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1"/>
  </p:notesMasterIdLst>
  <p:sldIdLst>
    <p:sldId id="256" r:id="rId2"/>
    <p:sldId id="410" r:id="rId3"/>
    <p:sldId id="434" r:id="rId4"/>
    <p:sldId id="418" r:id="rId5"/>
    <p:sldId id="426" r:id="rId6"/>
    <p:sldId id="437" r:id="rId7"/>
    <p:sldId id="435" r:id="rId8"/>
    <p:sldId id="436" r:id="rId9"/>
    <p:sldId id="438" r:id="rId10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6" autoAdjust="0"/>
    <p:restoredTop sz="94807" autoAdjust="0"/>
  </p:normalViewPr>
  <p:slideViewPr>
    <p:cSldViewPr snapToGrid="0" snapToObjects="1">
      <p:cViewPr varScale="1">
        <p:scale>
          <a:sx n="111" d="100"/>
          <a:sy n="111" d="100"/>
        </p:scale>
        <p:origin x="169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AE81E-5BFF-2049-8AED-C237E80F4154}" type="datetimeFigureOut">
              <a:rPr lang="en-US" smtClean="0"/>
              <a:t>8/25/2022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508A57-36F8-814D-827A-812A1F1E13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738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508A57-36F8-814D-827A-812A1F1E13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9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7572375" y="6477000"/>
            <a:ext cx="184150" cy="3048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charset="0"/>
                <a:ea typeface="ＭＳ Ｐゴシック" charset="0"/>
              </a:defRPr>
            </a:lvl9pPr>
          </a:lstStyle>
          <a:p>
            <a:pPr algn="ctr" defTabSz="457200">
              <a:defRPr/>
            </a:pPr>
            <a:endParaRPr kumimoji="1" lang="en-US" sz="1400" b="1" dirty="0">
              <a:solidFill>
                <a:srgbClr val="595759"/>
              </a:solidFill>
              <a:latin typeface="Arial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74392" y="1051586"/>
            <a:ext cx="5303802" cy="2468853"/>
          </a:xfrm>
          <a:ln w="12700" cap="sq"/>
        </p:spPr>
        <p:txBody>
          <a:bodyPr wrap="square" lIns="91440" tIns="45720" rIns="91440" bIns="45720" anchor="b" anchorCtr="0">
            <a:norm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74732" y="3703317"/>
            <a:ext cx="5303462" cy="2265681"/>
          </a:xfrm>
          <a:ln w="12700" cap="sq"/>
        </p:spPr>
        <p:txBody>
          <a:bodyPr lIns="91440" tIns="45720" rIns="91440" bIns="45720">
            <a:normAutofit/>
          </a:bodyPr>
          <a:lstStyle>
            <a:lvl1pPr marL="0" indent="0" algn="l">
              <a:buClr>
                <a:schemeClr val="bg2"/>
              </a:buClr>
              <a:buFont typeface="Wingdings" pitchFamily="2" charset="2"/>
              <a:buNone/>
              <a:defRPr b="0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ectangle 10"/>
          <p:cNvSpPr/>
          <p:nvPr userDrawn="1"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3477776" y="3627436"/>
            <a:ext cx="5305687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Rectangle 13"/>
          <p:cNvSpPr/>
          <p:nvPr/>
        </p:nvSpPr>
        <p:spPr bwMode="auto">
          <a:xfrm>
            <a:off x="0" y="0"/>
            <a:ext cx="914400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 flipH="1">
            <a:off x="0" y="362876"/>
            <a:ext cx="9144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" indent="-57150">
              <a:tabLst/>
              <a:defRPr/>
            </a:lvl1pPr>
            <a:lvl2pPr>
              <a:defRPr sz="1800"/>
            </a:lvl2pPr>
            <a:lvl4pPr>
              <a:defRPr sz="1600"/>
            </a:lvl4pPr>
            <a:lvl5pPr>
              <a:defRPr sz="1600"/>
            </a:lvl5pPr>
            <a:lvl6pPr marL="1373188" indent="-222250">
              <a:tabLst/>
              <a:defRPr sz="14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</p:txBody>
      </p:sp>
      <p:cxnSp>
        <p:nvCxnSpPr>
          <p:cNvPr id="5" name="Straight Connector 4"/>
          <p:cNvCxnSpPr/>
          <p:nvPr userDrawn="1"/>
        </p:nvCxnSpPr>
        <p:spPr bwMode="auto">
          <a:xfrm flipH="1">
            <a:off x="228600" y="1036636"/>
            <a:ext cx="8689976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tif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11513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051587"/>
            <a:ext cx="8680451" cy="499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33" name="Slide Number Placeholder 3"/>
          <p:cNvSpPr txBox="1">
            <a:spLocks noGrp="1"/>
          </p:cNvSpPr>
          <p:nvPr/>
        </p:nvSpPr>
        <p:spPr bwMode="auto">
          <a:xfrm>
            <a:off x="8647847" y="6463718"/>
            <a:ext cx="44082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ＭＳ Ｐゴシック" pitchFamily="48" charset="-128"/>
              </a:defRPr>
            </a:lvl9pPr>
          </a:lstStyle>
          <a:p>
            <a:pPr algn="ctr" defTabSz="457200">
              <a:defRPr/>
            </a:pPr>
            <a:fld id="{6641678A-E55A-4248-BA0C-F294621D028D}" type="slidenum">
              <a:rPr lang="en-US" sz="1400" smtClean="0">
                <a:solidFill>
                  <a:srgbClr val="868686"/>
                </a:solidFill>
                <a:latin typeface="Arial"/>
                <a:cs typeface="Arial"/>
              </a:rPr>
              <a:pPr algn="ctr" defTabSz="457200">
                <a:defRPr/>
              </a:pPr>
              <a:t>‹#›</a:t>
            </a:fld>
            <a:endParaRPr lang="en-US" sz="1400" dirty="0">
              <a:solidFill>
                <a:srgbClr val="868686"/>
              </a:solidFill>
              <a:latin typeface="Arial"/>
              <a:cs typeface="Arial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 userDrawn="1"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solidFill>
                <a:srgbClr val="595759"/>
              </a:solidFill>
              <a:ea typeface="ＭＳ Ｐゴシック" pitchFamily="48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0" y="0"/>
            <a:ext cx="9143950" cy="362876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i="1" dirty="0">
              <a:solidFill>
                <a:srgbClr val="FFFFFF"/>
              </a:solidFill>
              <a:ea typeface="ＭＳ Ｐゴシック" pitchFamily="48" charset="-128"/>
            </a:endParaRPr>
          </a:p>
        </p:txBody>
      </p:sp>
      <p:cxnSp>
        <p:nvCxnSpPr>
          <p:cNvPr id="14" name="Straight Connector 13"/>
          <p:cNvCxnSpPr/>
          <p:nvPr/>
        </p:nvCxnSpPr>
        <p:spPr bwMode="auto">
          <a:xfrm flipH="1">
            <a:off x="-3681" y="362876"/>
            <a:ext cx="914395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0" y="6167365"/>
            <a:ext cx="9144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Text Box 11">
            <a:extLst>
              <a:ext uri="{FF2B5EF4-FFF2-40B4-BE49-F238E27FC236}">
                <a16:creationId xmlns:a16="http://schemas.microsoft.com/office/drawing/2014/main" id="{BF2DAA42-B321-CD48-9492-9E905E6A728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453530" y="6271180"/>
            <a:ext cx="1425594" cy="45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sz="788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0559D7D-4BB1-5F44-855B-4A54C0E68711}"/>
              </a:ext>
            </a:extLst>
          </p:cNvPr>
          <p:cNvPicPr/>
          <p:nvPr userDrawn="1"/>
        </p:nvPicPr>
        <p:blipFill>
          <a:blip r:embed="rId5"/>
          <a:stretch>
            <a:fillRect/>
          </a:stretch>
        </p:blipFill>
        <p:spPr>
          <a:xfrm>
            <a:off x="228600" y="6254725"/>
            <a:ext cx="1224930" cy="48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649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2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48" charset="-128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  <a:ea typeface="ＭＳ Ｐゴシック" pitchFamily="48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Trebuchet MS" pitchFamily="34" charset="0"/>
        </a:defRPr>
      </a:lvl9pPr>
    </p:titleStyle>
    <p:bodyStyle>
      <a:lvl1pPr marL="57150" indent="-57150" algn="l" rtl="0" eaLnBrk="1" fontAlgn="base" hangingPunct="1">
        <a:spcBef>
          <a:spcPct val="40000"/>
        </a:spcBef>
        <a:spcAft>
          <a:spcPct val="0"/>
        </a:spcAft>
        <a:buClr>
          <a:schemeClr val="bg1"/>
        </a:buClr>
        <a:buSzPct val="25000"/>
        <a:buFont typeface="Arial" panose="020B0604020202020204" pitchFamily="34" charset="0"/>
        <a:buChar char="•"/>
        <a:tabLst/>
        <a:defRPr sz="2400" b="1">
          <a:solidFill>
            <a:schemeClr val="tx1"/>
          </a:solidFill>
          <a:latin typeface="+mn-lt"/>
          <a:ea typeface="ＭＳ Ｐゴシック" pitchFamily="48" charset="-128"/>
          <a:cs typeface="ＭＳ Ｐゴシック" charset="0"/>
        </a:defRPr>
      </a:lvl1pPr>
      <a:lvl2pPr marL="457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/>
        <a:buChar char="•"/>
        <a:defRPr sz="2000">
          <a:solidFill>
            <a:schemeClr val="tx1"/>
          </a:solidFill>
          <a:latin typeface="+mn-lt"/>
          <a:ea typeface="ＭＳ Ｐゴシック" pitchFamily="48" charset="-128"/>
        </a:defRPr>
      </a:lvl2pPr>
      <a:lvl3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-"/>
        <a:defRPr sz="1800">
          <a:solidFill>
            <a:schemeClr val="tx1"/>
          </a:solidFill>
          <a:latin typeface="+mn-lt"/>
          <a:ea typeface="ＭＳ Ｐゴシック" pitchFamily="48" charset="-128"/>
        </a:defRPr>
      </a:lvl3pPr>
      <a:lvl4pPr marL="914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Lucida Grande"/>
        <a:buChar char="+"/>
        <a:defRPr sz="1800">
          <a:solidFill>
            <a:schemeClr val="tx1"/>
          </a:solidFill>
          <a:latin typeface="+mn-lt"/>
          <a:ea typeface="ＭＳ Ｐゴシック" pitchFamily="48" charset="-128"/>
        </a:defRPr>
      </a:lvl4pPr>
      <a:lvl5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/>
        <a:buChar char="•"/>
        <a:defRPr sz="1800">
          <a:solidFill>
            <a:schemeClr val="tx1"/>
          </a:solidFill>
          <a:latin typeface="+mn-lt"/>
          <a:ea typeface="ＭＳ Ｐゴシック" pitchFamily="48" charset="-128"/>
        </a:defRPr>
      </a:lvl5pPr>
      <a:lvl6pPr marL="22288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pitchFamily="48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tpilarczyk@hill-engineering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Interference Fit Fastener – Working Group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Robert Pilarczyk </a:t>
            </a:r>
            <a:br>
              <a:rPr lang="en-US" sz="2000" dirty="0"/>
            </a:br>
            <a:r>
              <a:rPr lang="en-US" sz="2000" dirty="0">
                <a:hlinkClick r:id="rId3"/>
              </a:rPr>
              <a:t>rtpilarczyk@hill-engineering.com</a:t>
            </a:r>
            <a:br>
              <a:rPr lang="en-US" sz="2000" dirty="0"/>
            </a:br>
            <a:endParaRPr lang="en-US" sz="2000" dirty="0"/>
          </a:p>
          <a:p>
            <a:endParaRPr lang="en-US" sz="2000" dirty="0"/>
          </a:p>
        </p:txBody>
      </p:sp>
      <p:pic>
        <p:nvPicPr>
          <p:cNvPr id="4" name="Picture 3"/>
          <p:cNvPicPr/>
          <p:nvPr/>
        </p:nvPicPr>
        <p:blipFill>
          <a:blip r:embed="rId4"/>
          <a:stretch>
            <a:fillRect/>
          </a:stretch>
        </p:blipFill>
        <p:spPr>
          <a:xfrm>
            <a:off x="3600045" y="1330079"/>
            <a:ext cx="2394593" cy="955935"/>
          </a:xfrm>
          <a:prstGeom prst="rect">
            <a:avLst/>
          </a:prstGeom>
        </p:spPr>
      </p:pic>
      <p:sp>
        <p:nvSpPr>
          <p:cNvPr id="5" name="Text Box 11">
            <a:extLst>
              <a:ext uri="{FF2B5EF4-FFF2-40B4-BE49-F238E27FC236}">
                <a16:creationId xmlns:a16="http://schemas.microsoft.com/office/drawing/2014/main" id="{B92E63F9-AE68-304F-B35E-5170D64F9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0291" y="1392547"/>
            <a:ext cx="239459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rebuchet MS" pitchFamily="34" charset="0"/>
                <a:ea typeface="MS PGothic" pitchFamily="34" charset="-128"/>
              </a:defRPr>
            </a:lvl9pPr>
          </a:lstStyle>
          <a:p>
            <a:pPr algn="l">
              <a:defRPr/>
            </a:pP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Working Group on</a:t>
            </a:r>
            <a:br>
              <a:rPr lang="en-US" b="1" dirty="0">
                <a:solidFill>
                  <a:schemeClr val="bg2"/>
                </a:solidFill>
                <a:latin typeface="Arial"/>
                <a:cs typeface="Arial"/>
              </a:rPr>
            </a:br>
            <a:r>
              <a:rPr lang="en-US" b="1" dirty="0">
                <a:solidFill>
                  <a:schemeClr val="bg2"/>
                </a:solidFill>
                <a:latin typeface="Arial"/>
                <a:cs typeface="Arial"/>
              </a:rPr>
              <a:t>Engineered Residual Stress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947708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0" bIns="46038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Terminology</a:t>
            </a:r>
          </a:p>
          <a:p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Implementation Plan</a:t>
            </a:r>
            <a:endParaRPr lang="en-US" sz="2100" dirty="0">
              <a:latin typeface="Arial" panose="020B0604020202020204" pitchFamily="34" charset="0"/>
            </a:endParaRP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Phase I: Baseline Stress Analysis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Phase II: Stress Intensity Factor Comparisons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Phase III: Crack Growth Analyses</a:t>
            </a:r>
          </a:p>
          <a:p>
            <a:r>
              <a:rPr lang="en-US" sz="2600" dirty="0">
                <a:latin typeface="Arial" panose="020B0604020202020204" pitchFamily="34" charset="0"/>
              </a:rPr>
              <a:t>Phase I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Objectives/Approach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Inputs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Results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Testing</a:t>
            </a:r>
          </a:p>
          <a:p>
            <a:pPr lvl="1"/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sz="2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endParaRPr lang="en-US" dirty="0">
              <a:solidFill>
                <a:srgbClr val="585658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073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/>
          </a:bodyPr>
          <a:lstStyle/>
          <a:p>
            <a:pPr marL="57150" lvl="1" indent="-57150">
              <a:spcBef>
                <a:spcPct val="400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</a:rPr>
              <a:t>		</a:t>
            </a:r>
          </a:p>
          <a:p>
            <a:pPr lvl="1"/>
            <a:endParaRPr 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12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1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D8E9815-D6C0-32E6-5B23-50E54F734D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015999"/>
              </p:ext>
            </p:extLst>
          </p:nvPr>
        </p:nvGraphicFramePr>
        <p:xfrm>
          <a:off x="1210310" y="1433755"/>
          <a:ext cx="6717030" cy="29974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38015929"/>
                    </a:ext>
                  </a:extLst>
                </a:gridCol>
                <a:gridCol w="4685030">
                  <a:extLst>
                    <a:ext uri="{9D8B030D-6E8A-4147-A177-3AD203B41FA5}">
                      <a16:colId xmlns:a16="http://schemas.microsoft.com/office/drawing/2014/main" val="1707709194"/>
                    </a:ext>
                  </a:extLst>
                </a:gridCol>
              </a:tblGrid>
              <a:tr h="340659">
                <a:tc>
                  <a:txBody>
                    <a:bodyPr/>
                    <a:lstStyle/>
                    <a:p>
                      <a:r>
                        <a:rPr lang="en-US" sz="1400" dirty="0"/>
                        <a:t>Term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016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Applied Interference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Interference (percentage) based on initial hole and fastener diameters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5235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Retained Interference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Interference (percentage) based on final hole and fastener diameters subsequent to any plasticity induced by fastener installation or subsequent loading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8309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Fastener Gap 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Xxx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15810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Interference Stress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Stress in specimen due to interference with fastener/pin only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6689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Total Stress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Stress in specimen due to interference with fastener/pin and applied remote loading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47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944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Implementation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 fontScale="77500" lnSpcReduction="20000"/>
          </a:bodyPr>
          <a:lstStyle/>
          <a:p>
            <a:pPr marL="57150" lvl="1" indent="-57150">
              <a:spcBef>
                <a:spcPct val="40000"/>
              </a:spcBef>
              <a:buClr>
                <a:schemeClr val="bg1"/>
              </a:buClr>
              <a:buSzPct val="25000"/>
              <a:buFont typeface="Arial" panose="020B0604020202020204" pitchFamily="34" charset="0"/>
              <a:buChar char="•"/>
            </a:pPr>
            <a:r>
              <a:rPr lang="en-US" sz="2600" b="1" dirty="0">
                <a:latin typeface="Arial" panose="020B0604020202020204" pitchFamily="34" charset="0"/>
              </a:rPr>
              <a:t>Phase I: Baseline Stress Analysis Verification</a:t>
            </a: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Start with a 3D FE model that represents the IFF test specimen from RR. Identify the reference stress analysis that anyone would agree with.</a:t>
            </a:r>
          </a:p>
          <a:p>
            <a:pPr lvl="2"/>
            <a:r>
              <a:rPr lang="en-US" sz="2100" dirty="0">
                <a:latin typeface="Arial" panose="020B0604020202020204" pitchFamily="34" charset="0"/>
              </a:rPr>
              <a:t>Use different tools, Ansys, Nastran, StressCheck </a:t>
            </a:r>
            <a:r>
              <a:rPr lang="en-US" sz="2100" dirty="0" err="1">
                <a:latin typeface="Arial" panose="020B0604020202020204" pitchFamily="34" charset="0"/>
              </a:rPr>
              <a:t>etc</a:t>
            </a:r>
            <a:endParaRPr lang="en-US" sz="2100" dirty="0">
              <a:latin typeface="Arial" panose="020B0604020202020204" pitchFamily="34" charset="0"/>
            </a:endParaRP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Use a IFF reduced order model (plate like) and compare the stress analysis against the specimen level results</a:t>
            </a:r>
          </a:p>
          <a:p>
            <a:pPr lvl="1"/>
            <a:r>
              <a:rPr lang="en-US" sz="2100" dirty="0">
                <a:latin typeface="Arial" panose="020B0604020202020204" pitchFamily="34" charset="0"/>
              </a:rPr>
              <a:t>Verification against known published solutions and new test data (tollgate)</a:t>
            </a:r>
          </a:p>
          <a:p>
            <a:r>
              <a:rPr lang="en-US" sz="2600" dirty="0">
                <a:latin typeface="Arial" panose="020B0604020202020204" pitchFamily="34" charset="0"/>
              </a:rPr>
              <a:t>Phase II: Stress Intensity Factor Comparisons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Add a corner crack to the IFF 3D model and perform the same comparison: specimen vs. reduced order model, different tools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 Add an edge crack to the IFF 3D model and perform the same comparison: specimen vs. reduced order model, different tools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Complete a verification tollgate</a:t>
            </a:r>
          </a:p>
          <a:p>
            <a:r>
              <a:rPr lang="en-US" sz="2600" dirty="0">
                <a:latin typeface="Arial" panose="020B0604020202020204" pitchFamily="34" charset="0"/>
              </a:rPr>
              <a:t>Phase III: Crack Growth Analyses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Perform crack growth for a IFF corner crack using different tools and compare results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Perform crack growth for a IFF edge crack using different tools and compare results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Complete a verification tollgate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At this point continue with validation (comparison with RR test data)</a:t>
            </a:r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lvl="1"/>
            <a:endParaRPr lang="en-US" sz="210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172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 lnSpcReduction="100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Objectives</a:t>
            </a:r>
            <a:endParaRPr lang="en-US" sz="200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accuracy of SIFs and crack growth predictions for IFF conditions is highly dependent on the accuracy of the stress analysis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primary objective of Phase I is to establish a set of reference stress analyses agreed upon by the working group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These analyses will establish the baseline stress state and can be utilized for follow-on phases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Additionally, the analyses can by utilized to characterize: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onset of plastic deformation and the bounds of elastic vs. elastic/plastic regimes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relationship between far field loading and local strain cycles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The variability as a function of key factors (e.g. interference level, modeling assumptions, remote loading)</a:t>
            </a:r>
          </a:p>
          <a:p>
            <a:pPr lvl="1"/>
            <a:r>
              <a:rPr lang="en-US" sz="2000" dirty="0">
                <a:latin typeface="Arial" panose="020B0604020202020204" pitchFamily="34" charset="0"/>
              </a:rPr>
              <a:t>Verification against known published solutions and new test data (tollgate)</a:t>
            </a:r>
          </a:p>
        </p:txBody>
      </p:sp>
    </p:spTree>
    <p:extLst>
      <p:ext uri="{BB962C8B-B14F-4D97-AF65-F5344CB8AC3E}">
        <p14:creationId xmlns:p14="http://schemas.microsoft.com/office/powerpoint/2010/main" val="1200342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0450" cy="502884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585658"/>
                </a:solidFill>
                <a:latin typeface="Arial" panose="020B0604020202020204" pitchFamily="34" charset="0"/>
              </a:rPr>
              <a:t>Approach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Leverage ERSI SIF Round Robin case #3 as an initial analysis condition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Investigate varying levels of interference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Utilize multiple software suites and compare results</a:t>
            </a:r>
          </a:p>
          <a:p>
            <a:pPr lvl="1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Complete comparisons to: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Published solutions (e.g. NASA paper) </a:t>
            </a:r>
          </a:p>
          <a:p>
            <a:pPr lvl="2"/>
            <a:r>
              <a:rPr lang="en-US" sz="2000" dirty="0">
                <a:solidFill>
                  <a:srgbClr val="585658"/>
                </a:solidFill>
                <a:latin typeface="Arial" panose="020B0604020202020204" pitchFamily="34" charset="0"/>
              </a:rPr>
              <a:t>Newly developed test data</a:t>
            </a:r>
          </a:p>
        </p:txBody>
      </p:sp>
    </p:spTree>
    <p:extLst>
      <p:ext uri="{BB962C8B-B14F-4D97-AF65-F5344CB8AC3E}">
        <p14:creationId xmlns:p14="http://schemas.microsoft.com/office/powerpoint/2010/main" val="4246347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4906793" cy="4369663"/>
          </a:xfrm>
        </p:spPr>
        <p:txBody>
          <a:bodyPr>
            <a:normAutofit lnSpcReduction="100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Analysis Inputs</a:t>
            </a:r>
            <a:endParaRPr lang="en-US" sz="2400" b="0" i="0" u="none" strike="noStrike" baseline="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r>
              <a:rPr lang="en-US" dirty="0"/>
              <a:t>Geometry</a:t>
            </a:r>
          </a:p>
          <a:p>
            <a:pPr lvl="2"/>
            <a:r>
              <a:rPr lang="en-US" dirty="0"/>
              <a:t>Rectangular plate, width W, length L, and thickness t, diameter D</a:t>
            </a:r>
          </a:p>
          <a:p>
            <a:pPr lvl="2"/>
            <a:r>
              <a:rPr lang="en-US" dirty="0"/>
              <a:t>Centered hole</a:t>
            </a:r>
          </a:p>
          <a:p>
            <a:pPr lvl="1"/>
            <a:r>
              <a:rPr lang="en-US" dirty="0"/>
              <a:t>Material properties: </a:t>
            </a:r>
          </a:p>
          <a:p>
            <a:pPr lvl="2"/>
            <a:r>
              <a:rPr lang="en-US" dirty="0"/>
              <a:t>Plate</a:t>
            </a:r>
          </a:p>
          <a:p>
            <a:pPr lvl="3"/>
            <a:r>
              <a:rPr lang="en-US" dirty="0"/>
              <a:t>E = 10,400 ksi</a:t>
            </a:r>
          </a:p>
          <a:p>
            <a:pPr lvl="3"/>
            <a:r>
              <a:rPr lang="el-GR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n-US" dirty="0">
                <a:highlight>
                  <a:srgbClr val="FFFF00"/>
                </a:highlight>
              </a:rPr>
              <a:t> = 0.3</a:t>
            </a:r>
          </a:p>
          <a:p>
            <a:pPr lvl="3"/>
            <a:r>
              <a:rPr lang="en-US" dirty="0">
                <a:highlight>
                  <a:srgbClr val="FFFF00"/>
                </a:highlight>
              </a:rPr>
              <a:t>Also need stress-strain curve to build input for elastic-plastic analysis</a:t>
            </a:r>
          </a:p>
          <a:p>
            <a:pPr lvl="2"/>
            <a:r>
              <a:rPr lang="en-US" dirty="0"/>
              <a:t>Fastener/Plug</a:t>
            </a:r>
          </a:p>
          <a:p>
            <a:pPr lvl="3"/>
            <a:r>
              <a:rPr lang="en-US" dirty="0">
                <a:highlight>
                  <a:srgbClr val="FFFF00"/>
                </a:highlight>
              </a:rPr>
              <a:t>E = 30,000 ksi</a:t>
            </a:r>
          </a:p>
          <a:p>
            <a:pPr lvl="3"/>
            <a:r>
              <a:rPr lang="en-US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ν</a:t>
            </a:r>
            <a:r>
              <a:rPr lang="en-US" dirty="0">
                <a:highlight>
                  <a:srgbClr val="FFFF00"/>
                </a:highlight>
              </a:rPr>
              <a:t> = 0.27</a:t>
            </a:r>
          </a:p>
          <a:p>
            <a:pPr lvl="3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BA6C5D-CE7C-F67A-0FEF-3571F2B8C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6686" y="1261304"/>
            <a:ext cx="3982006" cy="243874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073C5F6-E4BD-C330-92DE-CFB2F02E82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569" b="1"/>
          <a:stretch/>
        </p:blipFill>
        <p:spPr>
          <a:xfrm>
            <a:off x="3685445" y="4223297"/>
            <a:ext cx="5322505" cy="186252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4314955-CA06-1A10-1D62-F61BA9490FE8}"/>
              </a:ext>
            </a:extLst>
          </p:cNvPr>
          <p:cNvSpPr/>
          <p:nvPr/>
        </p:nvSpPr>
        <p:spPr bwMode="auto">
          <a:xfrm>
            <a:off x="3724605" y="5287445"/>
            <a:ext cx="5238607" cy="128187"/>
          </a:xfrm>
          <a:prstGeom prst="rect">
            <a:avLst/>
          </a:prstGeom>
          <a:solidFill>
            <a:schemeClr val="accent1">
              <a:alpha val="33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  <a:ea typeface="ＭＳ Ｐゴシック" pitchFamily="48" charset="-12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EB68FC2-9B3E-CCF0-0665-7873595190B6}"/>
              </a:ext>
            </a:extLst>
          </p:cNvPr>
          <p:cNvSpPr txBox="1"/>
          <p:nvPr/>
        </p:nvSpPr>
        <p:spPr>
          <a:xfrm rot="20716774">
            <a:off x="648151" y="5360177"/>
            <a:ext cx="2569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Arial"/>
                <a:cs typeface="Arial"/>
              </a:rPr>
              <a:t>No Cracks for Phase I</a:t>
            </a:r>
          </a:p>
        </p:txBody>
      </p:sp>
    </p:spTree>
    <p:extLst>
      <p:ext uri="{BB962C8B-B14F-4D97-AF65-F5344CB8AC3E}">
        <p14:creationId xmlns:p14="http://schemas.microsoft.com/office/powerpoint/2010/main" val="1712399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6800" cy="5028849"/>
          </a:xfrm>
        </p:spPr>
        <p:txBody>
          <a:bodyPr>
            <a:normAutofit lnSpcReduction="100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Analysis Inputs, cont.</a:t>
            </a:r>
            <a:endParaRPr lang="en-US" sz="2400" b="0" i="0" u="none" strike="noStrike" baseline="0" dirty="0">
              <a:solidFill>
                <a:srgbClr val="585658"/>
              </a:solidFill>
              <a:latin typeface="Arial" panose="020B0604020202020204" pitchFamily="34" charset="0"/>
            </a:endParaRPr>
          </a:p>
          <a:p>
            <a:pPr lvl="1"/>
            <a:r>
              <a:rPr lang="en-US" dirty="0"/>
              <a:t>Loading conditions </a:t>
            </a:r>
          </a:p>
          <a:p>
            <a:pPr lvl="2"/>
            <a:r>
              <a:rPr lang="en-US" dirty="0"/>
              <a:t>Uniform tension stress of </a:t>
            </a:r>
            <a:r>
              <a:rPr lang="en-US" dirty="0">
                <a:highlight>
                  <a:srgbClr val="FFFF00"/>
                </a:highlight>
              </a:rPr>
              <a:t>-10, 0, 10, and 25 ksi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Sequence/s</a:t>
            </a:r>
          </a:p>
          <a:p>
            <a:pPr lvl="3"/>
            <a:r>
              <a:rPr lang="en-US" dirty="0"/>
              <a:t>E.g., fastener install, load point 1, unload, load point 2, unload, remove fastener</a:t>
            </a:r>
          </a:p>
          <a:p>
            <a:pPr lvl="1"/>
            <a:r>
              <a:rPr lang="en-US" dirty="0"/>
              <a:t>Interference configurations</a:t>
            </a:r>
          </a:p>
          <a:p>
            <a:pPr lvl="2"/>
            <a:r>
              <a:rPr lang="en-US" dirty="0"/>
              <a:t>Open hole</a:t>
            </a:r>
          </a:p>
          <a:p>
            <a:pPr lvl="2"/>
            <a:r>
              <a:rPr lang="en-US" dirty="0"/>
              <a:t>Neat fit</a:t>
            </a:r>
          </a:p>
          <a:p>
            <a:pPr lvl="2"/>
            <a:r>
              <a:rPr lang="en-US" dirty="0"/>
              <a:t>0.3, 0.5, 0.7% interference</a:t>
            </a:r>
          </a:p>
          <a:p>
            <a:r>
              <a:rPr lang="en-US" dirty="0"/>
              <a:t>Analysis Results</a:t>
            </a:r>
          </a:p>
          <a:p>
            <a:pPr lvl="1"/>
            <a:r>
              <a:rPr lang="en-US" dirty="0"/>
              <a:t>Need to define the required data to be submitted by participants</a:t>
            </a:r>
          </a:p>
          <a:p>
            <a:pPr lvl="2"/>
            <a:r>
              <a:rPr lang="en-US" dirty="0"/>
              <a:t>What are we trying to capture/compare?</a:t>
            </a:r>
          </a:p>
          <a:p>
            <a:pPr lvl="3"/>
            <a:r>
              <a:rPr lang="en-US" dirty="0"/>
              <a:t>E.g., hoop and radial stress and strain near the hole (line plots, contour plot)</a:t>
            </a:r>
          </a:p>
          <a:p>
            <a:pPr lvl="2"/>
            <a:r>
              <a:rPr lang="en-US" dirty="0"/>
              <a:t>What comparisons will be completed for the different submissions, literature sources, and new test data?</a:t>
            </a:r>
          </a:p>
        </p:txBody>
      </p:sp>
    </p:spTree>
    <p:extLst>
      <p:ext uri="{BB962C8B-B14F-4D97-AF65-F5344CB8AC3E}">
        <p14:creationId xmlns:p14="http://schemas.microsoft.com/office/powerpoint/2010/main" val="641797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11513"/>
            <a:ext cx="8686800" cy="609600"/>
          </a:xfrm>
        </p:spPr>
        <p:txBody>
          <a:bodyPr/>
          <a:lstStyle/>
          <a:p>
            <a:r>
              <a:rPr lang="en-US" dirty="0"/>
              <a:t>Phase I: Baseline Stress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21113"/>
            <a:ext cx="8686800" cy="5028849"/>
          </a:xfrm>
        </p:spPr>
        <p:txBody>
          <a:bodyPr>
            <a:normAutofit lnSpcReduction="10000"/>
          </a:bodyPr>
          <a:lstStyle/>
          <a:p>
            <a:pPr marR="0" algn="l"/>
            <a:r>
              <a:rPr lang="en-US" sz="2400" b="1" i="0" u="none" strike="noStrike" baseline="0" dirty="0">
                <a:solidFill>
                  <a:srgbClr val="585658"/>
                </a:solidFill>
                <a:latin typeface="Arial" panose="020B0604020202020204" pitchFamily="34" charset="0"/>
              </a:rPr>
              <a:t>Verification Tests</a:t>
            </a:r>
          </a:p>
          <a:p>
            <a:pPr lvl="1"/>
            <a:r>
              <a:rPr lang="en-US" dirty="0"/>
              <a:t>Design conditions</a:t>
            </a:r>
          </a:p>
          <a:p>
            <a:pPr lvl="2"/>
            <a:r>
              <a:rPr lang="en-US" dirty="0"/>
              <a:t>What fasteners (steel </a:t>
            </a:r>
            <a:r>
              <a:rPr lang="en-US" dirty="0" err="1"/>
              <a:t>HiLoks</a:t>
            </a:r>
            <a:r>
              <a:rPr lang="en-US" dirty="0"/>
              <a:t>?)</a:t>
            </a:r>
          </a:p>
          <a:p>
            <a:pPr lvl="2"/>
            <a:r>
              <a:rPr lang="en-US" dirty="0"/>
              <a:t>Collars/nuts and fastener torque/pre-load</a:t>
            </a:r>
          </a:p>
          <a:p>
            <a:pPr lvl="3"/>
            <a:r>
              <a:rPr lang="en-US" dirty="0"/>
              <a:t>I would say no for now and just install the fastener and use the open face for DIC and/or strain gauges</a:t>
            </a:r>
          </a:p>
          <a:p>
            <a:pPr lvl="1"/>
            <a:r>
              <a:rPr lang="en-US" dirty="0"/>
              <a:t>What data do we want to capture?</a:t>
            </a:r>
          </a:p>
          <a:p>
            <a:pPr lvl="2"/>
            <a:r>
              <a:rPr lang="en-US" dirty="0"/>
              <a:t>3D geometric measurements of fastener and hole</a:t>
            </a:r>
          </a:p>
          <a:p>
            <a:pPr lvl="3"/>
            <a:r>
              <a:rPr lang="en-US" dirty="0"/>
              <a:t>Calculate applied interference along bore</a:t>
            </a:r>
          </a:p>
          <a:p>
            <a:pPr lvl="2"/>
            <a:r>
              <a:rPr lang="en-US" dirty="0"/>
              <a:t>Surface strains (DIC, strain gauges)</a:t>
            </a:r>
          </a:p>
          <a:p>
            <a:pPr lvl="3"/>
            <a:r>
              <a:rPr lang="en-US" dirty="0"/>
              <a:t>After fastener install</a:t>
            </a:r>
          </a:p>
          <a:p>
            <a:pPr lvl="3"/>
            <a:r>
              <a:rPr lang="en-US" dirty="0"/>
              <a:t>At each load condition</a:t>
            </a:r>
          </a:p>
          <a:p>
            <a:pPr lvl="3"/>
            <a:r>
              <a:rPr lang="en-US" dirty="0"/>
              <a:t>At each unload</a:t>
            </a:r>
          </a:p>
          <a:p>
            <a:pPr lvl="3"/>
            <a:r>
              <a:rPr lang="en-US" dirty="0"/>
              <a:t>After fastener removal</a:t>
            </a:r>
          </a:p>
          <a:p>
            <a:pPr lvl="2"/>
            <a:r>
              <a:rPr lang="en-US" dirty="0"/>
              <a:t>Transition point for fastener gapping</a:t>
            </a:r>
          </a:p>
          <a:p>
            <a:pPr lvl="2"/>
            <a:r>
              <a:rPr lang="en-US" dirty="0"/>
              <a:t>3D geometric measurements after loading and fastener removal</a:t>
            </a:r>
          </a:p>
          <a:p>
            <a:pPr lvl="3"/>
            <a:r>
              <a:rPr lang="en-US" dirty="0"/>
              <a:t>Calculate retained interference along bore and characterize any plasticity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10038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Custom 4">
      <a:dk1>
        <a:srgbClr val="595759"/>
      </a:dk1>
      <a:lt1>
        <a:srgbClr val="FFFFFF"/>
      </a:lt1>
      <a:dk2>
        <a:srgbClr val="042D5F"/>
      </a:dk2>
      <a:lt2>
        <a:srgbClr val="595759"/>
      </a:lt2>
      <a:accent1>
        <a:srgbClr val="F9540E"/>
      </a:accent1>
      <a:accent2>
        <a:srgbClr val="4C66B0"/>
      </a:accent2>
      <a:accent3>
        <a:srgbClr val="C47608"/>
      </a:accent3>
      <a:accent4>
        <a:srgbClr val="3C4648"/>
      </a:accent4>
      <a:accent5>
        <a:srgbClr val="7A7066"/>
      </a:accent5>
      <a:accent6>
        <a:srgbClr val="998F73"/>
      </a:accent6>
      <a:hlink>
        <a:srgbClr val="4C66B0"/>
      </a:hlink>
      <a:folHlink>
        <a:srgbClr val="595759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rebuchet MS" pitchFamily="34" charset="0"/>
            <a:ea typeface="ＭＳ Ｐゴシック" pitchFamily="48" charset="-128"/>
          </a:defRPr>
        </a:defPPr>
      </a:lstStyle>
    </a:lnDef>
    <a:txDef>
      <a:spPr>
        <a:solidFill>
          <a:srgbClr val="F9540E"/>
        </a:solidFill>
      </a:spPr>
      <a:bodyPr wrap="square" rtlCol="0">
        <a:spAutoFit/>
      </a:bodyPr>
      <a:lstStyle>
        <a:defPPr>
          <a:defRPr b="1" dirty="0" smtClean="0">
            <a:solidFill>
              <a:schemeClr val="bg1"/>
            </a:solidFill>
            <a:latin typeface="Arial"/>
            <a:cs typeface="Arial"/>
          </a:defRPr>
        </a:defPPr>
      </a:lstStyle>
    </a:txDef>
  </a:objectDefaults>
  <a:extraClrSchemeLst>
    <a:extraClrScheme>
      <a:clrScheme name="HE_template_v052406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E_template_v052406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E_template_v052406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134747</TotalTime>
  <Words>798</Words>
  <Application>Microsoft Office PowerPoint</Application>
  <PresentationFormat>Letter Paper (8.5x11 in)</PresentationFormat>
  <Paragraphs>115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Lucida Grande</vt:lpstr>
      <vt:lpstr>Times</vt:lpstr>
      <vt:lpstr>Times New Roman</vt:lpstr>
      <vt:lpstr>Trebuchet MS</vt:lpstr>
      <vt:lpstr>Wingdings</vt:lpstr>
      <vt:lpstr>Default Theme</vt:lpstr>
      <vt:lpstr>Interference Fit Fastener – Working Group</vt:lpstr>
      <vt:lpstr>Agenda</vt:lpstr>
      <vt:lpstr>Terminology</vt:lpstr>
      <vt:lpstr>Implementation Plan</vt:lpstr>
      <vt:lpstr>Phase I: Baseline Stress Analysis</vt:lpstr>
      <vt:lpstr>Phase I: Baseline Stress Analysis</vt:lpstr>
      <vt:lpstr>Phase I: Baseline Stress Analysis</vt:lpstr>
      <vt:lpstr>Phase I: Baseline Stress Analysis</vt:lpstr>
      <vt:lpstr>Phase I: Baseline Stress Analysis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Tear down vs new Large hole Carlson validation plan</dc:title>
  <dc:creator>Michael R Hill</dc:creator>
  <cp:lastModifiedBy>Robert Pilarczyk</cp:lastModifiedBy>
  <cp:revision>283</cp:revision>
  <cp:lastPrinted>2019-01-09T17:44:21Z</cp:lastPrinted>
  <dcterms:created xsi:type="dcterms:W3CDTF">2017-09-11T22:44:04Z</dcterms:created>
  <dcterms:modified xsi:type="dcterms:W3CDTF">2022-08-25T21:36:42Z</dcterms:modified>
</cp:coreProperties>
</file>