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2"/>
  </p:notesMasterIdLst>
  <p:sldIdLst>
    <p:sldId id="256" r:id="rId2"/>
    <p:sldId id="410" r:id="rId3"/>
    <p:sldId id="434" r:id="rId4"/>
    <p:sldId id="418" r:id="rId5"/>
    <p:sldId id="426" r:id="rId6"/>
    <p:sldId id="437" r:id="rId7"/>
    <p:sldId id="435" r:id="rId8"/>
    <p:sldId id="436" r:id="rId9"/>
    <p:sldId id="439" r:id="rId10"/>
    <p:sldId id="438" r:id="rId11"/>
  </p:sldIdLst>
  <p:sldSz cx="9144000" cy="6858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56" autoAdjust="0"/>
    <p:restoredTop sz="94807" autoAdjust="0"/>
  </p:normalViewPr>
  <p:slideViewPr>
    <p:cSldViewPr snapToGrid="0" snapToObjects="1">
      <p:cViewPr varScale="1">
        <p:scale>
          <a:sx n="112" d="100"/>
          <a:sy n="112" d="100"/>
        </p:scale>
        <p:origin x="167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1AE81E-5BFF-2049-8AED-C237E80F4154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508A57-36F8-814D-827A-812A1F1E1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738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508A57-36F8-814D-827A-812A1F1E135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994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7572375" y="6477000"/>
            <a:ext cx="184150" cy="3048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9pPr>
          </a:lstStyle>
          <a:p>
            <a:pPr algn="ctr" defTabSz="457200">
              <a:defRPr/>
            </a:pPr>
            <a:endParaRPr kumimoji="1" lang="en-US" sz="1400" b="1" dirty="0">
              <a:solidFill>
                <a:srgbClr val="595759"/>
              </a:solidFill>
              <a:latin typeface="Arial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74392" y="1051586"/>
            <a:ext cx="5303802" cy="2468853"/>
          </a:xfrm>
          <a:ln w="12700" cap="sq"/>
        </p:spPr>
        <p:txBody>
          <a:bodyPr wrap="square" lIns="91440" tIns="45720" rIns="91440" bIns="45720" anchor="b" anchorCtr="0">
            <a:normAutofit/>
          </a:bodyPr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74732" y="3703317"/>
            <a:ext cx="5303462" cy="2265681"/>
          </a:xfrm>
          <a:ln w="12700" cap="sq"/>
        </p:spPr>
        <p:txBody>
          <a:bodyPr lIns="91440" tIns="45720" rIns="91440" bIns="45720">
            <a:normAutofit/>
          </a:bodyPr>
          <a:lstStyle>
            <a:lvl1pPr marL="0" indent="0" algn="l">
              <a:buClr>
                <a:schemeClr val="bg2"/>
              </a:buClr>
              <a:buFont typeface="Wingdings" pitchFamily="2" charset="2"/>
              <a:buNone/>
              <a:defRPr b="0"/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3477776" y="3627436"/>
            <a:ext cx="5305687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Rectangle 10"/>
          <p:cNvSpPr/>
          <p:nvPr userDrawn="1"/>
        </p:nvSpPr>
        <p:spPr bwMode="auto">
          <a:xfrm>
            <a:off x="0" y="0"/>
            <a:ext cx="9144000" cy="362876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595759"/>
              </a:solidFill>
              <a:ea typeface="ＭＳ Ｐゴシック" pitchFamily="48" charset="-128"/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3477776" y="3627436"/>
            <a:ext cx="5305687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Rectangle 13"/>
          <p:cNvSpPr/>
          <p:nvPr/>
        </p:nvSpPr>
        <p:spPr bwMode="auto">
          <a:xfrm>
            <a:off x="0" y="0"/>
            <a:ext cx="9144000" cy="362876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595759"/>
              </a:solidFill>
              <a:ea typeface="ＭＳ Ｐゴシック" pitchFamily="48" charset="-128"/>
            </a:endParaRPr>
          </a:p>
        </p:txBody>
      </p:sp>
      <p:cxnSp>
        <p:nvCxnSpPr>
          <p:cNvPr id="15" name="Straight Connector 14"/>
          <p:cNvCxnSpPr/>
          <p:nvPr/>
        </p:nvCxnSpPr>
        <p:spPr bwMode="auto">
          <a:xfrm flipH="1">
            <a:off x="0" y="362876"/>
            <a:ext cx="9144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57150" indent="-57150">
              <a:tabLst/>
              <a:defRPr/>
            </a:lvl1pPr>
            <a:lvl2pPr>
              <a:defRPr sz="1800"/>
            </a:lvl2pPr>
            <a:lvl4pPr>
              <a:defRPr sz="1600"/>
            </a:lvl4pPr>
            <a:lvl5pPr>
              <a:defRPr sz="1600"/>
            </a:lvl5pPr>
            <a:lvl6pPr marL="1373188" indent="-222250">
              <a:tabLst/>
              <a:defRPr sz="14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</p:txBody>
      </p:sp>
      <p:cxnSp>
        <p:nvCxnSpPr>
          <p:cNvPr id="5" name="Straight Connector 4"/>
          <p:cNvCxnSpPr/>
          <p:nvPr userDrawn="1"/>
        </p:nvCxnSpPr>
        <p:spPr bwMode="auto">
          <a:xfrm flipH="1">
            <a:off x="228600" y="1036636"/>
            <a:ext cx="8689976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tif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411513"/>
            <a:ext cx="8686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051587"/>
            <a:ext cx="8680451" cy="499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0" bIns="4603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33" name="Slide Number Placeholder 3"/>
          <p:cNvSpPr txBox="1">
            <a:spLocks noGrp="1"/>
          </p:cNvSpPr>
          <p:nvPr/>
        </p:nvSpPr>
        <p:spPr bwMode="auto">
          <a:xfrm>
            <a:off x="8647847" y="6463718"/>
            <a:ext cx="440826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9pPr>
          </a:lstStyle>
          <a:p>
            <a:pPr algn="ctr" defTabSz="457200">
              <a:defRPr/>
            </a:pPr>
            <a:fld id="{6641678A-E55A-4248-BA0C-F294621D028D}" type="slidenum">
              <a:rPr lang="en-US" sz="1400" smtClean="0">
                <a:solidFill>
                  <a:srgbClr val="868686"/>
                </a:solidFill>
                <a:latin typeface="Arial"/>
                <a:cs typeface="Arial"/>
              </a:rPr>
              <a:pPr algn="ctr" defTabSz="457200">
                <a:defRPr/>
              </a:pPr>
              <a:t>‹#›</a:t>
            </a:fld>
            <a:endParaRPr lang="en-US" sz="1400" dirty="0">
              <a:solidFill>
                <a:srgbClr val="868686"/>
              </a:solidFill>
              <a:latin typeface="Arial"/>
              <a:cs typeface="Arial"/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0" y="6167365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Rectangle 4"/>
          <p:cNvSpPr/>
          <p:nvPr userDrawn="1"/>
        </p:nvSpPr>
        <p:spPr bwMode="auto">
          <a:xfrm>
            <a:off x="0" y="0"/>
            <a:ext cx="9143950" cy="362876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595759"/>
              </a:solidFill>
              <a:ea typeface="ＭＳ Ｐゴシック" pitchFamily="48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0" y="0"/>
            <a:ext cx="9143950" cy="362876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i="1" dirty="0">
              <a:solidFill>
                <a:srgbClr val="FFFFFF"/>
              </a:solidFill>
              <a:ea typeface="ＭＳ Ｐゴシック" pitchFamily="48" charset="-128"/>
            </a:endParaRPr>
          </a:p>
        </p:txBody>
      </p:sp>
      <p:cxnSp>
        <p:nvCxnSpPr>
          <p:cNvPr id="14" name="Straight Connector 13"/>
          <p:cNvCxnSpPr/>
          <p:nvPr/>
        </p:nvCxnSpPr>
        <p:spPr bwMode="auto">
          <a:xfrm flipH="1">
            <a:off x="-3681" y="362876"/>
            <a:ext cx="914395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0" y="6167365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Text Box 11">
            <a:extLst>
              <a:ext uri="{FF2B5EF4-FFF2-40B4-BE49-F238E27FC236}">
                <a16:creationId xmlns:a16="http://schemas.microsoft.com/office/drawing/2014/main" id="{BF2DAA42-B321-CD48-9492-9E905E6A728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453530" y="6271180"/>
            <a:ext cx="1425594" cy="45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algn="l">
              <a:defRPr/>
            </a:pPr>
            <a:r>
              <a:rPr lang="en-US" sz="788" b="1" dirty="0">
                <a:solidFill>
                  <a:schemeClr val="bg2"/>
                </a:solidFill>
                <a:latin typeface="Arial"/>
                <a:cs typeface="Arial"/>
              </a:rPr>
              <a:t>Working Group on</a:t>
            </a:r>
            <a:br>
              <a:rPr lang="en-US" sz="788" b="1" dirty="0">
                <a:solidFill>
                  <a:schemeClr val="bg2"/>
                </a:solidFill>
                <a:latin typeface="Arial"/>
                <a:cs typeface="Arial"/>
              </a:rPr>
            </a:br>
            <a:r>
              <a:rPr lang="en-US" sz="788" b="1" dirty="0">
                <a:solidFill>
                  <a:schemeClr val="bg2"/>
                </a:solidFill>
                <a:latin typeface="Arial"/>
                <a:cs typeface="Arial"/>
              </a:rPr>
              <a:t>Engineered Residual Stress Implementation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B0559D7D-4BB1-5F44-855B-4A54C0E68711}"/>
              </a:ext>
            </a:extLst>
          </p:cNvPr>
          <p:cNvPicPr/>
          <p:nvPr userDrawn="1"/>
        </p:nvPicPr>
        <p:blipFill>
          <a:blip r:embed="rId5"/>
          <a:stretch>
            <a:fillRect/>
          </a:stretch>
        </p:blipFill>
        <p:spPr>
          <a:xfrm>
            <a:off x="228600" y="6254725"/>
            <a:ext cx="1224930" cy="488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649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702" r:id="rId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48" charset="-128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ea typeface="ＭＳ Ｐゴシック" pitchFamily="48" charset="-128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ea typeface="ＭＳ Ｐゴシック" pitchFamily="48" charset="-128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ea typeface="ＭＳ Ｐゴシック" pitchFamily="48" charset="-128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ea typeface="ＭＳ Ｐゴシック" pitchFamily="48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</a:defRPr>
      </a:lvl9pPr>
    </p:titleStyle>
    <p:bodyStyle>
      <a:lvl1pPr marL="57150" indent="-57150" algn="l" rtl="0" eaLnBrk="1" fontAlgn="base" hangingPunct="1">
        <a:spcBef>
          <a:spcPct val="40000"/>
        </a:spcBef>
        <a:spcAft>
          <a:spcPct val="0"/>
        </a:spcAft>
        <a:buClr>
          <a:schemeClr val="bg1"/>
        </a:buClr>
        <a:buSzPct val="25000"/>
        <a:buFont typeface="Arial" panose="020B0604020202020204" pitchFamily="34" charset="0"/>
        <a:buChar char="•"/>
        <a:tabLst/>
        <a:defRPr sz="2400" b="1">
          <a:solidFill>
            <a:schemeClr val="tx1"/>
          </a:solidFill>
          <a:latin typeface="+mn-lt"/>
          <a:ea typeface="ＭＳ Ｐゴシック" pitchFamily="48" charset="-128"/>
          <a:cs typeface="ＭＳ Ｐゴシック" charset="0"/>
        </a:defRPr>
      </a:lvl1pPr>
      <a:lvl2pPr marL="457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Font typeface="Arial"/>
        <a:buChar char="•"/>
        <a:defRPr sz="2000">
          <a:solidFill>
            <a:schemeClr val="tx1"/>
          </a:solidFill>
          <a:latin typeface="+mn-lt"/>
          <a:ea typeface="ＭＳ Ｐゴシック" pitchFamily="48" charset="-128"/>
        </a:defRPr>
      </a:lvl2pPr>
      <a:lvl3pPr marL="685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Lucida Grande"/>
        <a:buChar char="-"/>
        <a:defRPr sz="1800">
          <a:solidFill>
            <a:schemeClr val="tx1"/>
          </a:solidFill>
          <a:latin typeface="+mn-lt"/>
          <a:ea typeface="ＭＳ Ｐゴシック" pitchFamily="48" charset="-128"/>
        </a:defRPr>
      </a:lvl3pPr>
      <a:lvl4pPr marL="914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Lucida Grande"/>
        <a:buChar char="+"/>
        <a:defRPr sz="1800">
          <a:solidFill>
            <a:schemeClr val="tx1"/>
          </a:solidFill>
          <a:latin typeface="+mn-lt"/>
          <a:ea typeface="ＭＳ Ｐゴシック" pitchFamily="48" charset="-128"/>
        </a:defRPr>
      </a:lvl4pPr>
      <a:lvl5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/>
        <a:buChar char="•"/>
        <a:defRPr sz="1800">
          <a:solidFill>
            <a:schemeClr val="tx1"/>
          </a:solidFill>
          <a:latin typeface="+mn-lt"/>
          <a:ea typeface="ＭＳ Ｐゴシック" pitchFamily="48" charset="-128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 pitchFamily="48" charset="0"/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 pitchFamily="48" charset="0"/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 pitchFamily="48" charset="0"/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 pitchFamily="48" charset="0"/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tpilarczyk@hill-engineering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tif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Interference Fit Fastener – Working Group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Robert Pilarczyk </a:t>
            </a:r>
            <a:br>
              <a:rPr lang="en-US" sz="2000" dirty="0"/>
            </a:br>
            <a:r>
              <a:rPr lang="en-US" sz="2000" dirty="0">
                <a:hlinkClick r:id="rId3"/>
              </a:rPr>
              <a:t>rtpilarczyk@hill-engineering.com</a:t>
            </a:r>
            <a:br>
              <a:rPr lang="en-US" sz="2000" dirty="0"/>
            </a:br>
            <a:endParaRPr lang="en-US" sz="2000" dirty="0"/>
          </a:p>
          <a:p>
            <a:endParaRPr lang="en-US" sz="2000" dirty="0"/>
          </a:p>
        </p:txBody>
      </p:sp>
      <p:pic>
        <p:nvPicPr>
          <p:cNvPr id="4" name="Picture 3"/>
          <p:cNvPicPr/>
          <p:nvPr/>
        </p:nvPicPr>
        <p:blipFill>
          <a:blip r:embed="rId4"/>
          <a:stretch>
            <a:fillRect/>
          </a:stretch>
        </p:blipFill>
        <p:spPr>
          <a:xfrm>
            <a:off x="3600045" y="1330079"/>
            <a:ext cx="2394593" cy="955935"/>
          </a:xfrm>
          <a:prstGeom prst="rect">
            <a:avLst/>
          </a:prstGeom>
        </p:spPr>
      </p:pic>
      <p:sp>
        <p:nvSpPr>
          <p:cNvPr id="5" name="Text Box 11">
            <a:extLst>
              <a:ext uri="{FF2B5EF4-FFF2-40B4-BE49-F238E27FC236}">
                <a16:creationId xmlns:a16="http://schemas.microsoft.com/office/drawing/2014/main" id="{B92E63F9-AE68-304F-B35E-5170D64F96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0291" y="1392547"/>
            <a:ext cx="239459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algn="l">
              <a:defRPr/>
            </a:pPr>
            <a:r>
              <a:rPr lang="en-US" b="1" dirty="0">
                <a:solidFill>
                  <a:schemeClr val="bg2"/>
                </a:solidFill>
                <a:latin typeface="Arial"/>
                <a:cs typeface="Arial"/>
              </a:rPr>
              <a:t>Working Group on</a:t>
            </a:r>
            <a:br>
              <a:rPr lang="en-US" b="1" dirty="0">
                <a:solidFill>
                  <a:schemeClr val="bg2"/>
                </a:solidFill>
                <a:latin typeface="Arial"/>
                <a:cs typeface="Arial"/>
              </a:rPr>
            </a:br>
            <a:r>
              <a:rPr lang="en-US" b="1" dirty="0">
                <a:solidFill>
                  <a:schemeClr val="bg2"/>
                </a:solidFill>
                <a:latin typeface="Arial"/>
                <a:cs typeface="Arial"/>
              </a:rPr>
              <a:t>Engineered Residual Stress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9477086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11513"/>
            <a:ext cx="8686800" cy="609600"/>
          </a:xfrm>
        </p:spPr>
        <p:txBody>
          <a:bodyPr/>
          <a:lstStyle/>
          <a:p>
            <a:r>
              <a:rPr lang="en-US" dirty="0"/>
              <a:t>Phase I: Baseline Stress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21113"/>
            <a:ext cx="7113733" cy="5028849"/>
          </a:xfrm>
        </p:spPr>
        <p:txBody>
          <a:bodyPr>
            <a:normAutofit fontScale="92500"/>
          </a:bodyPr>
          <a:lstStyle/>
          <a:p>
            <a:pPr marR="0" algn="l"/>
            <a:r>
              <a:rPr lang="en-US" sz="2400" b="1" i="0" u="none" strike="noStrike" baseline="0" dirty="0">
                <a:solidFill>
                  <a:srgbClr val="585658"/>
                </a:solidFill>
                <a:latin typeface="Arial" panose="020B0604020202020204" pitchFamily="34" charset="0"/>
              </a:rPr>
              <a:t>Verification Tests</a:t>
            </a:r>
          </a:p>
          <a:p>
            <a:pPr lvl="1"/>
            <a:r>
              <a:rPr lang="en-US" dirty="0"/>
              <a:t>Design conditions</a:t>
            </a:r>
          </a:p>
          <a:p>
            <a:pPr lvl="2"/>
            <a:r>
              <a:rPr lang="en-US" dirty="0"/>
              <a:t>Steel rod/plug</a:t>
            </a:r>
          </a:p>
          <a:p>
            <a:pPr lvl="1"/>
            <a:r>
              <a:rPr lang="en-US" dirty="0"/>
              <a:t>What data do we want to capture?</a:t>
            </a:r>
          </a:p>
          <a:p>
            <a:pPr lvl="2"/>
            <a:r>
              <a:rPr lang="en-US" dirty="0"/>
              <a:t>3D geometric measurements of fastener and hole</a:t>
            </a:r>
          </a:p>
          <a:p>
            <a:pPr lvl="3"/>
            <a:r>
              <a:rPr lang="en-US" dirty="0"/>
              <a:t>Calculate applied interference along bore</a:t>
            </a:r>
          </a:p>
          <a:p>
            <a:pPr lvl="2"/>
            <a:r>
              <a:rPr lang="en-US" dirty="0"/>
              <a:t>Surface strains (DIC, strain gages)</a:t>
            </a:r>
          </a:p>
          <a:p>
            <a:pPr lvl="3"/>
            <a:r>
              <a:rPr lang="en-US" dirty="0"/>
              <a:t>After fastener install</a:t>
            </a:r>
          </a:p>
          <a:p>
            <a:pPr lvl="3"/>
            <a:r>
              <a:rPr lang="en-US" dirty="0"/>
              <a:t>At each applied load</a:t>
            </a:r>
          </a:p>
          <a:p>
            <a:pPr lvl="3"/>
            <a:r>
              <a:rPr lang="en-US" dirty="0"/>
              <a:t>After each unload</a:t>
            </a:r>
          </a:p>
          <a:p>
            <a:pPr lvl="3"/>
            <a:r>
              <a:rPr lang="en-US" dirty="0"/>
              <a:t>After fastener removal</a:t>
            </a:r>
          </a:p>
          <a:p>
            <a:pPr lvl="3"/>
            <a:r>
              <a:rPr lang="en-US" dirty="0"/>
              <a:t>Strain gages to capture hoop and radial strain at planes indicated</a:t>
            </a:r>
          </a:p>
          <a:p>
            <a:pPr lvl="4"/>
            <a:r>
              <a:rPr lang="en-US" dirty="0"/>
              <a:t>Need to specify distances from hole</a:t>
            </a:r>
          </a:p>
          <a:p>
            <a:pPr lvl="2"/>
            <a:r>
              <a:rPr lang="en-US" dirty="0"/>
              <a:t>Transition point for fastener gapping</a:t>
            </a:r>
          </a:p>
          <a:p>
            <a:pPr lvl="2"/>
            <a:r>
              <a:rPr lang="en-US" dirty="0"/>
              <a:t>3D geometric measurements after loading and fastener removal</a:t>
            </a:r>
          </a:p>
          <a:p>
            <a:pPr lvl="3"/>
            <a:r>
              <a:rPr lang="en-US" dirty="0"/>
              <a:t>Calculate retained interference along bore and characterize any plasticity</a:t>
            </a:r>
          </a:p>
          <a:p>
            <a:pPr lvl="3"/>
            <a:endParaRPr lang="en-US" dirty="0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CF438C61-0ED8-44E9-51E1-09BA13027A78}"/>
              </a:ext>
            </a:extLst>
          </p:cNvPr>
          <p:cNvGrpSpPr/>
          <p:nvPr/>
        </p:nvGrpSpPr>
        <p:grpSpPr>
          <a:xfrm>
            <a:off x="7164657" y="1186200"/>
            <a:ext cx="1832808" cy="4375178"/>
            <a:chOff x="7248327" y="1205302"/>
            <a:chExt cx="1832808" cy="4375178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A68AB922-2878-4FEA-6ABA-1B9235F35622}"/>
                </a:ext>
              </a:extLst>
            </p:cNvPr>
            <p:cNvGrpSpPr/>
            <p:nvPr/>
          </p:nvGrpSpPr>
          <p:grpSpPr>
            <a:xfrm>
              <a:off x="7248327" y="1205302"/>
              <a:ext cx="1832808" cy="4375178"/>
              <a:chOff x="7453508" y="1194099"/>
              <a:chExt cx="1832808" cy="4375178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B653AEB0-593B-EFE8-76C0-DA2E8450B9FC}"/>
                  </a:ext>
                </a:extLst>
              </p:cNvPr>
              <p:cNvGrpSpPr/>
              <p:nvPr/>
            </p:nvGrpSpPr>
            <p:grpSpPr>
              <a:xfrm>
                <a:off x="7453508" y="1194099"/>
                <a:ext cx="1832808" cy="4375178"/>
                <a:chOff x="6102375" y="1711399"/>
                <a:chExt cx="1832808" cy="4375178"/>
              </a:xfrm>
            </p:grpSpPr>
            <p:grpSp>
              <p:nvGrpSpPr>
                <p:cNvPr id="8" name="Group 7">
                  <a:extLst>
                    <a:ext uri="{FF2B5EF4-FFF2-40B4-BE49-F238E27FC236}">
                      <a16:creationId xmlns:a16="http://schemas.microsoft.com/office/drawing/2014/main" id="{FB176A5E-FCA7-0D86-6831-460467792737}"/>
                    </a:ext>
                  </a:extLst>
                </p:cNvPr>
                <p:cNvGrpSpPr/>
                <p:nvPr/>
              </p:nvGrpSpPr>
              <p:grpSpPr>
                <a:xfrm>
                  <a:off x="6102375" y="1863871"/>
                  <a:ext cx="1541882" cy="4222706"/>
                  <a:chOff x="-1737861" y="1521743"/>
                  <a:chExt cx="1541882" cy="4222706"/>
                </a:xfrm>
              </p:grpSpPr>
              <p:sp>
                <p:nvSpPr>
                  <p:cNvPr id="23" name="Rectangle 22">
                    <a:extLst>
                      <a:ext uri="{FF2B5EF4-FFF2-40B4-BE49-F238E27FC236}">
                        <a16:creationId xmlns:a16="http://schemas.microsoft.com/office/drawing/2014/main" id="{B4091BCF-0E0D-B3F4-ECAF-D7917B4C1C7D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-1412131" y="1554597"/>
                    <a:ext cx="1216152" cy="3657600"/>
                  </a:xfrm>
                  <a:prstGeom prst="rect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6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rebuchet MS" pitchFamily="34" charset="0"/>
                      <a:ea typeface="ＭＳ Ｐゴシック" pitchFamily="48" charset="-128"/>
                    </a:endParaRPr>
                  </a:p>
                </p:txBody>
              </p:sp>
              <p:sp>
                <p:nvSpPr>
                  <p:cNvPr id="24" name="Oval 23">
                    <a:extLst>
                      <a:ext uri="{FF2B5EF4-FFF2-40B4-BE49-F238E27FC236}">
                        <a16:creationId xmlns:a16="http://schemas.microsoft.com/office/drawing/2014/main" id="{6562AC84-3EF3-DBCB-852C-E187781FC0DF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-881779" y="3305673"/>
                    <a:ext cx="155448" cy="155448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6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rebuchet MS" pitchFamily="34" charset="0"/>
                      <a:ea typeface="ＭＳ Ｐゴシック" pitchFamily="48" charset="-128"/>
                    </a:endParaRPr>
                  </a:p>
                </p:txBody>
              </p:sp>
              <p:sp>
                <p:nvSpPr>
                  <p:cNvPr id="25" name="TextBox 24">
                    <a:extLst>
                      <a:ext uri="{FF2B5EF4-FFF2-40B4-BE49-F238E27FC236}">
                        <a16:creationId xmlns:a16="http://schemas.microsoft.com/office/drawing/2014/main" id="{5232E75F-F350-9021-640E-DBC138A2DD6A}"/>
                      </a:ext>
                    </a:extLst>
                  </p:cNvPr>
                  <p:cNvSpPr txBox="1"/>
                  <p:nvPr/>
                </p:nvSpPr>
                <p:spPr>
                  <a:xfrm>
                    <a:off x="-1012459" y="1521743"/>
                    <a:ext cx="402674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b="1" dirty="0">
                        <a:latin typeface="Arial"/>
                        <a:cs typeface="Arial"/>
                      </a:rPr>
                      <a:t>W</a:t>
                    </a:r>
                  </a:p>
                </p:txBody>
              </p:sp>
              <p:sp>
                <p:nvSpPr>
                  <p:cNvPr id="26" name="TextBox 25">
                    <a:extLst>
                      <a:ext uri="{FF2B5EF4-FFF2-40B4-BE49-F238E27FC236}">
                        <a16:creationId xmlns:a16="http://schemas.microsoft.com/office/drawing/2014/main" id="{81508645-32E1-2CAA-2F7B-626233D1DED4}"/>
                      </a:ext>
                    </a:extLst>
                  </p:cNvPr>
                  <p:cNvSpPr txBox="1"/>
                  <p:nvPr/>
                </p:nvSpPr>
                <p:spPr>
                  <a:xfrm>
                    <a:off x="-1737861" y="3198731"/>
                    <a:ext cx="32573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b="1" dirty="0">
                        <a:latin typeface="Arial"/>
                        <a:cs typeface="Arial"/>
                      </a:rPr>
                      <a:t>L</a:t>
                    </a:r>
                  </a:p>
                </p:txBody>
              </p:sp>
              <p:sp>
                <p:nvSpPr>
                  <p:cNvPr id="27" name="Rectangle 26">
                    <a:extLst>
                      <a:ext uri="{FF2B5EF4-FFF2-40B4-BE49-F238E27FC236}">
                        <a16:creationId xmlns:a16="http://schemas.microsoft.com/office/drawing/2014/main" id="{4E8D2E87-EB8C-D063-28D1-A5163ADA9F86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-1412131" y="5523207"/>
                    <a:ext cx="1216152" cy="73152"/>
                  </a:xfrm>
                  <a:prstGeom prst="rect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6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rebuchet MS" pitchFamily="34" charset="0"/>
                      <a:ea typeface="ＭＳ Ｐゴシック" pitchFamily="48" charset="-128"/>
                    </a:endParaRPr>
                  </a:p>
                </p:txBody>
              </p:sp>
              <p:sp>
                <p:nvSpPr>
                  <p:cNvPr id="28" name="Rectangle 27">
                    <a:extLst>
                      <a:ext uri="{FF2B5EF4-FFF2-40B4-BE49-F238E27FC236}">
                        <a16:creationId xmlns:a16="http://schemas.microsoft.com/office/drawing/2014/main" id="{087B525A-59AC-DEAE-B6AB-D8E7BE98CFA5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-881779" y="5523207"/>
                    <a:ext cx="155448" cy="73152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6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rebuchet MS" pitchFamily="34" charset="0"/>
                      <a:ea typeface="ＭＳ Ｐゴシック" pitchFamily="48" charset="-128"/>
                    </a:endParaRPr>
                  </a:p>
                </p:txBody>
              </p:sp>
              <p:sp>
                <p:nvSpPr>
                  <p:cNvPr id="29" name="TextBox 28">
                    <a:extLst>
                      <a:ext uri="{FF2B5EF4-FFF2-40B4-BE49-F238E27FC236}">
                        <a16:creationId xmlns:a16="http://schemas.microsoft.com/office/drawing/2014/main" id="{254BC8DD-5B52-0941-9C4D-C217F72A8BEF}"/>
                      </a:ext>
                    </a:extLst>
                  </p:cNvPr>
                  <p:cNvSpPr txBox="1"/>
                  <p:nvPr/>
                </p:nvSpPr>
                <p:spPr>
                  <a:xfrm>
                    <a:off x="-1700140" y="5375117"/>
                    <a:ext cx="261610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b="1" dirty="0">
                        <a:latin typeface="Arial"/>
                        <a:cs typeface="Arial"/>
                      </a:rPr>
                      <a:t>t</a:t>
                    </a:r>
                  </a:p>
                </p:txBody>
              </p:sp>
            </p:grpSp>
            <p:cxnSp>
              <p:nvCxnSpPr>
                <p:cNvPr id="9" name="Straight Arrow Connector 8">
                  <a:extLst>
                    <a:ext uri="{FF2B5EF4-FFF2-40B4-BE49-F238E27FC236}">
                      <a16:creationId xmlns:a16="http://schemas.microsoft.com/office/drawing/2014/main" id="{5860BD0B-01E2-C9F3-B485-0BB74AFCC2B9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7033559" y="3724275"/>
                  <a:ext cx="738714" cy="3631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0" name="Straight Arrow Connector 9">
                  <a:extLst>
                    <a:ext uri="{FF2B5EF4-FFF2-40B4-BE49-F238E27FC236}">
                      <a16:creationId xmlns:a16="http://schemas.microsoft.com/office/drawing/2014/main" id="{51196490-CF37-0CD7-B088-EFE2D48B3488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H="1" flipV="1">
                  <a:off x="7033559" y="3013553"/>
                  <a:ext cx="0" cy="710722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2D0481E8-902B-940E-FC95-75F0176EC83F}"/>
                    </a:ext>
                  </a:extLst>
                </p:cNvPr>
                <p:cNvSpPr txBox="1"/>
                <p:nvPr/>
              </p:nvSpPr>
              <p:spPr>
                <a:xfrm>
                  <a:off x="7622277" y="3647801"/>
                  <a:ext cx="3129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dirty="0">
                      <a:latin typeface="Arial"/>
                      <a:cs typeface="Arial"/>
                    </a:rPr>
                    <a:t>x</a:t>
                  </a:r>
                </a:p>
              </p:txBody>
            </p:sp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C7000410-0D3D-68D0-2712-F99E5B699645}"/>
                    </a:ext>
                  </a:extLst>
                </p:cNvPr>
                <p:cNvSpPr txBox="1"/>
                <p:nvPr/>
              </p:nvSpPr>
              <p:spPr>
                <a:xfrm>
                  <a:off x="6766373" y="2859119"/>
                  <a:ext cx="3129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dirty="0">
                      <a:latin typeface="Arial"/>
                      <a:cs typeface="Arial"/>
                    </a:rPr>
                    <a:t>y</a:t>
                  </a:r>
                </a:p>
              </p:txBody>
            </p:sp>
            <p:cxnSp>
              <p:nvCxnSpPr>
                <p:cNvPr id="13" name="Straight Arrow Connector 12">
                  <a:extLst>
                    <a:ext uri="{FF2B5EF4-FFF2-40B4-BE49-F238E27FC236}">
                      <a16:creationId xmlns:a16="http://schemas.microsoft.com/office/drawing/2014/main" id="{AEA8589E-46D1-EF26-AFBF-8D005096B1C9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V="1">
                  <a:off x="6428105" y="1711399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4" name="Straight Arrow Connector 13">
                  <a:extLst>
                    <a:ext uri="{FF2B5EF4-FFF2-40B4-BE49-F238E27FC236}">
                      <a16:creationId xmlns:a16="http://schemas.microsoft.com/office/drawing/2014/main" id="{883E7E7F-9FBC-60F8-B4DA-88D4C429B001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V="1">
                  <a:off x="7644257" y="1711399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5" name="Straight Arrow Connector 14">
                  <a:extLst>
                    <a:ext uri="{FF2B5EF4-FFF2-40B4-BE49-F238E27FC236}">
                      <a16:creationId xmlns:a16="http://schemas.microsoft.com/office/drawing/2014/main" id="{7F73D95F-5030-724D-3810-6F28F915C61C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V="1">
                  <a:off x="7036181" y="1711399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6" name="Straight Arrow Connector 15">
                  <a:extLst>
                    <a:ext uri="{FF2B5EF4-FFF2-40B4-BE49-F238E27FC236}">
                      <a16:creationId xmlns:a16="http://schemas.microsoft.com/office/drawing/2014/main" id="{4D21E0CF-40CB-1947-EAAE-E67DDC9D7946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V="1">
                  <a:off x="6732143" y="1711399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7" name="Straight Arrow Connector 16">
                  <a:extLst>
                    <a:ext uri="{FF2B5EF4-FFF2-40B4-BE49-F238E27FC236}">
                      <a16:creationId xmlns:a16="http://schemas.microsoft.com/office/drawing/2014/main" id="{E7740CE8-D81D-7865-F569-9068902E4585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V="1">
                  <a:off x="7340219" y="1711399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8" name="Straight Arrow Connector 17">
                  <a:extLst>
                    <a:ext uri="{FF2B5EF4-FFF2-40B4-BE49-F238E27FC236}">
                      <a16:creationId xmlns:a16="http://schemas.microsoft.com/office/drawing/2014/main" id="{7835CA97-BA96-99BD-9BD0-AD804223A1E3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428105" y="5556706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9" name="Straight Arrow Connector 18">
                  <a:extLst>
                    <a:ext uri="{FF2B5EF4-FFF2-40B4-BE49-F238E27FC236}">
                      <a16:creationId xmlns:a16="http://schemas.microsoft.com/office/drawing/2014/main" id="{90BE16C8-AC05-270A-6FBF-3CA198CFDF17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7644257" y="5556706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20" name="Straight Arrow Connector 19">
                  <a:extLst>
                    <a:ext uri="{FF2B5EF4-FFF2-40B4-BE49-F238E27FC236}">
                      <a16:creationId xmlns:a16="http://schemas.microsoft.com/office/drawing/2014/main" id="{6B6A2F5F-2541-16B8-84E5-1D52956EC38C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7036181" y="5556706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21" name="Straight Arrow Connector 20">
                  <a:extLst>
                    <a:ext uri="{FF2B5EF4-FFF2-40B4-BE49-F238E27FC236}">
                      <a16:creationId xmlns:a16="http://schemas.microsoft.com/office/drawing/2014/main" id="{9CF00ED7-D375-ECAA-DB6B-F16C52F89C5F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732143" y="5556706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22" name="Straight Arrow Connector 21">
                  <a:extLst>
                    <a:ext uri="{FF2B5EF4-FFF2-40B4-BE49-F238E27FC236}">
                      <a16:creationId xmlns:a16="http://schemas.microsoft.com/office/drawing/2014/main" id="{246106CE-F62B-CBEA-58C7-F30D01DA8892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7340219" y="5556706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</p:grp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697F0A9-4E7A-5860-73A7-7DE989AAFC1F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8399466" y="3210606"/>
                <a:ext cx="603504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rgbClr val="FF0000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3207BEF6-EC58-9334-BCED-610D63A6797C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8385143" y="1376979"/>
                <a:ext cx="0" cy="18288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rgbClr val="FF0000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6D18782F-EB70-4D79-05AF-1CDEEF733BE6}"/>
                </a:ext>
              </a:extLst>
            </p:cNvPr>
            <p:cNvSpPr/>
            <p:nvPr/>
          </p:nvSpPr>
          <p:spPr bwMode="auto">
            <a:xfrm>
              <a:off x="8133791" y="2848663"/>
              <a:ext cx="91440" cy="91440"/>
            </a:xfrm>
            <a:prstGeom prst="rect">
              <a:avLst/>
            </a:prstGeom>
            <a:solidFill>
              <a:srgbClr val="FF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ea typeface="ＭＳ Ｐゴシック" pitchFamily="48" charset="-128"/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FE3DDF0C-8083-D628-2BE8-CE804B6E6C48}"/>
                </a:ext>
              </a:extLst>
            </p:cNvPr>
            <p:cNvSpPr/>
            <p:nvPr/>
          </p:nvSpPr>
          <p:spPr bwMode="auto">
            <a:xfrm>
              <a:off x="8295568" y="3171262"/>
              <a:ext cx="91440" cy="91440"/>
            </a:xfrm>
            <a:prstGeom prst="rect">
              <a:avLst/>
            </a:prstGeom>
            <a:solidFill>
              <a:srgbClr val="FF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ea typeface="ＭＳ Ｐゴシック" pitchFamily="48" charset="-128"/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D65BA11-7C00-B010-8FC1-6D236C3C7849}"/>
                </a:ext>
              </a:extLst>
            </p:cNvPr>
            <p:cNvSpPr/>
            <p:nvPr/>
          </p:nvSpPr>
          <p:spPr bwMode="auto">
            <a:xfrm>
              <a:off x="8136413" y="3011581"/>
              <a:ext cx="91440" cy="91440"/>
            </a:xfrm>
            <a:prstGeom prst="rect">
              <a:avLst/>
            </a:prstGeom>
            <a:solidFill>
              <a:srgbClr val="FF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ea typeface="ＭＳ Ｐゴシック" pitchFamily="48" charset="-128"/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DA663947-418E-BEB1-5C17-0103E16B43C8}"/>
                </a:ext>
              </a:extLst>
            </p:cNvPr>
            <p:cNvSpPr/>
            <p:nvPr/>
          </p:nvSpPr>
          <p:spPr bwMode="auto">
            <a:xfrm>
              <a:off x="8444983" y="3172458"/>
              <a:ext cx="91440" cy="91440"/>
            </a:xfrm>
            <a:prstGeom prst="rect">
              <a:avLst/>
            </a:prstGeom>
            <a:solidFill>
              <a:srgbClr val="FF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ea typeface="ＭＳ Ｐゴシック" pitchFamily="48" charset="-128"/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C59890DB-CCCA-4F5A-558E-A528956D703E}"/>
                </a:ext>
              </a:extLst>
            </p:cNvPr>
            <p:cNvSpPr/>
            <p:nvPr/>
          </p:nvSpPr>
          <p:spPr bwMode="auto">
            <a:xfrm>
              <a:off x="7777092" y="4333685"/>
              <a:ext cx="91440" cy="91440"/>
            </a:xfrm>
            <a:prstGeom prst="rect">
              <a:avLst/>
            </a:prstGeom>
            <a:solidFill>
              <a:srgbClr val="FFFF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ea typeface="ＭＳ Ｐゴシック" pitchFamily="48" charset="-128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80FEA15D-BA1E-3463-FB87-2B97053CC34E}"/>
                </a:ext>
              </a:extLst>
            </p:cNvPr>
            <p:cNvSpPr txBox="1"/>
            <p:nvPr/>
          </p:nvSpPr>
          <p:spPr>
            <a:xfrm>
              <a:off x="7815724" y="4243290"/>
              <a:ext cx="95250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>
                  <a:latin typeface="Arial"/>
                  <a:cs typeface="Arial"/>
                </a:rPr>
                <a:t>Strain gage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64100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0" bIns="46038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dirty="0">
                <a:solidFill>
                  <a:srgbClr val="585658"/>
                </a:solidFill>
                <a:latin typeface="Arial" panose="020B0604020202020204" pitchFamily="34" charset="0"/>
              </a:rPr>
              <a:t>Terminology</a:t>
            </a:r>
          </a:p>
          <a:p>
            <a:r>
              <a:rPr lang="en-US" dirty="0">
                <a:solidFill>
                  <a:srgbClr val="585658"/>
                </a:solidFill>
                <a:latin typeface="Arial" panose="020B0604020202020204" pitchFamily="34" charset="0"/>
              </a:rPr>
              <a:t>Implementation Plan</a:t>
            </a:r>
            <a:endParaRPr lang="en-US" sz="2100" dirty="0">
              <a:latin typeface="Arial" panose="020B0604020202020204" pitchFamily="34" charset="0"/>
            </a:endParaRPr>
          </a:p>
          <a:p>
            <a:pPr lvl="1"/>
            <a:r>
              <a:rPr lang="en-US" sz="2100" dirty="0">
                <a:latin typeface="Arial" panose="020B0604020202020204" pitchFamily="34" charset="0"/>
              </a:rPr>
              <a:t>Phase I: Baseline Stress Analysis</a:t>
            </a:r>
          </a:p>
          <a:p>
            <a:pPr lvl="1"/>
            <a:r>
              <a:rPr lang="en-US" sz="2000" dirty="0">
                <a:latin typeface="Arial" panose="020B0604020202020204" pitchFamily="34" charset="0"/>
              </a:rPr>
              <a:t>Phase II: Stress Intensity Factor Comparisons</a:t>
            </a:r>
          </a:p>
          <a:p>
            <a:pPr lvl="1"/>
            <a:r>
              <a:rPr lang="en-US" sz="2000" dirty="0">
                <a:latin typeface="Arial" panose="020B0604020202020204" pitchFamily="34" charset="0"/>
              </a:rPr>
              <a:t>Phase III: Crack Growth Analyses</a:t>
            </a:r>
          </a:p>
          <a:p>
            <a:r>
              <a:rPr lang="en-US" sz="2600" dirty="0">
                <a:latin typeface="Arial" panose="020B0604020202020204" pitchFamily="34" charset="0"/>
              </a:rPr>
              <a:t>Phase I</a:t>
            </a:r>
          </a:p>
          <a:p>
            <a:pPr lvl="1"/>
            <a:r>
              <a:rPr lang="en-US" sz="2000" dirty="0">
                <a:latin typeface="Arial" panose="020B0604020202020204" pitchFamily="34" charset="0"/>
              </a:rPr>
              <a:t>Objectives/Approach</a:t>
            </a:r>
          </a:p>
          <a:p>
            <a:pPr lvl="1"/>
            <a:r>
              <a:rPr lang="en-US" sz="2000" dirty="0">
                <a:latin typeface="Arial" panose="020B0604020202020204" pitchFamily="34" charset="0"/>
              </a:rPr>
              <a:t>Inputs</a:t>
            </a:r>
          </a:p>
          <a:p>
            <a:pPr lvl="1"/>
            <a:r>
              <a:rPr lang="en-US" sz="2000" dirty="0">
                <a:latin typeface="Arial" panose="020B0604020202020204" pitchFamily="34" charset="0"/>
              </a:rPr>
              <a:t>Results</a:t>
            </a:r>
          </a:p>
          <a:p>
            <a:pPr lvl="1"/>
            <a:r>
              <a:rPr lang="en-US" sz="2000" dirty="0">
                <a:latin typeface="Arial" panose="020B0604020202020204" pitchFamily="34" charset="0"/>
              </a:rPr>
              <a:t>Testing</a:t>
            </a:r>
          </a:p>
          <a:p>
            <a:pPr lvl="1"/>
            <a:endParaRPr lang="en-US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pPr lvl="1"/>
            <a:endParaRPr lang="en-US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endParaRPr lang="en-US" sz="2000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endParaRPr lang="en-US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endParaRPr lang="en-US" dirty="0">
              <a:solidFill>
                <a:srgbClr val="585658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073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11513"/>
            <a:ext cx="8686800" cy="609600"/>
          </a:xfrm>
        </p:spPr>
        <p:txBody>
          <a:bodyPr/>
          <a:lstStyle/>
          <a:p>
            <a:r>
              <a:rPr lang="en-US" dirty="0"/>
              <a:t>Terminology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21113"/>
            <a:ext cx="8680450" cy="5028849"/>
          </a:xfrm>
        </p:spPr>
        <p:txBody>
          <a:bodyPr>
            <a:normAutofit/>
          </a:bodyPr>
          <a:lstStyle/>
          <a:p>
            <a:pPr marL="57150" lvl="1" indent="-57150">
              <a:spcBef>
                <a:spcPct val="40000"/>
              </a:spcBef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</a:rPr>
              <a:t>		</a:t>
            </a:r>
          </a:p>
          <a:p>
            <a:pPr lvl="1"/>
            <a:endParaRPr lang="en-US" sz="12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lvl="1"/>
            <a:endParaRPr lang="en-US" sz="12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lvl="1"/>
            <a:endParaRPr lang="en-US" sz="12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lvl="1"/>
            <a:endParaRPr lang="en-US" sz="21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D8E9815-D6C0-32E6-5B23-50E54F734D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0015999"/>
              </p:ext>
            </p:extLst>
          </p:nvPr>
        </p:nvGraphicFramePr>
        <p:xfrm>
          <a:off x="1210310" y="1433755"/>
          <a:ext cx="6717030" cy="29974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838015929"/>
                    </a:ext>
                  </a:extLst>
                </a:gridCol>
                <a:gridCol w="4685030">
                  <a:extLst>
                    <a:ext uri="{9D8B030D-6E8A-4147-A177-3AD203B41FA5}">
                      <a16:colId xmlns:a16="http://schemas.microsoft.com/office/drawing/2014/main" val="1707709194"/>
                    </a:ext>
                  </a:extLst>
                </a:gridCol>
              </a:tblGrid>
              <a:tr h="340659">
                <a:tc>
                  <a:txBody>
                    <a:bodyPr/>
                    <a:lstStyle/>
                    <a:p>
                      <a:r>
                        <a:rPr lang="en-US" sz="1400" dirty="0"/>
                        <a:t>Term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0016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Applied Interference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Interference (percentage) based on initial hole and fastener diameters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52354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Retained Interference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Interference (percentage) based on final hole and fastener diameters subsequent to any plasticity induced by fastener installation or subsequent loading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08309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Fastener Gap Point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Xxx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15810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Interference Stress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Stress in specimen due to interference with fastener/pin only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66898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Total Stress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Stress in specimen due to interference with fastener/pin and applied remote loading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68473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7944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11513"/>
            <a:ext cx="8686800" cy="609600"/>
          </a:xfrm>
        </p:spPr>
        <p:txBody>
          <a:bodyPr/>
          <a:lstStyle/>
          <a:p>
            <a:r>
              <a:rPr lang="en-US" dirty="0"/>
              <a:t>Implementation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21113"/>
            <a:ext cx="8680450" cy="5028849"/>
          </a:xfrm>
        </p:spPr>
        <p:txBody>
          <a:bodyPr>
            <a:normAutofit fontScale="77500" lnSpcReduction="20000"/>
          </a:bodyPr>
          <a:lstStyle/>
          <a:p>
            <a:pPr marL="57150" lvl="1" indent="-57150">
              <a:spcBef>
                <a:spcPct val="40000"/>
              </a:spcBef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</a:pPr>
            <a:r>
              <a:rPr lang="en-US" sz="2600" b="1" dirty="0">
                <a:latin typeface="Arial" panose="020B0604020202020204" pitchFamily="34" charset="0"/>
              </a:rPr>
              <a:t>Phase I: Baseline Stress Analysis Verification</a:t>
            </a:r>
          </a:p>
          <a:p>
            <a:pPr lvl="1"/>
            <a:r>
              <a:rPr lang="en-US" sz="2100" dirty="0">
                <a:latin typeface="Arial" panose="020B0604020202020204" pitchFamily="34" charset="0"/>
              </a:rPr>
              <a:t>Start with a 3D FE model that represents the IFF test specimen from RR. Identify the reference stress analysis that anyone would agree with.</a:t>
            </a:r>
          </a:p>
          <a:p>
            <a:pPr lvl="2"/>
            <a:r>
              <a:rPr lang="en-US" sz="2100" dirty="0">
                <a:latin typeface="Arial" panose="020B0604020202020204" pitchFamily="34" charset="0"/>
              </a:rPr>
              <a:t>Use different tools, Ansys, Nastran, StressCheck </a:t>
            </a:r>
            <a:r>
              <a:rPr lang="en-US" sz="2100" dirty="0" err="1">
                <a:latin typeface="Arial" panose="020B0604020202020204" pitchFamily="34" charset="0"/>
              </a:rPr>
              <a:t>etc</a:t>
            </a:r>
            <a:endParaRPr lang="en-US" sz="2100" dirty="0">
              <a:latin typeface="Arial" panose="020B0604020202020204" pitchFamily="34" charset="0"/>
            </a:endParaRPr>
          </a:p>
          <a:p>
            <a:pPr lvl="1"/>
            <a:r>
              <a:rPr lang="en-US" sz="2100" dirty="0">
                <a:latin typeface="Arial" panose="020B0604020202020204" pitchFamily="34" charset="0"/>
              </a:rPr>
              <a:t>Use a IFF reduced order model (plate like) and compare the stress analysis against the specimen level results</a:t>
            </a:r>
          </a:p>
          <a:p>
            <a:pPr lvl="1"/>
            <a:r>
              <a:rPr lang="en-US" sz="2100" dirty="0">
                <a:latin typeface="Arial" panose="020B0604020202020204" pitchFamily="34" charset="0"/>
              </a:rPr>
              <a:t>Verification against known published solutions and new test data (tollgate)</a:t>
            </a:r>
          </a:p>
          <a:p>
            <a:r>
              <a:rPr lang="en-US" sz="2600" dirty="0">
                <a:latin typeface="Arial" panose="020B0604020202020204" pitchFamily="34" charset="0"/>
              </a:rPr>
              <a:t>Phase II: Stress Intensity Factor Comparisons</a:t>
            </a:r>
          </a:p>
          <a:p>
            <a:pPr lvl="1"/>
            <a:r>
              <a:rPr lang="en-US" sz="2000" dirty="0">
                <a:latin typeface="Arial" panose="020B0604020202020204" pitchFamily="34" charset="0"/>
              </a:rPr>
              <a:t>Add a corner crack to the IFF 3D model and perform the same comparison: specimen vs. reduced order model, different tools</a:t>
            </a:r>
          </a:p>
          <a:p>
            <a:pPr lvl="1"/>
            <a:r>
              <a:rPr lang="en-US" sz="2000" dirty="0">
                <a:latin typeface="Arial" panose="020B0604020202020204" pitchFamily="34" charset="0"/>
              </a:rPr>
              <a:t> Add an edge crack to the IFF 3D model and perform the same comparison: specimen vs. reduced order model, different tools</a:t>
            </a:r>
          </a:p>
          <a:p>
            <a:pPr lvl="1"/>
            <a:r>
              <a:rPr lang="en-US" sz="2000" dirty="0">
                <a:latin typeface="Arial" panose="020B0604020202020204" pitchFamily="34" charset="0"/>
              </a:rPr>
              <a:t>Complete a verification tollgate</a:t>
            </a:r>
          </a:p>
          <a:p>
            <a:r>
              <a:rPr lang="en-US" sz="2600" dirty="0">
                <a:latin typeface="Arial" panose="020B0604020202020204" pitchFamily="34" charset="0"/>
              </a:rPr>
              <a:t>Phase III: Crack Growth Analyses</a:t>
            </a:r>
          </a:p>
          <a:p>
            <a:pPr lvl="1"/>
            <a:r>
              <a:rPr lang="en-US" sz="2000" dirty="0">
                <a:latin typeface="Arial" panose="020B0604020202020204" pitchFamily="34" charset="0"/>
              </a:rPr>
              <a:t>Perform crack growth for a IFF corner crack using different tools and compare results</a:t>
            </a:r>
          </a:p>
          <a:p>
            <a:pPr lvl="1"/>
            <a:r>
              <a:rPr lang="en-US" sz="2000" dirty="0">
                <a:latin typeface="Arial" panose="020B0604020202020204" pitchFamily="34" charset="0"/>
              </a:rPr>
              <a:t>Perform crack growth for a IFF edge crack using different tools and compare results</a:t>
            </a:r>
          </a:p>
          <a:p>
            <a:pPr lvl="1"/>
            <a:r>
              <a:rPr lang="en-US" sz="2000" dirty="0">
                <a:latin typeface="Arial" panose="020B0604020202020204" pitchFamily="34" charset="0"/>
              </a:rPr>
              <a:t>Complete a verification tollgate</a:t>
            </a:r>
          </a:p>
          <a:p>
            <a:pPr lvl="1"/>
            <a:r>
              <a:rPr lang="en-US" sz="2000" dirty="0">
                <a:latin typeface="Arial" panose="020B0604020202020204" pitchFamily="34" charset="0"/>
              </a:rPr>
              <a:t>At this point continue with validation (comparison with RR test data)</a:t>
            </a:r>
            <a:endParaRPr lang="en-US" sz="20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lvl="1"/>
            <a:endParaRPr lang="en-US" sz="20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lvl="1"/>
            <a:endParaRPr lang="en-US" sz="20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lvl="1"/>
            <a:endParaRPr lang="en-US" sz="20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lvl="1"/>
            <a:endParaRPr lang="en-US" sz="21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72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11513"/>
            <a:ext cx="8686800" cy="609600"/>
          </a:xfrm>
        </p:spPr>
        <p:txBody>
          <a:bodyPr/>
          <a:lstStyle/>
          <a:p>
            <a:r>
              <a:rPr lang="en-US" dirty="0"/>
              <a:t>Phase I: Baseline Stress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21113"/>
            <a:ext cx="8680450" cy="5028849"/>
          </a:xfrm>
        </p:spPr>
        <p:txBody>
          <a:bodyPr>
            <a:normAutofit lnSpcReduction="10000"/>
          </a:bodyPr>
          <a:lstStyle/>
          <a:p>
            <a:pPr marR="0" algn="l"/>
            <a:r>
              <a:rPr lang="en-US" sz="2400" b="1" i="0" u="none" strike="noStrike" baseline="0" dirty="0">
                <a:solidFill>
                  <a:srgbClr val="585658"/>
                </a:solidFill>
                <a:latin typeface="Arial" panose="020B0604020202020204" pitchFamily="34" charset="0"/>
              </a:rPr>
              <a:t>Objectives</a:t>
            </a:r>
            <a:endParaRPr lang="en-US" sz="2000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pPr lvl="1"/>
            <a:r>
              <a:rPr lang="en-US" sz="2000" dirty="0">
                <a:solidFill>
                  <a:srgbClr val="585658"/>
                </a:solidFill>
                <a:latin typeface="Arial" panose="020B0604020202020204" pitchFamily="34" charset="0"/>
              </a:rPr>
              <a:t>The accuracy of SIFs and crack growth predictions for IFF conditions is highly dependent on the accuracy of the stress analysis</a:t>
            </a:r>
          </a:p>
          <a:p>
            <a:pPr lvl="1"/>
            <a:r>
              <a:rPr lang="en-US" sz="2000" dirty="0">
                <a:solidFill>
                  <a:srgbClr val="585658"/>
                </a:solidFill>
                <a:latin typeface="Arial" panose="020B0604020202020204" pitchFamily="34" charset="0"/>
              </a:rPr>
              <a:t>The primary objective of Phase I is to establish a set of reference stress analyses agreed upon by the working group</a:t>
            </a:r>
          </a:p>
          <a:p>
            <a:pPr lvl="1"/>
            <a:r>
              <a:rPr lang="en-US" sz="2000" dirty="0">
                <a:solidFill>
                  <a:srgbClr val="585658"/>
                </a:solidFill>
                <a:latin typeface="Arial" panose="020B0604020202020204" pitchFamily="34" charset="0"/>
              </a:rPr>
              <a:t>These analyses will establish the baseline stress state and can be utilized for follow-on phases</a:t>
            </a:r>
          </a:p>
          <a:p>
            <a:pPr lvl="1"/>
            <a:r>
              <a:rPr lang="en-US" sz="2000" dirty="0">
                <a:solidFill>
                  <a:srgbClr val="585658"/>
                </a:solidFill>
                <a:latin typeface="Arial" panose="020B0604020202020204" pitchFamily="34" charset="0"/>
              </a:rPr>
              <a:t>Additionally, the analyses can by utilized to characterize:</a:t>
            </a:r>
          </a:p>
          <a:p>
            <a:pPr lvl="2"/>
            <a:r>
              <a:rPr lang="en-US" sz="2000" dirty="0">
                <a:solidFill>
                  <a:srgbClr val="585658"/>
                </a:solidFill>
                <a:latin typeface="Arial" panose="020B0604020202020204" pitchFamily="34" charset="0"/>
              </a:rPr>
              <a:t>The onset of plastic deformation and the bounds of elastic vs. elastic/plastic regimes</a:t>
            </a:r>
          </a:p>
          <a:p>
            <a:pPr lvl="2"/>
            <a:r>
              <a:rPr lang="en-US" sz="2000" dirty="0">
                <a:solidFill>
                  <a:srgbClr val="585658"/>
                </a:solidFill>
                <a:latin typeface="Arial" panose="020B0604020202020204" pitchFamily="34" charset="0"/>
              </a:rPr>
              <a:t>The relationship between far field loading and local strain cycles</a:t>
            </a:r>
          </a:p>
          <a:p>
            <a:pPr lvl="2"/>
            <a:r>
              <a:rPr lang="en-US" sz="2000" dirty="0">
                <a:solidFill>
                  <a:srgbClr val="585658"/>
                </a:solidFill>
                <a:latin typeface="Arial" panose="020B0604020202020204" pitchFamily="34" charset="0"/>
              </a:rPr>
              <a:t>The variability as a function of key factors (e.g. interference level, modeling assumptions, remote loading)</a:t>
            </a:r>
          </a:p>
          <a:p>
            <a:pPr lvl="1"/>
            <a:r>
              <a:rPr lang="en-US" sz="2000" dirty="0">
                <a:latin typeface="Arial" panose="020B0604020202020204" pitchFamily="34" charset="0"/>
              </a:rPr>
              <a:t>Verification against known published solutions and new test data (tollgate)</a:t>
            </a:r>
          </a:p>
        </p:txBody>
      </p:sp>
    </p:spTree>
    <p:extLst>
      <p:ext uri="{BB962C8B-B14F-4D97-AF65-F5344CB8AC3E}">
        <p14:creationId xmlns:p14="http://schemas.microsoft.com/office/powerpoint/2010/main" val="1200342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11513"/>
            <a:ext cx="8686800" cy="609600"/>
          </a:xfrm>
        </p:spPr>
        <p:txBody>
          <a:bodyPr/>
          <a:lstStyle/>
          <a:p>
            <a:r>
              <a:rPr lang="en-US" dirty="0"/>
              <a:t>Phase I: Baseline Stress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21113"/>
            <a:ext cx="8680450" cy="502884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585658"/>
                </a:solidFill>
                <a:latin typeface="Arial" panose="020B0604020202020204" pitchFamily="34" charset="0"/>
              </a:rPr>
              <a:t>Approach</a:t>
            </a:r>
          </a:p>
          <a:p>
            <a:pPr lvl="1"/>
            <a:r>
              <a:rPr lang="en-US" sz="2000" dirty="0">
                <a:solidFill>
                  <a:srgbClr val="585658"/>
                </a:solidFill>
                <a:latin typeface="Arial" panose="020B0604020202020204" pitchFamily="34" charset="0"/>
              </a:rPr>
              <a:t>Leverage ERSI SIF Round Robin case #3 as an initial analysis condition</a:t>
            </a:r>
          </a:p>
          <a:p>
            <a:pPr lvl="1"/>
            <a:r>
              <a:rPr lang="en-US" sz="2000" dirty="0">
                <a:solidFill>
                  <a:srgbClr val="585658"/>
                </a:solidFill>
                <a:latin typeface="Arial" panose="020B0604020202020204" pitchFamily="34" charset="0"/>
              </a:rPr>
              <a:t>Investigate varying levels of interference</a:t>
            </a:r>
          </a:p>
          <a:p>
            <a:pPr lvl="1"/>
            <a:r>
              <a:rPr lang="en-US" sz="2000" dirty="0">
                <a:solidFill>
                  <a:srgbClr val="585658"/>
                </a:solidFill>
                <a:latin typeface="Arial" panose="020B0604020202020204" pitchFamily="34" charset="0"/>
              </a:rPr>
              <a:t>Utilize multiple software suites and compare results</a:t>
            </a:r>
          </a:p>
          <a:p>
            <a:pPr lvl="1"/>
            <a:r>
              <a:rPr lang="en-US" sz="2000" dirty="0">
                <a:solidFill>
                  <a:srgbClr val="585658"/>
                </a:solidFill>
                <a:latin typeface="Arial" panose="020B0604020202020204" pitchFamily="34" charset="0"/>
              </a:rPr>
              <a:t>Complete comparisons to (if applicable):</a:t>
            </a:r>
          </a:p>
          <a:p>
            <a:pPr lvl="2"/>
            <a:r>
              <a:rPr lang="en-US" sz="2000" dirty="0">
                <a:solidFill>
                  <a:srgbClr val="585658"/>
                </a:solidFill>
                <a:latin typeface="Arial" panose="020B0604020202020204" pitchFamily="34" charset="0"/>
              </a:rPr>
              <a:t>Published solutions (e.g. NASA paper) </a:t>
            </a:r>
          </a:p>
          <a:p>
            <a:pPr lvl="2"/>
            <a:r>
              <a:rPr lang="en-US" sz="2000" dirty="0">
                <a:solidFill>
                  <a:srgbClr val="585658"/>
                </a:solidFill>
                <a:latin typeface="Arial" panose="020B0604020202020204" pitchFamily="34" charset="0"/>
              </a:rPr>
              <a:t>Newly developed test data</a:t>
            </a:r>
          </a:p>
        </p:txBody>
      </p:sp>
    </p:spTree>
    <p:extLst>
      <p:ext uri="{BB962C8B-B14F-4D97-AF65-F5344CB8AC3E}">
        <p14:creationId xmlns:p14="http://schemas.microsoft.com/office/powerpoint/2010/main" val="4246347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11513"/>
            <a:ext cx="8686800" cy="609600"/>
          </a:xfrm>
        </p:spPr>
        <p:txBody>
          <a:bodyPr/>
          <a:lstStyle/>
          <a:p>
            <a:r>
              <a:rPr lang="en-US" dirty="0"/>
              <a:t>Phase I: Baseline Stress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21112"/>
            <a:ext cx="4923118" cy="5028850"/>
          </a:xfrm>
        </p:spPr>
        <p:txBody>
          <a:bodyPr>
            <a:normAutofit fontScale="92500" lnSpcReduction="10000"/>
          </a:bodyPr>
          <a:lstStyle/>
          <a:p>
            <a:pPr marR="0" algn="l"/>
            <a:r>
              <a:rPr lang="en-US" sz="2400" b="1" i="0" u="none" strike="noStrike" baseline="0" dirty="0">
                <a:solidFill>
                  <a:srgbClr val="585658"/>
                </a:solidFill>
                <a:latin typeface="Arial" panose="020B0604020202020204" pitchFamily="34" charset="0"/>
              </a:rPr>
              <a:t>Analysis Inputs</a:t>
            </a:r>
            <a:endParaRPr lang="en-US" sz="2400" b="0" i="0" u="none" strike="noStrike" baseline="0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pPr lvl="1"/>
            <a:r>
              <a:rPr lang="en-US" dirty="0"/>
              <a:t>Geometry</a:t>
            </a:r>
          </a:p>
          <a:p>
            <a:pPr lvl="2"/>
            <a:r>
              <a:rPr lang="en-US" dirty="0"/>
              <a:t>Rectangular plate with centered hole</a:t>
            </a:r>
          </a:p>
          <a:p>
            <a:pPr lvl="2"/>
            <a:r>
              <a:rPr lang="en-US" dirty="0"/>
              <a:t>Width W = 4.00”</a:t>
            </a:r>
          </a:p>
          <a:p>
            <a:pPr lvl="2"/>
            <a:r>
              <a:rPr lang="en-US" dirty="0"/>
              <a:t>Length L = 3W = 12.00”</a:t>
            </a:r>
          </a:p>
          <a:p>
            <a:pPr lvl="2"/>
            <a:r>
              <a:rPr lang="en-US" dirty="0"/>
              <a:t>Thickness t = 0.25”</a:t>
            </a:r>
          </a:p>
          <a:p>
            <a:pPr lvl="2"/>
            <a:r>
              <a:rPr lang="en-US" dirty="0"/>
              <a:t>Diameter D = 0.25”</a:t>
            </a:r>
          </a:p>
          <a:p>
            <a:pPr lvl="1"/>
            <a:r>
              <a:rPr lang="en-US" dirty="0"/>
              <a:t>Material properties </a:t>
            </a:r>
          </a:p>
          <a:p>
            <a:pPr lvl="2"/>
            <a:r>
              <a:rPr lang="en-US" dirty="0"/>
              <a:t>Plate</a:t>
            </a:r>
          </a:p>
          <a:p>
            <a:pPr lvl="3"/>
            <a:r>
              <a:rPr lang="en-US" dirty="0"/>
              <a:t>Aluminum 7075-T651 plate</a:t>
            </a:r>
          </a:p>
          <a:p>
            <a:pPr lvl="3"/>
            <a:r>
              <a:rPr lang="en-US" dirty="0"/>
              <a:t>E = 10,400 ksi</a:t>
            </a:r>
          </a:p>
          <a:p>
            <a:pPr lvl="3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ν</a:t>
            </a:r>
            <a:r>
              <a:rPr lang="en-US" dirty="0"/>
              <a:t> = 0.3</a:t>
            </a:r>
          </a:p>
          <a:p>
            <a:pPr lvl="3"/>
            <a:r>
              <a:rPr lang="en-US" dirty="0">
                <a:highlight>
                  <a:srgbClr val="FFFF00"/>
                </a:highlight>
              </a:rPr>
              <a:t>Also need stress-strain curve as input for elastic-plastic analysis</a:t>
            </a:r>
          </a:p>
          <a:p>
            <a:pPr lvl="2"/>
            <a:r>
              <a:rPr lang="en-US" dirty="0">
                <a:highlight>
                  <a:srgbClr val="FFFF00"/>
                </a:highlight>
              </a:rPr>
              <a:t>Fastener/Plug (Hi-Lok (HL18BP-8-4)?)</a:t>
            </a:r>
          </a:p>
          <a:p>
            <a:pPr lvl="3"/>
            <a:r>
              <a:rPr lang="en-US" dirty="0">
                <a:highlight>
                  <a:srgbClr val="FFFF00"/>
                </a:highlight>
              </a:rPr>
              <a:t>xxx material</a:t>
            </a:r>
          </a:p>
          <a:p>
            <a:pPr lvl="3"/>
            <a:r>
              <a:rPr lang="en-US" dirty="0">
                <a:highlight>
                  <a:srgbClr val="FFFF00"/>
                </a:highlight>
              </a:rPr>
              <a:t>E = 30,000 ksi</a:t>
            </a:r>
          </a:p>
          <a:p>
            <a:pPr lvl="3"/>
            <a:r>
              <a:rPr lang="en-US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ν</a:t>
            </a:r>
            <a:r>
              <a:rPr lang="en-US" dirty="0">
                <a:highlight>
                  <a:srgbClr val="FFFF00"/>
                </a:highlight>
              </a:rPr>
              <a:t> = 0.27</a:t>
            </a:r>
          </a:p>
          <a:p>
            <a:pPr lvl="3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BBA6C5D-CE7C-F67A-0FEF-3571F2B8C2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2556" y="1161499"/>
            <a:ext cx="3982006" cy="243874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073C5F6-E4BD-C330-92DE-CFB2F02E826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569" b="1"/>
          <a:stretch/>
        </p:blipFill>
        <p:spPr>
          <a:xfrm>
            <a:off x="4740693" y="4124136"/>
            <a:ext cx="4174707" cy="146087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44314955-CA06-1A10-1D62-F61BA9490FE8}"/>
              </a:ext>
            </a:extLst>
          </p:cNvPr>
          <p:cNvSpPr/>
          <p:nvPr/>
        </p:nvSpPr>
        <p:spPr bwMode="auto">
          <a:xfrm>
            <a:off x="4757785" y="4935320"/>
            <a:ext cx="4174707" cy="128187"/>
          </a:xfrm>
          <a:prstGeom prst="rect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  <a:ea typeface="ＭＳ Ｐゴシック" pitchFamily="48" charset="-128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EB68FC2-9B3E-CCF0-0665-7873595190B6}"/>
              </a:ext>
            </a:extLst>
          </p:cNvPr>
          <p:cNvSpPr txBox="1"/>
          <p:nvPr/>
        </p:nvSpPr>
        <p:spPr>
          <a:xfrm rot="20716774">
            <a:off x="6449880" y="3350871"/>
            <a:ext cx="2569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  <a:latin typeface="Arial"/>
                <a:cs typeface="Arial"/>
              </a:rPr>
              <a:t>No Cracks for Phase I</a:t>
            </a:r>
          </a:p>
        </p:txBody>
      </p:sp>
    </p:spTree>
    <p:extLst>
      <p:ext uri="{BB962C8B-B14F-4D97-AF65-F5344CB8AC3E}">
        <p14:creationId xmlns:p14="http://schemas.microsoft.com/office/powerpoint/2010/main" val="1712399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11513"/>
            <a:ext cx="8686800" cy="609600"/>
          </a:xfrm>
        </p:spPr>
        <p:txBody>
          <a:bodyPr/>
          <a:lstStyle/>
          <a:p>
            <a:r>
              <a:rPr lang="en-US" dirty="0"/>
              <a:t>Phase I: Baseline Stress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21114"/>
            <a:ext cx="7296431" cy="5236252"/>
          </a:xfrm>
        </p:spPr>
        <p:txBody>
          <a:bodyPr>
            <a:normAutofit fontScale="92500" lnSpcReduction="10000"/>
          </a:bodyPr>
          <a:lstStyle/>
          <a:p>
            <a:pPr marL="0" marR="0" indent="0" algn="l">
              <a:buNone/>
            </a:pPr>
            <a:r>
              <a:rPr lang="en-US" sz="2400" b="1" i="0" u="none" strike="noStrike" baseline="0" dirty="0">
                <a:solidFill>
                  <a:srgbClr val="585658"/>
                </a:solidFill>
                <a:latin typeface="Arial" panose="020B0604020202020204" pitchFamily="34" charset="0"/>
              </a:rPr>
              <a:t>Analysis Inputs, cont.</a:t>
            </a:r>
            <a:endParaRPr lang="en-US" sz="2400" b="0" i="0" u="none" strike="noStrike" baseline="0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pPr lvl="1"/>
            <a:r>
              <a:rPr lang="en-US" dirty="0"/>
              <a:t>Interference configurations</a:t>
            </a:r>
          </a:p>
          <a:p>
            <a:pPr lvl="2"/>
            <a:r>
              <a:rPr lang="en-US" dirty="0"/>
              <a:t>Open hole</a:t>
            </a:r>
          </a:p>
          <a:p>
            <a:pPr lvl="2"/>
            <a:r>
              <a:rPr lang="en-US" dirty="0"/>
              <a:t>Neat fit</a:t>
            </a:r>
          </a:p>
          <a:p>
            <a:pPr lvl="2"/>
            <a:r>
              <a:rPr lang="en-US" dirty="0"/>
              <a:t>0.2, 0.4, 0.6% interference</a:t>
            </a:r>
          </a:p>
          <a:p>
            <a:pPr lvl="1"/>
            <a:r>
              <a:rPr lang="en-US" dirty="0"/>
              <a:t>Loading conditions </a:t>
            </a:r>
          </a:p>
          <a:p>
            <a:pPr lvl="2"/>
            <a:r>
              <a:rPr lang="en-US" dirty="0"/>
              <a:t>Uniform tension stress of -10, 0, 10, and 25 ksi </a:t>
            </a:r>
          </a:p>
          <a:p>
            <a:pPr lvl="2"/>
            <a:r>
              <a:rPr lang="en-US" dirty="0"/>
              <a:t>Sequences to model</a:t>
            </a:r>
          </a:p>
          <a:p>
            <a:pPr marL="1028700" lvl="3" indent="-342900">
              <a:buFont typeface="+mj-lt"/>
              <a:buAutoNum type="arabicPeriod"/>
            </a:pPr>
            <a:r>
              <a:rPr lang="en-US" u="sng" dirty="0"/>
              <a:t>Install fastener, remove fastener</a:t>
            </a:r>
          </a:p>
          <a:p>
            <a:pPr lvl="4"/>
            <a:r>
              <a:rPr lang="en-US" dirty="0"/>
              <a:t>Interference conditions only (</a:t>
            </a:r>
            <a:r>
              <a:rPr lang="en-US" b="1" dirty="0"/>
              <a:t>3 cases total</a:t>
            </a:r>
            <a:r>
              <a:rPr lang="en-US" dirty="0"/>
              <a:t>)</a:t>
            </a:r>
          </a:p>
          <a:p>
            <a:pPr marL="1028700" lvl="3" indent="-342900">
              <a:buFont typeface="+mj-lt"/>
              <a:buAutoNum type="arabicPeriod"/>
            </a:pPr>
            <a:r>
              <a:rPr lang="en-US" u="sng" dirty="0"/>
              <a:t>Install fastener, load to -10 </a:t>
            </a:r>
            <a:r>
              <a:rPr lang="en-US" u="sng" dirty="0" err="1"/>
              <a:t>ksi</a:t>
            </a:r>
            <a:r>
              <a:rPr lang="en-US" u="sng" dirty="0"/>
              <a:t>, unload, remove fastener</a:t>
            </a:r>
          </a:p>
          <a:p>
            <a:pPr lvl="4"/>
            <a:r>
              <a:rPr lang="en-US" dirty="0"/>
              <a:t>Neat fit and interference conditions (</a:t>
            </a:r>
            <a:r>
              <a:rPr lang="en-US" b="1" dirty="0"/>
              <a:t>4 cases total</a:t>
            </a:r>
            <a:r>
              <a:rPr lang="en-US" dirty="0"/>
              <a:t>)</a:t>
            </a:r>
          </a:p>
          <a:p>
            <a:pPr marL="1028700" lvl="3" indent="-342900">
              <a:buFont typeface="+mj-lt"/>
              <a:buAutoNum type="arabicPeriod"/>
            </a:pPr>
            <a:r>
              <a:rPr lang="en-US" u="sng" dirty="0"/>
              <a:t>Install fastener, load to 10 </a:t>
            </a:r>
            <a:r>
              <a:rPr lang="en-US" u="sng" dirty="0" err="1"/>
              <a:t>ksi</a:t>
            </a:r>
            <a:r>
              <a:rPr lang="en-US" u="sng" dirty="0"/>
              <a:t>, unload, remove fastener</a:t>
            </a:r>
          </a:p>
          <a:p>
            <a:pPr lvl="4"/>
            <a:r>
              <a:rPr lang="en-US" dirty="0"/>
              <a:t>Neat fit and interference conditions (</a:t>
            </a:r>
            <a:r>
              <a:rPr lang="en-US" b="1" dirty="0"/>
              <a:t>4 cases total</a:t>
            </a:r>
            <a:r>
              <a:rPr lang="en-US" dirty="0"/>
              <a:t>)</a:t>
            </a:r>
          </a:p>
          <a:p>
            <a:pPr marL="1028700" lvl="3" indent="-342900">
              <a:buFont typeface="+mj-lt"/>
              <a:buAutoNum type="arabicPeriod"/>
            </a:pPr>
            <a:r>
              <a:rPr lang="en-US" u="sng" dirty="0"/>
              <a:t>Install fastener, load to 25 </a:t>
            </a:r>
            <a:r>
              <a:rPr lang="en-US" u="sng" dirty="0" err="1"/>
              <a:t>ksi</a:t>
            </a:r>
            <a:r>
              <a:rPr lang="en-US" u="sng" dirty="0"/>
              <a:t>, unload, remove fastener</a:t>
            </a:r>
          </a:p>
          <a:p>
            <a:pPr lvl="4"/>
            <a:r>
              <a:rPr lang="en-US" dirty="0"/>
              <a:t>Neat fit and interference conditions (</a:t>
            </a:r>
            <a:r>
              <a:rPr lang="en-US" b="1" dirty="0"/>
              <a:t>4 cases total</a:t>
            </a:r>
            <a:r>
              <a:rPr lang="en-US" dirty="0"/>
              <a:t>)</a:t>
            </a:r>
          </a:p>
          <a:p>
            <a:pPr lvl="3"/>
            <a:r>
              <a:rPr lang="en-US" b="1" dirty="0"/>
              <a:t>15 cases total</a:t>
            </a:r>
          </a:p>
          <a:p>
            <a:pPr lvl="3"/>
            <a:r>
              <a:rPr lang="en-US" dirty="0"/>
              <a:t>Do we need to look at the “removed fastener” state (i.e., residual stress)?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3AA0165C-7EDF-1646-83DE-1272873C845A}"/>
              </a:ext>
            </a:extLst>
          </p:cNvPr>
          <p:cNvGrpSpPr/>
          <p:nvPr/>
        </p:nvGrpSpPr>
        <p:grpSpPr>
          <a:xfrm>
            <a:off x="7114658" y="1192601"/>
            <a:ext cx="1997122" cy="4375178"/>
            <a:chOff x="6953119" y="1194099"/>
            <a:chExt cx="1997122" cy="4375178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A4689749-7412-8262-1F8F-BC8B5B00640E}"/>
                </a:ext>
              </a:extLst>
            </p:cNvPr>
            <p:cNvGrpSpPr/>
            <p:nvPr/>
          </p:nvGrpSpPr>
          <p:grpSpPr>
            <a:xfrm>
              <a:off x="6953119" y="1194099"/>
              <a:ext cx="1541882" cy="4375178"/>
              <a:chOff x="7453508" y="1194099"/>
              <a:chExt cx="1541882" cy="4375178"/>
            </a:xfrm>
          </p:grpSpPr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72B6A5F3-129F-F937-A3FC-8FB8C0886F3E}"/>
                  </a:ext>
                </a:extLst>
              </p:cNvPr>
              <p:cNvGrpSpPr/>
              <p:nvPr/>
            </p:nvGrpSpPr>
            <p:grpSpPr>
              <a:xfrm>
                <a:off x="7453508" y="1194099"/>
                <a:ext cx="1541882" cy="4375178"/>
                <a:chOff x="6102375" y="1711399"/>
                <a:chExt cx="1541882" cy="4375178"/>
              </a:xfrm>
            </p:grpSpPr>
            <p:grpSp>
              <p:nvGrpSpPr>
                <p:cNvPr id="5" name="Group 4">
                  <a:extLst>
                    <a:ext uri="{FF2B5EF4-FFF2-40B4-BE49-F238E27FC236}">
                      <a16:creationId xmlns:a16="http://schemas.microsoft.com/office/drawing/2014/main" id="{BD3E0726-E789-771C-B340-7BB24969F12F}"/>
                    </a:ext>
                  </a:extLst>
                </p:cNvPr>
                <p:cNvGrpSpPr/>
                <p:nvPr/>
              </p:nvGrpSpPr>
              <p:grpSpPr>
                <a:xfrm>
                  <a:off x="6102375" y="1863871"/>
                  <a:ext cx="1541882" cy="4222706"/>
                  <a:chOff x="-1737861" y="1521743"/>
                  <a:chExt cx="1541882" cy="4222706"/>
                </a:xfrm>
              </p:grpSpPr>
              <p:sp>
                <p:nvSpPr>
                  <p:cNvPr id="20" name="Rectangle 19">
                    <a:extLst>
                      <a:ext uri="{FF2B5EF4-FFF2-40B4-BE49-F238E27FC236}">
                        <a16:creationId xmlns:a16="http://schemas.microsoft.com/office/drawing/2014/main" id="{18E4D21F-A44F-8232-3F4B-C6772128C12A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-1412131" y="1554597"/>
                    <a:ext cx="1216152" cy="3657600"/>
                  </a:xfrm>
                  <a:prstGeom prst="rect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6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rebuchet MS" pitchFamily="34" charset="0"/>
                      <a:ea typeface="ＭＳ Ｐゴシック" pitchFamily="48" charset="-128"/>
                    </a:endParaRPr>
                  </a:p>
                </p:txBody>
              </p:sp>
              <p:sp>
                <p:nvSpPr>
                  <p:cNvPr id="21" name="Oval 20">
                    <a:extLst>
                      <a:ext uri="{FF2B5EF4-FFF2-40B4-BE49-F238E27FC236}">
                        <a16:creationId xmlns:a16="http://schemas.microsoft.com/office/drawing/2014/main" id="{DF81F010-1CB1-1513-5086-7EC6A4073028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-881779" y="3305673"/>
                    <a:ext cx="155448" cy="155448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6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rebuchet MS" pitchFamily="34" charset="0"/>
                      <a:ea typeface="ＭＳ Ｐゴシック" pitchFamily="48" charset="-128"/>
                    </a:endParaRPr>
                  </a:p>
                </p:txBody>
              </p:sp>
              <p:sp>
                <p:nvSpPr>
                  <p:cNvPr id="22" name="TextBox 21">
                    <a:extLst>
                      <a:ext uri="{FF2B5EF4-FFF2-40B4-BE49-F238E27FC236}">
                        <a16:creationId xmlns:a16="http://schemas.microsoft.com/office/drawing/2014/main" id="{A1F16B64-4619-67ED-64D1-315A351E4BCC}"/>
                      </a:ext>
                    </a:extLst>
                  </p:cNvPr>
                  <p:cNvSpPr txBox="1"/>
                  <p:nvPr/>
                </p:nvSpPr>
                <p:spPr>
                  <a:xfrm>
                    <a:off x="-1012459" y="1521743"/>
                    <a:ext cx="402674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b="1" dirty="0">
                        <a:latin typeface="Arial"/>
                        <a:cs typeface="Arial"/>
                      </a:rPr>
                      <a:t>W</a:t>
                    </a:r>
                  </a:p>
                </p:txBody>
              </p:sp>
              <p:sp>
                <p:nvSpPr>
                  <p:cNvPr id="23" name="TextBox 22">
                    <a:extLst>
                      <a:ext uri="{FF2B5EF4-FFF2-40B4-BE49-F238E27FC236}">
                        <a16:creationId xmlns:a16="http://schemas.microsoft.com/office/drawing/2014/main" id="{EFDF576E-D11A-CFD7-3295-5DE6F82AC262}"/>
                      </a:ext>
                    </a:extLst>
                  </p:cNvPr>
                  <p:cNvSpPr txBox="1"/>
                  <p:nvPr/>
                </p:nvSpPr>
                <p:spPr>
                  <a:xfrm>
                    <a:off x="-1737861" y="3198731"/>
                    <a:ext cx="32573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b="1" dirty="0">
                        <a:latin typeface="Arial"/>
                        <a:cs typeface="Arial"/>
                      </a:rPr>
                      <a:t>L</a:t>
                    </a:r>
                  </a:p>
                </p:txBody>
              </p:sp>
              <p:sp>
                <p:nvSpPr>
                  <p:cNvPr id="24" name="Rectangle 23">
                    <a:extLst>
                      <a:ext uri="{FF2B5EF4-FFF2-40B4-BE49-F238E27FC236}">
                        <a16:creationId xmlns:a16="http://schemas.microsoft.com/office/drawing/2014/main" id="{C29D3292-E3C2-3BEC-D5DE-640EE4A91685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-1412131" y="5523207"/>
                    <a:ext cx="1216152" cy="73152"/>
                  </a:xfrm>
                  <a:prstGeom prst="rect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6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rebuchet MS" pitchFamily="34" charset="0"/>
                      <a:ea typeface="ＭＳ Ｐゴシック" pitchFamily="48" charset="-128"/>
                    </a:endParaRPr>
                  </a:p>
                </p:txBody>
              </p:sp>
              <p:sp>
                <p:nvSpPr>
                  <p:cNvPr id="25" name="Rectangle 24">
                    <a:extLst>
                      <a:ext uri="{FF2B5EF4-FFF2-40B4-BE49-F238E27FC236}">
                        <a16:creationId xmlns:a16="http://schemas.microsoft.com/office/drawing/2014/main" id="{408A0D2F-55D9-4480-3FDB-931720779CED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-881779" y="5523207"/>
                    <a:ext cx="155448" cy="73152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6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rebuchet MS" pitchFamily="34" charset="0"/>
                      <a:ea typeface="ＭＳ Ｐゴシック" pitchFamily="48" charset="-128"/>
                    </a:endParaRPr>
                  </a:p>
                </p:txBody>
              </p:sp>
              <p:sp>
                <p:nvSpPr>
                  <p:cNvPr id="26" name="TextBox 25">
                    <a:extLst>
                      <a:ext uri="{FF2B5EF4-FFF2-40B4-BE49-F238E27FC236}">
                        <a16:creationId xmlns:a16="http://schemas.microsoft.com/office/drawing/2014/main" id="{5EB2BDE6-87F4-2648-1A31-9752D74E4EDE}"/>
                      </a:ext>
                    </a:extLst>
                  </p:cNvPr>
                  <p:cNvSpPr txBox="1"/>
                  <p:nvPr/>
                </p:nvSpPr>
                <p:spPr>
                  <a:xfrm>
                    <a:off x="-1700140" y="5375117"/>
                    <a:ext cx="261610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b="1" dirty="0">
                        <a:latin typeface="Arial"/>
                        <a:cs typeface="Arial"/>
                      </a:rPr>
                      <a:t>t</a:t>
                    </a:r>
                  </a:p>
                </p:txBody>
              </p:sp>
            </p:grpSp>
            <p:cxnSp>
              <p:nvCxnSpPr>
                <p:cNvPr id="6" name="Straight Arrow Connector 5">
                  <a:extLst>
                    <a:ext uri="{FF2B5EF4-FFF2-40B4-BE49-F238E27FC236}">
                      <a16:creationId xmlns:a16="http://schemas.microsoft.com/office/drawing/2014/main" id="{52C1030F-D106-4EC6-19A8-EB71047ECD58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V="1">
                  <a:off x="7033559" y="3723025"/>
                  <a:ext cx="274320" cy="125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7" name="Straight Arrow Connector 6">
                  <a:extLst>
                    <a:ext uri="{FF2B5EF4-FFF2-40B4-BE49-F238E27FC236}">
                      <a16:creationId xmlns:a16="http://schemas.microsoft.com/office/drawing/2014/main" id="{790734A2-1D3F-5745-33D0-BDCB4F4BE9CD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V="1">
                  <a:off x="7033559" y="3449955"/>
                  <a:ext cx="0" cy="27432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2658C9DB-E546-65EF-ED63-AF3A551EE5AA}"/>
                    </a:ext>
                  </a:extLst>
                </p:cNvPr>
                <p:cNvSpPr txBox="1"/>
                <p:nvPr/>
              </p:nvSpPr>
              <p:spPr>
                <a:xfrm>
                  <a:off x="7143868" y="3647801"/>
                  <a:ext cx="3129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dirty="0">
                      <a:latin typeface="Arial"/>
                      <a:cs typeface="Arial"/>
                    </a:rPr>
                    <a:t>x</a:t>
                  </a:r>
                </a:p>
              </p:txBody>
            </p:sp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5FDF6D56-C690-4269-839E-34EA46FFA135}"/>
                    </a:ext>
                  </a:extLst>
                </p:cNvPr>
                <p:cNvSpPr txBox="1"/>
                <p:nvPr/>
              </p:nvSpPr>
              <p:spPr>
                <a:xfrm>
                  <a:off x="6784595" y="3207227"/>
                  <a:ext cx="3129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dirty="0">
                      <a:latin typeface="Arial"/>
                      <a:cs typeface="Arial"/>
                    </a:rPr>
                    <a:t>y</a:t>
                  </a:r>
                </a:p>
              </p:txBody>
            </p:sp>
            <p:cxnSp>
              <p:nvCxnSpPr>
                <p:cNvPr id="10" name="Straight Arrow Connector 9">
                  <a:extLst>
                    <a:ext uri="{FF2B5EF4-FFF2-40B4-BE49-F238E27FC236}">
                      <a16:creationId xmlns:a16="http://schemas.microsoft.com/office/drawing/2014/main" id="{29502261-6E77-DB03-30AC-27ED4C961F3B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V="1">
                  <a:off x="6428105" y="1711399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1" name="Straight Arrow Connector 10">
                  <a:extLst>
                    <a:ext uri="{FF2B5EF4-FFF2-40B4-BE49-F238E27FC236}">
                      <a16:creationId xmlns:a16="http://schemas.microsoft.com/office/drawing/2014/main" id="{AE93D8AF-9ED4-85E1-ED0B-91BAE9EACC7B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V="1">
                  <a:off x="7644257" y="1711399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2" name="Straight Arrow Connector 11">
                  <a:extLst>
                    <a:ext uri="{FF2B5EF4-FFF2-40B4-BE49-F238E27FC236}">
                      <a16:creationId xmlns:a16="http://schemas.microsoft.com/office/drawing/2014/main" id="{929C58A6-A0D5-2988-3042-ADEE6194B06E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V="1">
                  <a:off x="7036181" y="1711399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3" name="Straight Arrow Connector 12">
                  <a:extLst>
                    <a:ext uri="{FF2B5EF4-FFF2-40B4-BE49-F238E27FC236}">
                      <a16:creationId xmlns:a16="http://schemas.microsoft.com/office/drawing/2014/main" id="{A05BCF4E-7067-ADED-EA5E-E06EF36AFD33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V="1">
                  <a:off x="6732143" y="1711399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4" name="Straight Arrow Connector 13">
                  <a:extLst>
                    <a:ext uri="{FF2B5EF4-FFF2-40B4-BE49-F238E27FC236}">
                      <a16:creationId xmlns:a16="http://schemas.microsoft.com/office/drawing/2014/main" id="{B761340F-0321-5D9C-99AF-FEC3381C8AD5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V="1">
                  <a:off x="7340219" y="1711399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5" name="Straight Arrow Connector 14">
                  <a:extLst>
                    <a:ext uri="{FF2B5EF4-FFF2-40B4-BE49-F238E27FC236}">
                      <a16:creationId xmlns:a16="http://schemas.microsoft.com/office/drawing/2014/main" id="{84A1C626-6A9D-6532-2D1C-863286866988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428105" y="5556706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6" name="Straight Arrow Connector 15">
                  <a:extLst>
                    <a:ext uri="{FF2B5EF4-FFF2-40B4-BE49-F238E27FC236}">
                      <a16:creationId xmlns:a16="http://schemas.microsoft.com/office/drawing/2014/main" id="{E63E159E-6B77-7FDB-7D08-A600F35C333C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7644257" y="5556706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7" name="Straight Arrow Connector 16">
                  <a:extLst>
                    <a:ext uri="{FF2B5EF4-FFF2-40B4-BE49-F238E27FC236}">
                      <a16:creationId xmlns:a16="http://schemas.microsoft.com/office/drawing/2014/main" id="{602A25DE-2811-B5B2-51E6-D03030B04BD3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7036181" y="5556706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8" name="Straight Arrow Connector 17">
                  <a:extLst>
                    <a:ext uri="{FF2B5EF4-FFF2-40B4-BE49-F238E27FC236}">
                      <a16:creationId xmlns:a16="http://schemas.microsoft.com/office/drawing/2014/main" id="{E07B9690-2B6E-72B6-5D35-152A730374B3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732143" y="5556706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9" name="Straight Arrow Connector 18">
                  <a:extLst>
                    <a:ext uri="{FF2B5EF4-FFF2-40B4-BE49-F238E27FC236}">
                      <a16:creationId xmlns:a16="http://schemas.microsoft.com/office/drawing/2014/main" id="{2937A964-F344-626E-5CA7-01246A1A19A0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7340219" y="5556706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</p:grp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EA309D90-89BC-231D-E6C6-86C40D646865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8389600" y="3206975"/>
                <a:ext cx="603504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rgbClr val="FF0000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DEE8D18F-4677-BF9B-3588-7E7EF48D357A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8385148" y="1379425"/>
                <a:ext cx="0" cy="18288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rgbClr val="FF0000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CEEF1440-5F42-93EC-00BE-3932A130E502}"/>
                </a:ext>
              </a:extLst>
            </p:cNvPr>
            <p:cNvSpPr txBox="1"/>
            <p:nvPr/>
          </p:nvSpPr>
          <p:spPr>
            <a:xfrm>
              <a:off x="8209333" y="2983269"/>
              <a:ext cx="74090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>
                  <a:solidFill>
                    <a:srgbClr val="FF0000"/>
                  </a:solidFill>
                  <a:latin typeface="Arial"/>
                  <a:cs typeface="Arial"/>
                </a:rPr>
                <a:t>xz plane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1740F034-E9BE-4903-8B36-DA970E504FE4}"/>
                </a:ext>
              </a:extLst>
            </p:cNvPr>
            <p:cNvSpPr txBox="1"/>
            <p:nvPr/>
          </p:nvSpPr>
          <p:spPr>
            <a:xfrm rot="16200000">
              <a:off x="7387952" y="2072110"/>
              <a:ext cx="74090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>
                  <a:solidFill>
                    <a:srgbClr val="FF0000"/>
                  </a:solidFill>
                  <a:latin typeface="Arial"/>
                  <a:cs typeface="Arial"/>
                </a:rPr>
                <a:t>yz plane</a:t>
              </a:r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95FC1D95-B978-58B7-EB7A-D73ADCD8DB70}"/>
              </a:ext>
            </a:extLst>
          </p:cNvPr>
          <p:cNvSpPr txBox="1"/>
          <p:nvPr/>
        </p:nvSpPr>
        <p:spPr>
          <a:xfrm>
            <a:off x="3077838" y="6213366"/>
            <a:ext cx="4929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  <a:latin typeface="Arial"/>
                <a:cs typeface="Arial"/>
              </a:rPr>
              <a:t>Do we need to down select to fewer cases?</a:t>
            </a:r>
          </a:p>
        </p:txBody>
      </p:sp>
    </p:spTree>
    <p:extLst>
      <p:ext uri="{BB962C8B-B14F-4D97-AF65-F5344CB8AC3E}">
        <p14:creationId xmlns:p14="http://schemas.microsoft.com/office/powerpoint/2010/main" val="6417972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11513"/>
            <a:ext cx="8686800" cy="609600"/>
          </a:xfrm>
        </p:spPr>
        <p:txBody>
          <a:bodyPr/>
          <a:lstStyle/>
          <a:p>
            <a:r>
              <a:rPr lang="en-US" dirty="0"/>
              <a:t>Phase I: Baseline Stress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21114"/>
            <a:ext cx="6856095" cy="52362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Analysis Results</a:t>
            </a:r>
          </a:p>
          <a:p>
            <a:pPr lvl="1"/>
            <a:r>
              <a:rPr lang="en-US" dirty="0"/>
              <a:t>Need to define the required data to be submitted by participants</a:t>
            </a:r>
          </a:p>
          <a:p>
            <a:pPr lvl="2"/>
            <a:r>
              <a:rPr lang="en-US" dirty="0"/>
              <a:t>What are we trying to capture/compare?</a:t>
            </a:r>
          </a:p>
          <a:p>
            <a:pPr lvl="3"/>
            <a:r>
              <a:rPr lang="en-US" dirty="0"/>
              <a:t>Hoop stress at crack plane drives crack growth</a:t>
            </a:r>
          </a:p>
          <a:p>
            <a:pPr lvl="3"/>
            <a:r>
              <a:rPr lang="en-US" dirty="0"/>
              <a:t>E.g., hoop and radial stress and strain near the hole (line plots, contour plot)</a:t>
            </a:r>
          </a:p>
          <a:p>
            <a:pPr lvl="2"/>
            <a:r>
              <a:rPr lang="en-US" dirty="0"/>
              <a:t>What comparisons will be completed for the different submissions, literature sources, and new test data?</a:t>
            </a:r>
          </a:p>
          <a:p>
            <a:pPr lvl="2"/>
            <a:r>
              <a:rPr lang="en-US" u="sng" dirty="0"/>
              <a:t>Some ideas for required output data</a:t>
            </a:r>
          </a:p>
          <a:p>
            <a:pPr lvl="3"/>
            <a:r>
              <a:rPr lang="en-US" dirty="0"/>
              <a:t>Hoop stress at </a:t>
            </a:r>
            <a:r>
              <a:rPr lang="en-US" dirty="0">
                <a:solidFill>
                  <a:srgbClr val="FF0000"/>
                </a:solidFill>
              </a:rPr>
              <a:t>xz plane </a:t>
            </a:r>
            <a:r>
              <a:rPr lang="en-US" dirty="0"/>
              <a:t>(+x side) for each step in analysis</a:t>
            </a:r>
          </a:p>
          <a:p>
            <a:pPr lvl="4"/>
            <a:r>
              <a:rPr lang="en-US" dirty="0"/>
              <a:t>Text file with (</a:t>
            </a:r>
            <a:r>
              <a:rPr lang="en-US" dirty="0" err="1"/>
              <a:t>x,z,hoop</a:t>
            </a:r>
            <a:r>
              <a:rPr lang="en-US" dirty="0"/>
              <a:t> stress) data</a:t>
            </a:r>
          </a:p>
          <a:p>
            <a:pPr lvl="3"/>
            <a:r>
              <a:rPr lang="en-US" dirty="0"/>
              <a:t>Radial stress at </a:t>
            </a:r>
            <a:r>
              <a:rPr lang="en-US" dirty="0">
                <a:solidFill>
                  <a:srgbClr val="FF0000"/>
                </a:solidFill>
              </a:rPr>
              <a:t>xz plane </a:t>
            </a:r>
            <a:r>
              <a:rPr lang="en-US" dirty="0"/>
              <a:t>(+x side) for each step in analysis</a:t>
            </a:r>
          </a:p>
          <a:p>
            <a:pPr lvl="4"/>
            <a:r>
              <a:rPr lang="en-US" dirty="0"/>
              <a:t>Text file with (</a:t>
            </a:r>
            <a:r>
              <a:rPr lang="en-US" dirty="0" err="1"/>
              <a:t>x,z,radial</a:t>
            </a:r>
            <a:r>
              <a:rPr lang="en-US" dirty="0"/>
              <a:t> stress) data</a:t>
            </a:r>
          </a:p>
          <a:p>
            <a:pPr lvl="3"/>
            <a:r>
              <a:rPr lang="en-US" dirty="0"/>
              <a:t>Hoop stress at </a:t>
            </a:r>
            <a:r>
              <a:rPr lang="en-US" dirty="0">
                <a:solidFill>
                  <a:srgbClr val="FF0000"/>
                </a:solidFill>
              </a:rPr>
              <a:t>yz plane </a:t>
            </a:r>
            <a:r>
              <a:rPr lang="en-US" dirty="0"/>
              <a:t>(+x side) for each step in analysis</a:t>
            </a:r>
          </a:p>
          <a:p>
            <a:pPr lvl="4"/>
            <a:r>
              <a:rPr lang="en-US" dirty="0"/>
              <a:t>Text file with (</a:t>
            </a:r>
            <a:r>
              <a:rPr lang="en-US" dirty="0" err="1"/>
              <a:t>y,z,hoop</a:t>
            </a:r>
            <a:r>
              <a:rPr lang="en-US" dirty="0"/>
              <a:t> stress) data</a:t>
            </a:r>
          </a:p>
          <a:p>
            <a:pPr lvl="3"/>
            <a:r>
              <a:rPr lang="en-US" dirty="0"/>
              <a:t>Radial stress at </a:t>
            </a:r>
            <a:r>
              <a:rPr lang="en-US" dirty="0">
                <a:solidFill>
                  <a:srgbClr val="FF0000"/>
                </a:solidFill>
              </a:rPr>
              <a:t>yz plane </a:t>
            </a:r>
            <a:r>
              <a:rPr lang="en-US" dirty="0"/>
              <a:t>(+x side) for each step in analysis</a:t>
            </a:r>
          </a:p>
          <a:p>
            <a:pPr lvl="4"/>
            <a:r>
              <a:rPr lang="en-US" dirty="0"/>
              <a:t>Text file with (</a:t>
            </a:r>
            <a:r>
              <a:rPr lang="en-US" dirty="0" err="1"/>
              <a:t>y,z,radial</a:t>
            </a:r>
            <a:r>
              <a:rPr lang="en-US" dirty="0"/>
              <a:t> stress) data</a:t>
            </a:r>
          </a:p>
          <a:p>
            <a:pPr lvl="3"/>
            <a:r>
              <a:rPr lang="en-US" dirty="0"/>
              <a:t>Hoop and radial strain at specified strain gage locations on the plate surface (next slide)</a:t>
            </a:r>
          </a:p>
          <a:p>
            <a:pPr lvl="3"/>
            <a:r>
              <a:rPr lang="en-US" dirty="0"/>
              <a:t>Others?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3AA0165C-7EDF-1646-83DE-1272873C845A}"/>
              </a:ext>
            </a:extLst>
          </p:cNvPr>
          <p:cNvGrpSpPr/>
          <p:nvPr/>
        </p:nvGrpSpPr>
        <p:grpSpPr>
          <a:xfrm>
            <a:off x="7114658" y="1312244"/>
            <a:ext cx="1997122" cy="4375178"/>
            <a:chOff x="6953119" y="1194099"/>
            <a:chExt cx="1997122" cy="4375178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A4689749-7412-8262-1F8F-BC8B5B00640E}"/>
                </a:ext>
              </a:extLst>
            </p:cNvPr>
            <p:cNvGrpSpPr/>
            <p:nvPr/>
          </p:nvGrpSpPr>
          <p:grpSpPr>
            <a:xfrm>
              <a:off x="6953119" y="1194099"/>
              <a:ext cx="1541882" cy="4375178"/>
              <a:chOff x="7453508" y="1194099"/>
              <a:chExt cx="1541882" cy="4375178"/>
            </a:xfrm>
          </p:grpSpPr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72B6A5F3-129F-F937-A3FC-8FB8C0886F3E}"/>
                  </a:ext>
                </a:extLst>
              </p:cNvPr>
              <p:cNvGrpSpPr/>
              <p:nvPr/>
            </p:nvGrpSpPr>
            <p:grpSpPr>
              <a:xfrm>
                <a:off x="7453508" y="1194099"/>
                <a:ext cx="1541882" cy="4375178"/>
                <a:chOff x="6102375" y="1711399"/>
                <a:chExt cx="1541882" cy="4375178"/>
              </a:xfrm>
            </p:grpSpPr>
            <p:grpSp>
              <p:nvGrpSpPr>
                <p:cNvPr id="5" name="Group 4">
                  <a:extLst>
                    <a:ext uri="{FF2B5EF4-FFF2-40B4-BE49-F238E27FC236}">
                      <a16:creationId xmlns:a16="http://schemas.microsoft.com/office/drawing/2014/main" id="{BD3E0726-E789-771C-B340-7BB24969F12F}"/>
                    </a:ext>
                  </a:extLst>
                </p:cNvPr>
                <p:cNvGrpSpPr/>
                <p:nvPr/>
              </p:nvGrpSpPr>
              <p:grpSpPr>
                <a:xfrm>
                  <a:off x="6102375" y="1863871"/>
                  <a:ext cx="1541882" cy="4222706"/>
                  <a:chOff x="-1737861" y="1521743"/>
                  <a:chExt cx="1541882" cy="4222706"/>
                </a:xfrm>
              </p:grpSpPr>
              <p:sp>
                <p:nvSpPr>
                  <p:cNvPr id="20" name="Rectangle 19">
                    <a:extLst>
                      <a:ext uri="{FF2B5EF4-FFF2-40B4-BE49-F238E27FC236}">
                        <a16:creationId xmlns:a16="http://schemas.microsoft.com/office/drawing/2014/main" id="{18E4D21F-A44F-8232-3F4B-C6772128C12A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-1412131" y="1554597"/>
                    <a:ext cx="1216152" cy="3657600"/>
                  </a:xfrm>
                  <a:prstGeom prst="rect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6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rebuchet MS" pitchFamily="34" charset="0"/>
                      <a:ea typeface="ＭＳ Ｐゴシック" pitchFamily="48" charset="-128"/>
                    </a:endParaRPr>
                  </a:p>
                </p:txBody>
              </p:sp>
              <p:sp>
                <p:nvSpPr>
                  <p:cNvPr id="21" name="Oval 20">
                    <a:extLst>
                      <a:ext uri="{FF2B5EF4-FFF2-40B4-BE49-F238E27FC236}">
                        <a16:creationId xmlns:a16="http://schemas.microsoft.com/office/drawing/2014/main" id="{DF81F010-1CB1-1513-5086-7EC6A4073028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-881779" y="3305673"/>
                    <a:ext cx="155448" cy="155448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6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rebuchet MS" pitchFamily="34" charset="0"/>
                      <a:ea typeface="ＭＳ Ｐゴシック" pitchFamily="48" charset="-128"/>
                    </a:endParaRPr>
                  </a:p>
                </p:txBody>
              </p:sp>
              <p:sp>
                <p:nvSpPr>
                  <p:cNvPr id="22" name="TextBox 21">
                    <a:extLst>
                      <a:ext uri="{FF2B5EF4-FFF2-40B4-BE49-F238E27FC236}">
                        <a16:creationId xmlns:a16="http://schemas.microsoft.com/office/drawing/2014/main" id="{A1F16B64-4619-67ED-64D1-315A351E4BCC}"/>
                      </a:ext>
                    </a:extLst>
                  </p:cNvPr>
                  <p:cNvSpPr txBox="1"/>
                  <p:nvPr/>
                </p:nvSpPr>
                <p:spPr>
                  <a:xfrm>
                    <a:off x="-1012459" y="1521743"/>
                    <a:ext cx="402674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b="1" dirty="0">
                        <a:latin typeface="Arial"/>
                        <a:cs typeface="Arial"/>
                      </a:rPr>
                      <a:t>W</a:t>
                    </a:r>
                  </a:p>
                </p:txBody>
              </p:sp>
              <p:sp>
                <p:nvSpPr>
                  <p:cNvPr id="23" name="TextBox 22">
                    <a:extLst>
                      <a:ext uri="{FF2B5EF4-FFF2-40B4-BE49-F238E27FC236}">
                        <a16:creationId xmlns:a16="http://schemas.microsoft.com/office/drawing/2014/main" id="{EFDF576E-D11A-CFD7-3295-5DE6F82AC262}"/>
                      </a:ext>
                    </a:extLst>
                  </p:cNvPr>
                  <p:cNvSpPr txBox="1"/>
                  <p:nvPr/>
                </p:nvSpPr>
                <p:spPr>
                  <a:xfrm>
                    <a:off x="-1737861" y="3198731"/>
                    <a:ext cx="32573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b="1" dirty="0">
                        <a:latin typeface="Arial"/>
                        <a:cs typeface="Arial"/>
                      </a:rPr>
                      <a:t>L</a:t>
                    </a:r>
                  </a:p>
                </p:txBody>
              </p:sp>
              <p:sp>
                <p:nvSpPr>
                  <p:cNvPr id="24" name="Rectangle 23">
                    <a:extLst>
                      <a:ext uri="{FF2B5EF4-FFF2-40B4-BE49-F238E27FC236}">
                        <a16:creationId xmlns:a16="http://schemas.microsoft.com/office/drawing/2014/main" id="{C29D3292-E3C2-3BEC-D5DE-640EE4A91685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-1412131" y="5523207"/>
                    <a:ext cx="1216152" cy="73152"/>
                  </a:xfrm>
                  <a:prstGeom prst="rect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6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rebuchet MS" pitchFamily="34" charset="0"/>
                      <a:ea typeface="ＭＳ Ｐゴシック" pitchFamily="48" charset="-128"/>
                    </a:endParaRPr>
                  </a:p>
                </p:txBody>
              </p:sp>
              <p:sp>
                <p:nvSpPr>
                  <p:cNvPr id="25" name="Rectangle 24">
                    <a:extLst>
                      <a:ext uri="{FF2B5EF4-FFF2-40B4-BE49-F238E27FC236}">
                        <a16:creationId xmlns:a16="http://schemas.microsoft.com/office/drawing/2014/main" id="{408A0D2F-55D9-4480-3FDB-931720779CED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-881779" y="5523207"/>
                    <a:ext cx="155448" cy="73152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6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rebuchet MS" pitchFamily="34" charset="0"/>
                      <a:ea typeface="ＭＳ Ｐゴシック" pitchFamily="48" charset="-128"/>
                    </a:endParaRPr>
                  </a:p>
                </p:txBody>
              </p:sp>
              <p:sp>
                <p:nvSpPr>
                  <p:cNvPr id="26" name="TextBox 25">
                    <a:extLst>
                      <a:ext uri="{FF2B5EF4-FFF2-40B4-BE49-F238E27FC236}">
                        <a16:creationId xmlns:a16="http://schemas.microsoft.com/office/drawing/2014/main" id="{5EB2BDE6-87F4-2648-1A31-9752D74E4EDE}"/>
                      </a:ext>
                    </a:extLst>
                  </p:cNvPr>
                  <p:cNvSpPr txBox="1"/>
                  <p:nvPr/>
                </p:nvSpPr>
                <p:spPr>
                  <a:xfrm>
                    <a:off x="-1700140" y="5375117"/>
                    <a:ext cx="261610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b="1" dirty="0">
                        <a:latin typeface="Arial"/>
                        <a:cs typeface="Arial"/>
                      </a:rPr>
                      <a:t>t</a:t>
                    </a:r>
                  </a:p>
                </p:txBody>
              </p:sp>
            </p:grpSp>
            <p:cxnSp>
              <p:nvCxnSpPr>
                <p:cNvPr id="6" name="Straight Arrow Connector 5">
                  <a:extLst>
                    <a:ext uri="{FF2B5EF4-FFF2-40B4-BE49-F238E27FC236}">
                      <a16:creationId xmlns:a16="http://schemas.microsoft.com/office/drawing/2014/main" id="{52C1030F-D106-4EC6-19A8-EB71047ECD58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V="1">
                  <a:off x="7033559" y="3723025"/>
                  <a:ext cx="274320" cy="125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7" name="Straight Arrow Connector 6">
                  <a:extLst>
                    <a:ext uri="{FF2B5EF4-FFF2-40B4-BE49-F238E27FC236}">
                      <a16:creationId xmlns:a16="http://schemas.microsoft.com/office/drawing/2014/main" id="{790734A2-1D3F-5745-33D0-BDCB4F4BE9CD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V="1">
                  <a:off x="7033559" y="3449955"/>
                  <a:ext cx="0" cy="27432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2658C9DB-E546-65EF-ED63-AF3A551EE5AA}"/>
                    </a:ext>
                  </a:extLst>
                </p:cNvPr>
                <p:cNvSpPr txBox="1"/>
                <p:nvPr/>
              </p:nvSpPr>
              <p:spPr>
                <a:xfrm>
                  <a:off x="7143868" y="3647801"/>
                  <a:ext cx="3129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dirty="0">
                      <a:latin typeface="Arial"/>
                      <a:cs typeface="Arial"/>
                    </a:rPr>
                    <a:t>x</a:t>
                  </a:r>
                </a:p>
              </p:txBody>
            </p:sp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5FDF6D56-C690-4269-839E-34EA46FFA135}"/>
                    </a:ext>
                  </a:extLst>
                </p:cNvPr>
                <p:cNvSpPr txBox="1"/>
                <p:nvPr/>
              </p:nvSpPr>
              <p:spPr>
                <a:xfrm>
                  <a:off x="6784595" y="3207227"/>
                  <a:ext cx="3129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dirty="0">
                      <a:latin typeface="Arial"/>
                      <a:cs typeface="Arial"/>
                    </a:rPr>
                    <a:t>y</a:t>
                  </a:r>
                </a:p>
              </p:txBody>
            </p:sp>
            <p:cxnSp>
              <p:nvCxnSpPr>
                <p:cNvPr id="10" name="Straight Arrow Connector 9">
                  <a:extLst>
                    <a:ext uri="{FF2B5EF4-FFF2-40B4-BE49-F238E27FC236}">
                      <a16:creationId xmlns:a16="http://schemas.microsoft.com/office/drawing/2014/main" id="{29502261-6E77-DB03-30AC-27ED4C961F3B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V="1">
                  <a:off x="6428105" y="1711399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1" name="Straight Arrow Connector 10">
                  <a:extLst>
                    <a:ext uri="{FF2B5EF4-FFF2-40B4-BE49-F238E27FC236}">
                      <a16:creationId xmlns:a16="http://schemas.microsoft.com/office/drawing/2014/main" id="{AE93D8AF-9ED4-85E1-ED0B-91BAE9EACC7B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V="1">
                  <a:off x="7644257" y="1711399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2" name="Straight Arrow Connector 11">
                  <a:extLst>
                    <a:ext uri="{FF2B5EF4-FFF2-40B4-BE49-F238E27FC236}">
                      <a16:creationId xmlns:a16="http://schemas.microsoft.com/office/drawing/2014/main" id="{929C58A6-A0D5-2988-3042-ADEE6194B06E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V="1">
                  <a:off x="7036181" y="1711399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3" name="Straight Arrow Connector 12">
                  <a:extLst>
                    <a:ext uri="{FF2B5EF4-FFF2-40B4-BE49-F238E27FC236}">
                      <a16:creationId xmlns:a16="http://schemas.microsoft.com/office/drawing/2014/main" id="{A05BCF4E-7067-ADED-EA5E-E06EF36AFD33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V="1">
                  <a:off x="6732143" y="1711399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4" name="Straight Arrow Connector 13">
                  <a:extLst>
                    <a:ext uri="{FF2B5EF4-FFF2-40B4-BE49-F238E27FC236}">
                      <a16:creationId xmlns:a16="http://schemas.microsoft.com/office/drawing/2014/main" id="{B761340F-0321-5D9C-99AF-FEC3381C8AD5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V="1">
                  <a:off x="7340219" y="1711399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5" name="Straight Arrow Connector 14">
                  <a:extLst>
                    <a:ext uri="{FF2B5EF4-FFF2-40B4-BE49-F238E27FC236}">
                      <a16:creationId xmlns:a16="http://schemas.microsoft.com/office/drawing/2014/main" id="{84A1C626-6A9D-6532-2D1C-863286866988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428105" y="5556706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6" name="Straight Arrow Connector 15">
                  <a:extLst>
                    <a:ext uri="{FF2B5EF4-FFF2-40B4-BE49-F238E27FC236}">
                      <a16:creationId xmlns:a16="http://schemas.microsoft.com/office/drawing/2014/main" id="{E63E159E-6B77-7FDB-7D08-A600F35C333C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7644257" y="5556706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7" name="Straight Arrow Connector 16">
                  <a:extLst>
                    <a:ext uri="{FF2B5EF4-FFF2-40B4-BE49-F238E27FC236}">
                      <a16:creationId xmlns:a16="http://schemas.microsoft.com/office/drawing/2014/main" id="{602A25DE-2811-B5B2-51E6-D03030B04BD3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7036181" y="5556706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8" name="Straight Arrow Connector 17">
                  <a:extLst>
                    <a:ext uri="{FF2B5EF4-FFF2-40B4-BE49-F238E27FC236}">
                      <a16:creationId xmlns:a16="http://schemas.microsoft.com/office/drawing/2014/main" id="{E07B9690-2B6E-72B6-5D35-152A730374B3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732143" y="5556706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9" name="Straight Arrow Connector 18">
                  <a:extLst>
                    <a:ext uri="{FF2B5EF4-FFF2-40B4-BE49-F238E27FC236}">
                      <a16:creationId xmlns:a16="http://schemas.microsoft.com/office/drawing/2014/main" id="{2937A964-F344-626E-5CA7-01246A1A19A0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7340219" y="5556706"/>
                  <a:ext cx="0" cy="18288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</p:grp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EA309D90-89BC-231D-E6C6-86C40D646865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8389600" y="3206975"/>
                <a:ext cx="603504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rgbClr val="FF0000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DEE8D18F-4677-BF9B-3588-7E7EF48D357A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8385148" y="1379425"/>
                <a:ext cx="0" cy="18288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rgbClr val="FF0000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CEEF1440-5F42-93EC-00BE-3932A130E502}"/>
                </a:ext>
              </a:extLst>
            </p:cNvPr>
            <p:cNvSpPr txBox="1"/>
            <p:nvPr/>
          </p:nvSpPr>
          <p:spPr>
            <a:xfrm>
              <a:off x="8209333" y="2983269"/>
              <a:ext cx="74090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>
                  <a:solidFill>
                    <a:srgbClr val="FF0000"/>
                  </a:solidFill>
                  <a:latin typeface="Arial"/>
                  <a:cs typeface="Arial"/>
                </a:rPr>
                <a:t>xz plane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1740F034-E9BE-4903-8B36-DA970E504FE4}"/>
                </a:ext>
              </a:extLst>
            </p:cNvPr>
            <p:cNvSpPr txBox="1"/>
            <p:nvPr/>
          </p:nvSpPr>
          <p:spPr>
            <a:xfrm rot="16200000">
              <a:off x="7387952" y="2072110"/>
              <a:ext cx="74090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>
                  <a:solidFill>
                    <a:srgbClr val="FF0000"/>
                  </a:solidFill>
                  <a:latin typeface="Arial"/>
                  <a:cs typeface="Arial"/>
                </a:rPr>
                <a:t>yz plane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0864692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Custom 4">
      <a:dk1>
        <a:srgbClr val="595759"/>
      </a:dk1>
      <a:lt1>
        <a:srgbClr val="FFFFFF"/>
      </a:lt1>
      <a:dk2>
        <a:srgbClr val="042D5F"/>
      </a:dk2>
      <a:lt2>
        <a:srgbClr val="595759"/>
      </a:lt2>
      <a:accent1>
        <a:srgbClr val="F9540E"/>
      </a:accent1>
      <a:accent2>
        <a:srgbClr val="4C66B0"/>
      </a:accent2>
      <a:accent3>
        <a:srgbClr val="C47608"/>
      </a:accent3>
      <a:accent4>
        <a:srgbClr val="3C4648"/>
      </a:accent4>
      <a:accent5>
        <a:srgbClr val="7A7066"/>
      </a:accent5>
      <a:accent6>
        <a:srgbClr val="998F73"/>
      </a:accent6>
      <a:hlink>
        <a:srgbClr val="4C66B0"/>
      </a:hlink>
      <a:folHlink>
        <a:srgbClr val="595759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ea typeface="ＭＳ Ｐゴシック" pitchFamily="4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ea typeface="ＭＳ Ｐゴシック" pitchFamily="48" charset="-128"/>
          </a:defRPr>
        </a:defPPr>
      </a:lstStyle>
    </a:lnDef>
    <a:txDef>
      <a:spPr>
        <a:solidFill>
          <a:srgbClr val="F9540E"/>
        </a:solidFill>
      </a:spPr>
      <a:bodyPr wrap="square" rtlCol="0">
        <a:spAutoFit/>
      </a:bodyPr>
      <a:lstStyle>
        <a:defPPr>
          <a:defRPr b="1" dirty="0" smtClean="0">
            <a:solidFill>
              <a:schemeClr val="bg1"/>
            </a:solidFill>
            <a:latin typeface="Arial"/>
            <a:cs typeface="Arial"/>
          </a:defRPr>
        </a:defPPr>
      </a:lstStyle>
    </a:txDef>
  </a:objectDefaults>
  <a:extraClrSchemeLst>
    <a:extraClrScheme>
      <a:clrScheme name="HE_template_v052406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_template_v052406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E_template_v052406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136256</TotalTime>
  <Words>1063</Words>
  <Application>Microsoft Office PowerPoint</Application>
  <PresentationFormat>Letter Paper (8.5x11 in)</PresentationFormat>
  <Paragraphs>163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Lucida Grande</vt:lpstr>
      <vt:lpstr>Times</vt:lpstr>
      <vt:lpstr>Times New Roman</vt:lpstr>
      <vt:lpstr>Trebuchet MS</vt:lpstr>
      <vt:lpstr>Wingdings</vt:lpstr>
      <vt:lpstr>Default Theme</vt:lpstr>
      <vt:lpstr>Interference Fit Fastener – Working Group</vt:lpstr>
      <vt:lpstr>Agenda</vt:lpstr>
      <vt:lpstr>Terminology</vt:lpstr>
      <vt:lpstr>Implementation Plan</vt:lpstr>
      <vt:lpstr>Phase I: Baseline Stress Analysis</vt:lpstr>
      <vt:lpstr>Phase I: Baseline Stress Analysis</vt:lpstr>
      <vt:lpstr>Phase I: Baseline Stress Analysis</vt:lpstr>
      <vt:lpstr>Phase I: Baseline Stress Analysis</vt:lpstr>
      <vt:lpstr>Phase I: Baseline Stress Analysis</vt:lpstr>
      <vt:lpstr>Phase I: Baseline Stress Analysis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Tear down vs new Large hole Carlson validation plan</dc:title>
  <dc:creator>Michael R Hill</dc:creator>
  <cp:lastModifiedBy>Robert Pilarczyk</cp:lastModifiedBy>
  <cp:revision>287</cp:revision>
  <cp:lastPrinted>2019-01-09T17:44:21Z</cp:lastPrinted>
  <dcterms:created xsi:type="dcterms:W3CDTF">2017-09-11T22:44:04Z</dcterms:created>
  <dcterms:modified xsi:type="dcterms:W3CDTF">2022-09-23T19:59:23Z</dcterms:modified>
</cp:coreProperties>
</file>