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7"/>
  </p:notesMasterIdLst>
  <p:sldIdLst>
    <p:sldId id="256" r:id="rId2"/>
    <p:sldId id="1285" r:id="rId3"/>
    <p:sldId id="1253" r:id="rId4"/>
    <p:sldId id="1254" r:id="rId5"/>
    <p:sldId id="1255" r:id="rId6"/>
    <p:sldId id="1262" r:id="rId7"/>
    <p:sldId id="1286" r:id="rId8"/>
    <p:sldId id="1287" r:id="rId9"/>
    <p:sldId id="1272" r:id="rId10"/>
    <p:sldId id="1288" r:id="rId11"/>
    <p:sldId id="1289" r:id="rId12"/>
    <p:sldId id="1291" r:id="rId13"/>
    <p:sldId id="1281" r:id="rId14"/>
    <p:sldId id="1290" r:id="rId15"/>
    <p:sldId id="1292" r:id="rId16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6" autoAdjust="0"/>
    <p:restoredTop sz="94807" autoAdjust="0"/>
  </p:normalViewPr>
  <p:slideViewPr>
    <p:cSldViewPr snapToGrid="0" snapToObjects="1">
      <p:cViewPr varScale="1">
        <p:scale>
          <a:sx n="160" d="100"/>
          <a:sy n="160" d="100"/>
        </p:scale>
        <p:origin x="194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AE81E-5BFF-2049-8AED-C237E80F4154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08A57-36F8-814D-827A-812A1F1E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38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08A57-36F8-814D-827A-812A1F1E13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9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572375" y="6477000"/>
            <a:ext cx="184150" cy="3048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defTabSz="457200">
              <a:defRPr/>
            </a:pPr>
            <a:endParaRPr kumimoji="1" lang="en-US" sz="1400" b="1" dirty="0">
              <a:solidFill>
                <a:srgbClr val="595759"/>
              </a:solidFill>
              <a:latin typeface="Arial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74392" y="1051586"/>
            <a:ext cx="5303802" cy="2468853"/>
          </a:xfrm>
          <a:ln w="12700" cap="sq"/>
        </p:spPr>
        <p:txBody>
          <a:bodyPr wrap="square" lIns="91440" tIns="45720" rIns="91440" bIns="45720" anchor="b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74732" y="3703317"/>
            <a:ext cx="5303462" cy="2265681"/>
          </a:xfrm>
          <a:ln w="12700" cap="sq"/>
        </p:spPr>
        <p:txBody>
          <a:bodyPr lIns="91440" tIns="45720" rIns="91440" bIns="45720">
            <a:normAutofit/>
          </a:bodyPr>
          <a:lstStyle>
            <a:lvl1pPr marL="0" indent="0" algn="l">
              <a:buClr>
                <a:schemeClr val="bg2"/>
              </a:buClr>
              <a:buFont typeface="Wingdings" pitchFamily="2" charset="2"/>
              <a:buNone/>
              <a:defRPr b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477776" y="3627436"/>
            <a:ext cx="530568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 userDrawn="1"/>
        </p:nvSpPr>
        <p:spPr bwMode="auto">
          <a:xfrm>
            <a:off x="0" y="0"/>
            <a:ext cx="9144000" cy="362876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595759"/>
              </a:solidFill>
              <a:ea typeface="ＭＳ Ｐゴシック" pitchFamily="48" charset="-128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477776" y="3627436"/>
            <a:ext cx="530568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0" y="0"/>
            <a:ext cx="9144000" cy="362876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595759"/>
              </a:solidFill>
              <a:ea typeface="ＭＳ Ｐゴシック" pitchFamily="48" charset="-128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H="1">
            <a:off x="0" y="362876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7150" indent="-57150">
              <a:tabLst/>
              <a:defRPr/>
            </a:lvl1pPr>
            <a:lvl2pPr>
              <a:defRPr sz="1800"/>
            </a:lvl2pPr>
            <a:lvl4pPr>
              <a:defRPr sz="1600"/>
            </a:lvl4pPr>
            <a:lvl5pPr>
              <a:defRPr sz="1600"/>
            </a:lvl5pPr>
            <a:lvl6pPr marL="1373188" indent="-222250">
              <a:tabLst/>
              <a:defRPr sz="1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cxnSp>
        <p:nvCxnSpPr>
          <p:cNvPr id="5" name="Straight Connector 4"/>
          <p:cNvCxnSpPr/>
          <p:nvPr userDrawn="1"/>
        </p:nvCxnSpPr>
        <p:spPr bwMode="auto">
          <a:xfrm flipH="1">
            <a:off x="228600" y="1036636"/>
            <a:ext cx="86899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tif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11513"/>
            <a:ext cx="868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51587"/>
            <a:ext cx="8680451" cy="49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0" bIns="4603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33" name="Slide Number Placeholder 3"/>
          <p:cNvSpPr txBox="1">
            <a:spLocks noGrp="1"/>
          </p:cNvSpPr>
          <p:nvPr/>
        </p:nvSpPr>
        <p:spPr bwMode="auto">
          <a:xfrm>
            <a:off x="8647847" y="6463718"/>
            <a:ext cx="44082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rebuchet MS" pitchFamily="34" charset="0"/>
                <a:ea typeface="ＭＳ Ｐゴシック" pitchFamily="48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pitchFamily="34" charset="0"/>
                <a:ea typeface="ＭＳ Ｐゴシック" pitchFamily="48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pitchFamily="34" charset="0"/>
                <a:ea typeface="ＭＳ Ｐゴシック" pitchFamily="48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pitchFamily="34" charset="0"/>
                <a:ea typeface="ＭＳ Ｐゴシック" pitchFamily="48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pitchFamily="34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  <a:ea typeface="ＭＳ Ｐゴシック" pitchFamily="48" charset="-128"/>
              </a:defRPr>
            </a:lvl9pPr>
          </a:lstStyle>
          <a:p>
            <a:pPr algn="ctr" defTabSz="457200">
              <a:defRPr/>
            </a:pPr>
            <a:fld id="{6641678A-E55A-4248-BA0C-F294621D028D}" type="slidenum">
              <a:rPr lang="en-US" sz="1400" smtClean="0">
                <a:solidFill>
                  <a:srgbClr val="868686"/>
                </a:solidFill>
                <a:latin typeface="Arial"/>
                <a:cs typeface="Arial"/>
              </a:rPr>
              <a:pPr algn="ctr" defTabSz="457200">
                <a:defRPr/>
              </a:pPr>
              <a:t>‹#›</a:t>
            </a:fld>
            <a:endParaRPr lang="en-US" sz="1400" dirty="0">
              <a:solidFill>
                <a:srgbClr val="868686"/>
              </a:solidFill>
              <a:latin typeface="Arial"/>
              <a:cs typeface="Arial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0" y="6167365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 userDrawn="1"/>
        </p:nvSpPr>
        <p:spPr bwMode="auto">
          <a:xfrm>
            <a:off x="0" y="0"/>
            <a:ext cx="9143950" cy="362876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595759"/>
              </a:solidFill>
              <a:ea typeface="ＭＳ Ｐゴシック" pitchFamily="48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0"/>
            <a:ext cx="9143950" cy="362876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solidFill>
                <a:srgbClr val="FFFFFF"/>
              </a:solidFill>
              <a:ea typeface="ＭＳ Ｐゴシック" pitchFamily="48" charset="-128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-3681" y="362876"/>
            <a:ext cx="914395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0" y="6167365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 Box 11">
            <a:extLst>
              <a:ext uri="{FF2B5EF4-FFF2-40B4-BE49-F238E27FC236}">
                <a16:creationId xmlns:a16="http://schemas.microsoft.com/office/drawing/2014/main" id="{BF2DAA42-B321-CD48-9492-9E905E6A728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53530" y="6271180"/>
            <a:ext cx="1425594" cy="4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l">
              <a:defRPr/>
            </a:pPr>
            <a:r>
              <a:rPr lang="en-US" sz="788" b="1" dirty="0">
                <a:solidFill>
                  <a:schemeClr val="bg2"/>
                </a:solidFill>
                <a:latin typeface="Arial"/>
                <a:cs typeface="Arial"/>
              </a:rPr>
              <a:t>Working Group on</a:t>
            </a:r>
            <a:br>
              <a:rPr lang="en-US" sz="788" b="1" dirty="0">
                <a:solidFill>
                  <a:schemeClr val="bg2"/>
                </a:solidFill>
                <a:latin typeface="Arial"/>
                <a:cs typeface="Arial"/>
              </a:rPr>
            </a:br>
            <a:r>
              <a:rPr lang="en-US" sz="788" b="1" dirty="0">
                <a:solidFill>
                  <a:schemeClr val="bg2"/>
                </a:solidFill>
                <a:latin typeface="Arial"/>
                <a:cs typeface="Arial"/>
              </a:rPr>
              <a:t>Engineered Residual Stress Implementation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0559D7D-4BB1-5F44-855B-4A54C0E68711}"/>
              </a:ext>
            </a:extLst>
          </p:cNvPr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228600" y="6254725"/>
            <a:ext cx="1224930" cy="48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4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2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48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ＭＳ Ｐゴシック" pitchFamily="48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ＭＳ Ｐゴシック" pitchFamily="48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ＭＳ Ｐゴシック" pitchFamily="48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ＭＳ Ｐゴシック" pitchFamily="48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9pPr>
    </p:titleStyle>
    <p:bodyStyle>
      <a:lvl1pPr marL="57150" indent="-57150" algn="l" rtl="0" eaLnBrk="1" fontAlgn="base" hangingPunct="1">
        <a:spcBef>
          <a:spcPct val="40000"/>
        </a:spcBef>
        <a:spcAft>
          <a:spcPct val="0"/>
        </a:spcAft>
        <a:buClr>
          <a:schemeClr val="bg1"/>
        </a:buClr>
        <a:buSzPct val="25000"/>
        <a:buFont typeface="Arial" panose="020B0604020202020204" pitchFamily="34" charset="0"/>
        <a:buChar char="•"/>
        <a:tabLst/>
        <a:defRPr sz="2400" b="1">
          <a:solidFill>
            <a:schemeClr val="tx1"/>
          </a:solidFill>
          <a:latin typeface="+mn-lt"/>
          <a:ea typeface="ＭＳ Ｐゴシック" pitchFamily="48" charset="-128"/>
          <a:cs typeface="ＭＳ Ｐゴシック" charset="0"/>
        </a:defRPr>
      </a:lvl1pPr>
      <a:lvl2pPr marL="457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/>
        <a:buChar char="•"/>
        <a:defRPr sz="2000">
          <a:solidFill>
            <a:schemeClr val="tx1"/>
          </a:solidFill>
          <a:latin typeface="+mn-lt"/>
          <a:ea typeface="ＭＳ Ｐゴシック" pitchFamily="48" charset="-128"/>
        </a:defRPr>
      </a:lvl2pPr>
      <a:lvl3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Lucida Grande"/>
        <a:buChar char="-"/>
        <a:defRPr sz="1800">
          <a:solidFill>
            <a:schemeClr val="tx1"/>
          </a:solidFill>
          <a:latin typeface="+mn-lt"/>
          <a:ea typeface="ＭＳ Ｐゴシック" pitchFamily="48" charset="-128"/>
        </a:defRPr>
      </a:lvl3pPr>
      <a:lvl4pPr marL="914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Lucida Grande"/>
        <a:buChar char="+"/>
        <a:defRPr sz="1800">
          <a:solidFill>
            <a:schemeClr val="tx1"/>
          </a:solidFill>
          <a:latin typeface="+mn-lt"/>
          <a:ea typeface="ＭＳ Ｐゴシック" pitchFamily="48" charset="-128"/>
        </a:defRPr>
      </a:lvl4pPr>
      <a:lvl5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/>
        <a:buChar char="•"/>
        <a:defRPr sz="1800">
          <a:solidFill>
            <a:schemeClr val="tx1"/>
          </a:solidFill>
          <a:latin typeface="+mn-lt"/>
          <a:ea typeface="ＭＳ Ｐゴシック" pitchFamily="48" charset="-128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pitchFamily="48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pitchFamily="48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pitchFamily="48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pitchFamily="48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tpilarczyk@hill-engineering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Interference Fit Fastener – Working Group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Robert Pilarczyk </a:t>
            </a:r>
            <a:br>
              <a:rPr lang="en-US" sz="2000" dirty="0"/>
            </a:br>
            <a:r>
              <a:rPr lang="en-US" sz="2000" dirty="0">
                <a:hlinkClick r:id="rId3"/>
              </a:rPr>
              <a:t>rtpilarczyk@hill-engineering.com</a:t>
            </a:r>
            <a:br>
              <a:rPr lang="en-US" sz="2000" dirty="0"/>
            </a:b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3600045" y="1330079"/>
            <a:ext cx="2394593" cy="955935"/>
          </a:xfrm>
          <a:prstGeom prst="rect">
            <a:avLst/>
          </a:prstGeom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id="{B92E63F9-AE68-304F-B35E-5170D64F9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0291" y="1392547"/>
            <a:ext cx="23945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l">
              <a:defRPr/>
            </a:pPr>
            <a:r>
              <a:rPr lang="en-US" b="1" dirty="0">
                <a:solidFill>
                  <a:schemeClr val="bg2"/>
                </a:solidFill>
                <a:latin typeface="Arial"/>
                <a:cs typeface="Arial"/>
              </a:rPr>
              <a:t>Working Group on</a:t>
            </a:r>
            <a:br>
              <a:rPr lang="en-US" b="1" dirty="0">
                <a:solidFill>
                  <a:schemeClr val="bg2"/>
                </a:solidFill>
                <a:latin typeface="Arial"/>
                <a:cs typeface="Arial"/>
              </a:rPr>
            </a:br>
            <a:r>
              <a:rPr lang="en-US" b="1" dirty="0">
                <a:solidFill>
                  <a:schemeClr val="bg2"/>
                </a:solidFill>
                <a:latin typeface="Arial"/>
                <a:cs typeface="Arial"/>
              </a:rPr>
              <a:t>Engineered Residual Stress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947708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aph of a person with short ligaments&#10;&#10;Description automatically generated with medium confidence">
            <a:extLst>
              <a:ext uri="{FF2B5EF4-FFF2-40B4-BE49-F238E27FC236}">
                <a16:creationId xmlns:a16="http://schemas.microsoft.com/office/drawing/2014/main" id="{44C4364B-6A00-1169-CB8A-CF68FB8A5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050" y="3881296"/>
            <a:ext cx="4572000" cy="2614288"/>
          </a:xfrm>
          <a:prstGeom prst="rect">
            <a:avLst/>
          </a:prstGeom>
        </p:spPr>
      </p:pic>
      <p:pic>
        <p:nvPicPr>
          <p:cNvPr id="4" name="Picture 3" descr="A graph of a person's body&#10;&#10;Description automatically generated with medium confidence">
            <a:extLst>
              <a:ext uri="{FF2B5EF4-FFF2-40B4-BE49-F238E27FC236}">
                <a16:creationId xmlns:a16="http://schemas.microsoft.com/office/drawing/2014/main" id="{9D047895-A5E7-0FC4-C144-93F293B77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050" y="1164454"/>
            <a:ext cx="4572000" cy="2614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FB0512-EA1D-F886-142A-1F967A11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 model results – 1.2% interference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2432BB-FA00-947B-BCC5-60D20651E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06621"/>
            <a:ext cx="3474720" cy="20139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4941E-C85D-E023-5F52-2E5FCCAB5AA4}"/>
              </a:ext>
            </a:extLst>
          </p:cNvPr>
          <p:cNvSpPr txBox="1"/>
          <p:nvPr/>
        </p:nvSpPr>
        <p:spPr>
          <a:xfrm>
            <a:off x="228600" y="2691281"/>
            <a:ext cx="1338828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Mid-thickness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06A883-5890-6942-D778-8EFB12B28646}"/>
              </a:ext>
            </a:extLst>
          </p:cNvPr>
          <p:cNvSpPr txBox="1"/>
          <p:nvPr/>
        </p:nvSpPr>
        <p:spPr>
          <a:xfrm>
            <a:off x="5219853" y="1314804"/>
            <a:ext cx="684803" cy="3000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Install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8C58F6-DCEE-D777-566D-6ED20D11C307}"/>
              </a:ext>
            </a:extLst>
          </p:cNvPr>
          <p:cNvSpPr txBox="1"/>
          <p:nvPr/>
        </p:nvSpPr>
        <p:spPr>
          <a:xfrm>
            <a:off x="7182723" y="1314804"/>
            <a:ext cx="857927" cy="3000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Remove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4F08E1-01DC-A8D8-4A43-702EDE9D0F44}"/>
              </a:ext>
            </a:extLst>
          </p:cNvPr>
          <p:cNvSpPr txBox="1"/>
          <p:nvPr/>
        </p:nvSpPr>
        <p:spPr>
          <a:xfrm>
            <a:off x="3055575" y="2279363"/>
            <a:ext cx="1184940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Hoop stress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C49D43-B752-D0A8-CB0D-EBE0FA3392D0}"/>
              </a:ext>
            </a:extLst>
          </p:cNvPr>
          <p:cNvSpPr txBox="1"/>
          <p:nvPr/>
        </p:nvSpPr>
        <p:spPr>
          <a:xfrm>
            <a:off x="2978631" y="4888358"/>
            <a:ext cx="1261884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Radial stress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7BC6D6-4F0B-8E54-8954-E2F2A0F27CD0}"/>
              </a:ext>
            </a:extLst>
          </p:cNvPr>
          <p:cNvSpPr txBox="1"/>
          <p:nvPr/>
        </p:nvSpPr>
        <p:spPr>
          <a:xfrm>
            <a:off x="5219853" y="4174147"/>
            <a:ext cx="684803" cy="3000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Install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710744-BCB4-23BF-6FE6-F62FF4CB7E62}"/>
              </a:ext>
            </a:extLst>
          </p:cNvPr>
          <p:cNvSpPr txBox="1"/>
          <p:nvPr/>
        </p:nvSpPr>
        <p:spPr>
          <a:xfrm>
            <a:off x="7182723" y="4174147"/>
            <a:ext cx="857927" cy="3000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Remove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00FBBBB-49CC-FE64-823A-7B96C02A6C96}"/>
              </a:ext>
            </a:extLst>
          </p:cNvPr>
          <p:cNvCxnSpPr/>
          <p:nvPr/>
        </p:nvCxnSpPr>
        <p:spPr bwMode="auto">
          <a:xfrm>
            <a:off x="3585885" y="3803605"/>
            <a:ext cx="552823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A931E6D-DAC4-B5B3-0CDA-18961CA99D64}"/>
              </a:ext>
            </a:extLst>
          </p:cNvPr>
          <p:cNvSpPr txBox="1"/>
          <p:nvPr/>
        </p:nvSpPr>
        <p:spPr>
          <a:xfrm>
            <a:off x="5267880" y="1731836"/>
            <a:ext cx="8018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Plasticity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90BDEA4-16C7-0693-DA27-1C8610C855CC}"/>
              </a:ext>
            </a:extLst>
          </p:cNvPr>
          <p:cNvCxnSpPr>
            <a:cxnSpLocks/>
          </p:cNvCxnSpPr>
          <p:nvPr/>
        </p:nvCxnSpPr>
        <p:spPr bwMode="auto">
          <a:xfrm flipH="1">
            <a:off x="5219853" y="1876067"/>
            <a:ext cx="117135" cy="1173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B6CC8E3-1CD8-B540-5757-AC1388FDD084}"/>
              </a:ext>
            </a:extLst>
          </p:cNvPr>
          <p:cNvSpPr txBox="1"/>
          <p:nvPr/>
        </p:nvSpPr>
        <p:spPr>
          <a:xfrm>
            <a:off x="7010659" y="1976166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Compressive residual stress</a:t>
            </a:r>
          </a:p>
        </p:txBody>
      </p:sp>
    </p:spTree>
    <p:extLst>
      <p:ext uri="{BB962C8B-B14F-4D97-AF65-F5344CB8AC3E}">
        <p14:creationId xmlns:p14="http://schemas.microsoft.com/office/powerpoint/2010/main" val="717272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E19AD57C-1ACB-5E9B-39A6-811F1B04A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3895129"/>
            <a:ext cx="4572000" cy="2586619"/>
          </a:xfrm>
          <a:prstGeom prst="rect">
            <a:avLst/>
          </a:prstGeom>
        </p:spPr>
      </p:pic>
      <p:pic>
        <p:nvPicPr>
          <p:cNvPr id="6" name="Picture 5" descr="A graph of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35142EFA-B553-A423-CE68-129667B5B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955" y="1112637"/>
            <a:ext cx="4572000" cy="25866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FB0512-EA1D-F886-142A-1F967A11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 model results – 1.2% interference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647155-2B5D-6311-BE20-CF5A9596C3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3" y="3052200"/>
            <a:ext cx="3474720" cy="2026115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2371B9-44F1-3491-2792-D6A68669200D}"/>
              </a:ext>
            </a:extLst>
          </p:cNvPr>
          <p:cNvSpPr txBox="1"/>
          <p:nvPr/>
        </p:nvSpPr>
        <p:spPr>
          <a:xfrm>
            <a:off x="172275" y="2675515"/>
            <a:ext cx="1463862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0.02” from bore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931C72-7467-36F3-9962-B771E1D9DAC7}"/>
              </a:ext>
            </a:extLst>
          </p:cNvPr>
          <p:cNvSpPr txBox="1"/>
          <p:nvPr/>
        </p:nvSpPr>
        <p:spPr>
          <a:xfrm>
            <a:off x="5210937" y="1391654"/>
            <a:ext cx="684803" cy="3000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Install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AFB456-3C24-39C5-4FA8-B7E30A59899A}"/>
              </a:ext>
            </a:extLst>
          </p:cNvPr>
          <p:cNvSpPr txBox="1"/>
          <p:nvPr/>
        </p:nvSpPr>
        <p:spPr>
          <a:xfrm>
            <a:off x="7173807" y="1391654"/>
            <a:ext cx="857927" cy="3000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Remove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9BAF47-D814-98A5-9356-025F1A61F18D}"/>
              </a:ext>
            </a:extLst>
          </p:cNvPr>
          <p:cNvSpPr txBox="1"/>
          <p:nvPr/>
        </p:nvSpPr>
        <p:spPr>
          <a:xfrm>
            <a:off x="3055575" y="2279363"/>
            <a:ext cx="1184940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Hoop stress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274651-F99C-39F2-BA6E-A6792103E282}"/>
              </a:ext>
            </a:extLst>
          </p:cNvPr>
          <p:cNvSpPr txBox="1"/>
          <p:nvPr/>
        </p:nvSpPr>
        <p:spPr>
          <a:xfrm>
            <a:off x="2978631" y="4888358"/>
            <a:ext cx="1261884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Radial stress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09B5E4-2C37-6526-27CB-A967D67CDFB0}"/>
              </a:ext>
            </a:extLst>
          </p:cNvPr>
          <p:cNvSpPr txBox="1"/>
          <p:nvPr/>
        </p:nvSpPr>
        <p:spPr>
          <a:xfrm>
            <a:off x="5210936" y="4065257"/>
            <a:ext cx="684803" cy="3000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Install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2FEE61-5E53-E754-948D-2EBF5DAE96FE}"/>
              </a:ext>
            </a:extLst>
          </p:cNvPr>
          <p:cNvSpPr txBox="1"/>
          <p:nvPr/>
        </p:nvSpPr>
        <p:spPr>
          <a:xfrm>
            <a:off x="7045265" y="4045900"/>
            <a:ext cx="857927" cy="3000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Remove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A32848-E918-82C1-3C13-8CD004933757}"/>
              </a:ext>
            </a:extLst>
          </p:cNvPr>
          <p:cNvCxnSpPr/>
          <p:nvPr/>
        </p:nvCxnSpPr>
        <p:spPr bwMode="auto">
          <a:xfrm>
            <a:off x="3585885" y="3803605"/>
            <a:ext cx="552823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82678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a person's body&#10;&#10;Description automatically generated with medium confidence">
            <a:extLst>
              <a:ext uri="{FF2B5EF4-FFF2-40B4-BE49-F238E27FC236}">
                <a16:creationId xmlns:a16="http://schemas.microsoft.com/office/drawing/2014/main" id="{D4EBC9DD-867B-8609-FB49-AD37F7289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7" t="27464" r="79351" b="22745"/>
          <a:stretch/>
        </p:blipFill>
        <p:spPr>
          <a:xfrm>
            <a:off x="6691995" y="1473756"/>
            <a:ext cx="1121014" cy="1737360"/>
          </a:xfrm>
          <a:prstGeom prst="rect">
            <a:avLst/>
          </a:prstGeom>
        </p:spPr>
      </p:pic>
      <p:pic>
        <p:nvPicPr>
          <p:cNvPr id="3" name="Picture 2" descr="A graph of a person's body&#10;&#10;Description automatically generated with medium confidence">
            <a:extLst>
              <a:ext uri="{FF2B5EF4-FFF2-40B4-BE49-F238E27FC236}">
                <a16:creationId xmlns:a16="http://schemas.microsoft.com/office/drawing/2014/main" id="{29934C5B-6B8A-A5AA-DFA4-98B2EA9E42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669206" y="3302177"/>
            <a:ext cx="2468880" cy="2823431"/>
          </a:xfrm>
          <a:prstGeom prst="rect">
            <a:avLst/>
          </a:prstGeom>
        </p:spPr>
      </p:pic>
      <p:pic>
        <p:nvPicPr>
          <p:cNvPr id="5" name="Picture 4" descr="A graph of two people&#10;&#10;Description automatically generated with medium confidence">
            <a:extLst>
              <a:ext uri="{FF2B5EF4-FFF2-40B4-BE49-F238E27FC236}">
                <a16:creationId xmlns:a16="http://schemas.microsoft.com/office/drawing/2014/main" id="{817A8561-1C7F-B2D3-1673-5A756CD109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4198614" y="3302177"/>
            <a:ext cx="2468880" cy="2823431"/>
          </a:xfrm>
          <a:prstGeom prst="rect">
            <a:avLst/>
          </a:prstGeom>
        </p:spPr>
      </p:pic>
      <p:pic>
        <p:nvPicPr>
          <p:cNvPr id="7" name="Picture 6" descr="A graph of a patient&#10;&#10;Description automatically generated with medium confidence">
            <a:extLst>
              <a:ext uri="{FF2B5EF4-FFF2-40B4-BE49-F238E27FC236}">
                <a16:creationId xmlns:a16="http://schemas.microsoft.com/office/drawing/2014/main" id="{6DA3AF26-20B5-C8DD-427D-AE268B7FBA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000"/>
          <a:stretch/>
        </p:blipFill>
        <p:spPr>
          <a:xfrm>
            <a:off x="1728021" y="3302177"/>
            <a:ext cx="2468880" cy="28234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73DEA8-946B-49C9-8FB9-C2F1B06A3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6D63BB-F301-5203-3CE1-B32F2C542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51587"/>
            <a:ext cx="8680451" cy="4999000"/>
          </a:xfrm>
        </p:spPr>
        <p:txBody>
          <a:bodyPr/>
          <a:lstStyle/>
          <a:p>
            <a:r>
              <a:rPr lang="en-US" dirty="0"/>
              <a:t>Stress from installation for all conditions below</a:t>
            </a:r>
          </a:p>
          <a:p>
            <a:pPr lvl="1"/>
            <a:r>
              <a:rPr lang="en-US" u="sng" dirty="0"/>
              <a:t>At mid-thickness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2795810-6AF7-FE20-AC37-1DDA79C0C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85" y="1892279"/>
            <a:ext cx="3474720" cy="20139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04D05A5-7F88-45D6-3903-8933B440B6A0}"/>
              </a:ext>
            </a:extLst>
          </p:cNvPr>
          <p:cNvSpPr txBox="1"/>
          <p:nvPr/>
        </p:nvSpPr>
        <p:spPr>
          <a:xfrm>
            <a:off x="2531804" y="5414713"/>
            <a:ext cx="1107996" cy="3000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0.3% </a:t>
            </a:r>
            <a:r>
              <a:rPr lang="en-US" sz="1350" b="1" dirty="0" err="1">
                <a:solidFill>
                  <a:schemeClr val="bg1"/>
                </a:solidFill>
                <a:latin typeface="Arial"/>
                <a:cs typeface="Arial"/>
              </a:rPr>
              <a:t>interf</a:t>
            </a:r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B00789-0F98-83D5-2B21-50D47491E42B}"/>
              </a:ext>
            </a:extLst>
          </p:cNvPr>
          <p:cNvSpPr txBox="1"/>
          <p:nvPr/>
        </p:nvSpPr>
        <p:spPr>
          <a:xfrm>
            <a:off x="5006356" y="5412737"/>
            <a:ext cx="1107996" cy="3000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0.6% </a:t>
            </a:r>
            <a:r>
              <a:rPr lang="en-US" sz="1350" b="1" dirty="0" err="1">
                <a:solidFill>
                  <a:schemeClr val="bg1"/>
                </a:solidFill>
                <a:latin typeface="Arial"/>
                <a:cs typeface="Arial"/>
              </a:rPr>
              <a:t>interf</a:t>
            </a:r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0340E1-4F93-43E0-1D4C-E2E75451CE1B}"/>
              </a:ext>
            </a:extLst>
          </p:cNvPr>
          <p:cNvSpPr txBox="1"/>
          <p:nvPr/>
        </p:nvSpPr>
        <p:spPr>
          <a:xfrm>
            <a:off x="7475236" y="5412737"/>
            <a:ext cx="1107996" cy="3000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1.2% </a:t>
            </a:r>
            <a:r>
              <a:rPr lang="en-US" sz="1350" b="1" dirty="0" err="1">
                <a:solidFill>
                  <a:schemeClr val="bg1"/>
                </a:solidFill>
                <a:latin typeface="Arial"/>
                <a:cs typeface="Arial"/>
              </a:rPr>
              <a:t>interf</a:t>
            </a:r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23" name="Picture 22" descr="A collage of graphs&#10;&#10;Description automatically generated">
            <a:extLst>
              <a:ext uri="{FF2B5EF4-FFF2-40B4-BE49-F238E27FC236}">
                <a16:creationId xmlns:a16="http://schemas.microsoft.com/office/drawing/2014/main" id="{9306F750-C983-D9CD-765C-1C19EADD40A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0352" t="59030" r="-1172" b="10211"/>
          <a:stretch/>
        </p:blipFill>
        <p:spPr>
          <a:xfrm>
            <a:off x="8181416" y="1248699"/>
            <a:ext cx="962584" cy="197845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A87BF88-4286-05A8-7D9D-743D266A4AF7}"/>
              </a:ext>
            </a:extLst>
          </p:cNvPr>
          <p:cNvSpPr txBox="1"/>
          <p:nvPr/>
        </p:nvSpPr>
        <p:spPr>
          <a:xfrm>
            <a:off x="2146523" y="4096835"/>
            <a:ext cx="6383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latin typeface="Arial"/>
                <a:cs typeface="Arial"/>
              </a:rPr>
              <a:t>Elastic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94C32A-9CDE-55F2-911F-6ED72865AC68}"/>
              </a:ext>
            </a:extLst>
          </p:cNvPr>
          <p:cNvSpPr txBox="1"/>
          <p:nvPr/>
        </p:nvSpPr>
        <p:spPr>
          <a:xfrm>
            <a:off x="4713414" y="4025832"/>
            <a:ext cx="8018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latin typeface="Arial"/>
                <a:cs typeface="Arial"/>
              </a:rPr>
              <a:t>Plasticity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8D0CD22-CD6E-4DC1-9E4A-042FD52DC901}"/>
              </a:ext>
            </a:extLst>
          </p:cNvPr>
          <p:cNvSpPr txBox="1"/>
          <p:nvPr/>
        </p:nvSpPr>
        <p:spPr>
          <a:xfrm>
            <a:off x="7262829" y="3968370"/>
            <a:ext cx="11769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latin typeface="Arial"/>
                <a:cs typeface="Arial"/>
              </a:rPr>
              <a:t>More plasticity</a:t>
            </a:r>
          </a:p>
        </p:txBody>
      </p:sp>
      <p:pic>
        <p:nvPicPr>
          <p:cNvPr id="4" name="Picture 3" descr="A graph of two people&#10;&#10;Description automatically generated with medium confidence">
            <a:extLst>
              <a:ext uri="{FF2B5EF4-FFF2-40B4-BE49-F238E27FC236}">
                <a16:creationId xmlns:a16="http://schemas.microsoft.com/office/drawing/2014/main" id="{B881AF7C-7197-8978-CE2F-A81DCAC2CD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2" t="26272" r="83762" b="41208"/>
          <a:stretch/>
        </p:blipFill>
        <p:spPr>
          <a:xfrm>
            <a:off x="3982015" y="1473756"/>
            <a:ext cx="1320764" cy="17534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283F08-44C7-D18A-B62C-62D0DAF8E2A1}"/>
              </a:ext>
            </a:extLst>
          </p:cNvPr>
          <p:cNvCxnSpPr>
            <a:cxnSpLocks/>
          </p:cNvCxnSpPr>
          <p:nvPr/>
        </p:nvCxnSpPr>
        <p:spPr bwMode="auto">
          <a:xfrm>
            <a:off x="6608752" y="2087733"/>
            <a:ext cx="501040" cy="1958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E66A41E-3B2D-0DC7-EB86-B58F4EF8E20A}"/>
              </a:ext>
            </a:extLst>
          </p:cNvPr>
          <p:cNvCxnSpPr>
            <a:cxnSpLocks/>
          </p:cNvCxnSpPr>
          <p:nvPr/>
        </p:nvCxnSpPr>
        <p:spPr bwMode="auto">
          <a:xfrm>
            <a:off x="6309358" y="2280289"/>
            <a:ext cx="766783" cy="3071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C4D8CC0-84DD-A849-126D-D47C743B26D5}"/>
              </a:ext>
            </a:extLst>
          </p:cNvPr>
          <p:cNvCxnSpPr>
            <a:cxnSpLocks/>
          </p:cNvCxnSpPr>
          <p:nvPr/>
        </p:nvCxnSpPr>
        <p:spPr bwMode="auto">
          <a:xfrm>
            <a:off x="6188957" y="2320692"/>
            <a:ext cx="862985" cy="6807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9B14339-9C82-C047-A1AE-16C06B586D27}"/>
              </a:ext>
            </a:extLst>
          </p:cNvPr>
          <p:cNvCxnSpPr>
            <a:cxnSpLocks/>
          </p:cNvCxnSpPr>
          <p:nvPr/>
        </p:nvCxnSpPr>
        <p:spPr bwMode="auto">
          <a:xfrm flipH="1">
            <a:off x="4813754" y="2280289"/>
            <a:ext cx="1146168" cy="4295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345CB14-FAC8-73D1-B79D-EA2C27121804}"/>
              </a:ext>
            </a:extLst>
          </p:cNvPr>
          <p:cNvCxnSpPr>
            <a:cxnSpLocks/>
          </p:cNvCxnSpPr>
          <p:nvPr/>
        </p:nvCxnSpPr>
        <p:spPr bwMode="auto">
          <a:xfrm flipH="1">
            <a:off x="4692703" y="2172026"/>
            <a:ext cx="1210724" cy="4153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9659CAE-B9EF-1355-F9CD-5DFBE28BB8C9}"/>
              </a:ext>
            </a:extLst>
          </p:cNvPr>
          <p:cNvCxnSpPr>
            <a:cxnSpLocks/>
          </p:cNvCxnSpPr>
          <p:nvPr/>
        </p:nvCxnSpPr>
        <p:spPr bwMode="auto">
          <a:xfrm flipH="1">
            <a:off x="4712158" y="2152792"/>
            <a:ext cx="1101668" cy="1519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F5809EE-6D05-C13B-4AE5-90519B6385FA}"/>
              </a:ext>
            </a:extLst>
          </p:cNvPr>
          <p:cNvSpPr txBox="1"/>
          <p:nvPr/>
        </p:nvSpPr>
        <p:spPr>
          <a:xfrm>
            <a:off x="5485630" y="1608413"/>
            <a:ext cx="121975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Models that simulate fastener install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2B8F25E-4032-1375-3965-B1328FE7C489}"/>
              </a:ext>
            </a:extLst>
          </p:cNvPr>
          <p:cNvCxnSpPr>
            <a:cxnSpLocks/>
          </p:cNvCxnSpPr>
          <p:nvPr/>
        </p:nvCxnSpPr>
        <p:spPr bwMode="auto">
          <a:xfrm flipV="1">
            <a:off x="4720369" y="2965055"/>
            <a:ext cx="186687" cy="11722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BA673A0-5685-B168-CAE9-70C17A69341D}"/>
              </a:ext>
            </a:extLst>
          </p:cNvPr>
          <p:cNvCxnSpPr>
            <a:cxnSpLocks/>
          </p:cNvCxnSpPr>
          <p:nvPr/>
        </p:nvCxnSpPr>
        <p:spPr bwMode="auto">
          <a:xfrm flipV="1">
            <a:off x="7234794" y="2824588"/>
            <a:ext cx="174887" cy="13593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62773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aph of a patient&#10;&#10;Description automatically generated with medium confidence">
            <a:extLst>
              <a:ext uri="{FF2B5EF4-FFF2-40B4-BE49-F238E27FC236}">
                <a16:creationId xmlns:a16="http://schemas.microsoft.com/office/drawing/2014/main" id="{5CB1CA7A-9627-BC9F-1CB5-6478D3C43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138"/>
          <a:stretch/>
        </p:blipFill>
        <p:spPr>
          <a:xfrm>
            <a:off x="1808470" y="3310963"/>
            <a:ext cx="2372658" cy="2834640"/>
          </a:xfrm>
          <a:prstGeom prst="rect">
            <a:avLst/>
          </a:prstGeom>
        </p:spPr>
      </p:pic>
      <p:pic>
        <p:nvPicPr>
          <p:cNvPr id="6" name="Picture 5" descr="A graph of a diagram&#10;&#10;Description automatically generated with medium confidence">
            <a:extLst>
              <a:ext uri="{FF2B5EF4-FFF2-40B4-BE49-F238E27FC236}">
                <a16:creationId xmlns:a16="http://schemas.microsoft.com/office/drawing/2014/main" id="{DB69DE7B-7C92-4130-3380-3DE2CE9F93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139"/>
          <a:stretch/>
        </p:blipFill>
        <p:spPr>
          <a:xfrm>
            <a:off x="6736599" y="3310963"/>
            <a:ext cx="2372658" cy="2834640"/>
          </a:xfrm>
          <a:prstGeom prst="rect">
            <a:avLst/>
          </a:prstGeom>
        </p:spPr>
      </p:pic>
      <p:pic>
        <p:nvPicPr>
          <p:cNvPr id="9" name="Picture 8" descr="A screenshot of a graph&#10;&#10;Description automatically generated">
            <a:extLst>
              <a:ext uri="{FF2B5EF4-FFF2-40B4-BE49-F238E27FC236}">
                <a16:creationId xmlns:a16="http://schemas.microsoft.com/office/drawing/2014/main" id="{B927BBB3-BF85-A6B3-B594-4D5488BE14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017"/>
          <a:stretch/>
        </p:blipFill>
        <p:spPr>
          <a:xfrm>
            <a:off x="4269510" y="3310963"/>
            <a:ext cx="2378707" cy="2834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73DEA8-946B-49C9-8FB9-C2F1B06A3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6D63BB-F301-5203-3CE1-B32F2C542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51587"/>
            <a:ext cx="8680451" cy="4999000"/>
          </a:xfrm>
        </p:spPr>
        <p:txBody>
          <a:bodyPr/>
          <a:lstStyle/>
          <a:p>
            <a:r>
              <a:rPr lang="en-US" dirty="0"/>
              <a:t>Stress from installation for all conditions below</a:t>
            </a:r>
          </a:p>
          <a:p>
            <a:pPr lvl="1"/>
            <a:r>
              <a:rPr lang="en-US" u="sng" dirty="0"/>
              <a:t>At entry surface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4D05A5-7F88-45D6-3903-8933B440B6A0}"/>
              </a:ext>
            </a:extLst>
          </p:cNvPr>
          <p:cNvSpPr txBox="1"/>
          <p:nvPr/>
        </p:nvSpPr>
        <p:spPr>
          <a:xfrm>
            <a:off x="2531804" y="5414713"/>
            <a:ext cx="1107996" cy="3000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0.3% </a:t>
            </a:r>
            <a:r>
              <a:rPr lang="en-US" sz="1350" b="1" dirty="0" err="1">
                <a:solidFill>
                  <a:schemeClr val="bg1"/>
                </a:solidFill>
                <a:latin typeface="Arial"/>
                <a:cs typeface="Arial"/>
              </a:rPr>
              <a:t>interf</a:t>
            </a:r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B00789-0F98-83D5-2B21-50D47491E42B}"/>
              </a:ext>
            </a:extLst>
          </p:cNvPr>
          <p:cNvSpPr txBox="1"/>
          <p:nvPr/>
        </p:nvSpPr>
        <p:spPr>
          <a:xfrm>
            <a:off x="5006356" y="5412737"/>
            <a:ext cx="1107996" cy="3000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0.6% </a:t>
            </a:r>
            <a:r>
              <a:rPr lang="en-US" sz="1350" b="1" dirty="0" err="1">
                <a:solidFill>
                  <a:schemeClr val="bg1"/>
                </a:solidFill>
                <a:latin typeface="Arial"/>
                <a:cs typeface="Arial"/>
              </a:rPr>
              <a:t>interf</a:t>
            </a:r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0340E1-4F93-43E0-1D4C-E2E75451CE1B}"/>
              </a:ext>
            </a:extLst>
          </p:cNvPr>
          <p:cNvSpPr txBox="1"/>
          <p:nvPr/>
        </p:nvSpPr>
        <p:spPr>
          <a:xfrm>
            <a:off x="7475236" y="5412737"/>
            <a:ext cx="1107996" cy="3000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1.2% </a:t>
            </a:r>
            <a:r>
              <a:rPr lang="en-US" sz="1350" b="1" dirty="0" err="1">
                <a:solidFill>
                  <a:schemeClr val="bg1"/>
                </a:solidFill>
                <a:latin typeface="Arial"/>
                <a:cs typeface="Arial"/>
              </a:rPr>
              <a:t>interf</a:t>
            </a:r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23" name="Picture 22" descr="A collage of graphs&#10;&#10;Description automatically generated">
            <a:extLst>
              <a:ext uri="{FF2B5EF4-FFF2-40B4-BE49-F238E27FC236}">
                <a16:creationId xmlns:a16="http://schemas.microsoft.com/office/drawing/2014/main" id="{9306F750-C983-D9CD-765C-1C19EADD40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0352" t="59030" r="-1172" b="10211"/>
          <a:stretch/>
        </p:blipFill>
        <p:spPr>
          <a:xfrm>
            <a:off x="8181416" y="1248699"/>
            <a:ext cx="962584" cy="197845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D94C32A-9CDE-55F2-911F-6ED72865AC68}"/>
              </a:ext>
            </a:extLst>
          </p:cNvPr>
          <p:cNvSpPr txBox="1"/>
          <p:nvPr/>
        </p:nvSpPr>
        <p:spPr>
          <a:xfrm>
            <a:off x="4713414" y="4025832"/>
            <a:ext cx="8018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latin typeface="Arial"/>
                <a:cs typeface="Arial"/>
              </a:rPr>
              <a:t>Plasticity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8D0CD22-CD6E-4DC1-9E4A-042FD52DC901}"/>
              </a:ext>
            </a:extLst>
          </p:cNvPr>
          <p:cNvSpPr txBox="1"/>
          <p:nvPr/>
        </p:nvSpPr>
        <p:spPr>
          <a:xfrm>
            <a:off x="7262829" y="3968370"/>
            <a:ext cx="11769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latin typeface="Arial"/>
                <a:cs typeface="Arial"/>
              </a:rPr>
              <a:t>More plasticity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222004-690F-82AB-2E07-34301726F4F4}"/>
              </a:ext>
            </a:extLst>
          </p:cNvPr>
          <p:cNvSpPr txBox="1"/>
          <p:nvPr/>
        </p:nvSpPr>
        <p:spPr>
          <a:xfrm>
            <a:off x="2164868" y="3748843"/>
            <a:ext cx="19590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latin typeface="Arial"/>
                <a:cs typeface="Arial"/>
              </a:rPr>
              <a:t>3 models show plasticity</a:t>
            </a:r>
          </a:p>
          <a:p>
            <a:r>
              <a:rPr lang="en-US" sz="1100" b="1" dirty="0">
                <a:solidFill>
                  <a:srgbClr val="FF0000"/>
                </a:solidFill>
                <a:latin typeface="Arial"/>
                <a:cs typeface="Arial"/>
              </a:rPr>
              <a:t>2 of them simulate fastener push in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9FDF1C-6C13-4692-864E-B19B82F767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132" y="1864340"/>
            <a:ext cx="3451138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47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person's body&#10;&#10;Description automatically generated with medium confidence">
            <a:extLst>
              <a:ext uri="{FF2B5EF4-FFF2-40B4-BE49-F238E27FC236}">
                <a16:creationId xmlns:a16="http://schemas.microsoft.com/office/drawing/2014/main" id="{29934C5B-6B8A-A5AA-DFA4-98B2EA9E42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440" r="-471"/>
          <a:stretch/>
        </p:blipFill>
        <p:spPr>
          <a:xfrm>
            <a:off x="6669205" y="3227156"/>
            <a:ext cx="2371680" cy="2823431"/>
          </a:xfrm>
          <a:prstGeom prst="rect">
            <a:avLst/>
          </a:prstGeom>
        </p:spPr>
      </p:pic>
      <p:pic>
        <p:nvPicPr>
          <p:cNvPr id="5" name="Picture 4" descr="A graph of two people&#10;&#10;Description automatically generated with medium confidence">
            <a:extLst>
              <a:ext uri="{FF2B5EF4-FFF2-40B4-BE49-F238E27FC236}">
                <a16:creationId xmlns:a16="http://schemas.microsoft.com/office/drawing/2014/main" id="{817A8561-1C7F-B2D3-1673-5A756CD109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62" r="-36"/>
          <a:stretch/>
        </p:blipFill>
        <p:spPr>
          <a:xfrm>
            <a:off x="4214182" y="3245911"/>
            <a:ext cx="2378698" cy="2823431"/>
          </a:xfrm>
          <a:prstGeom prst="rect">
            <a:avLst/>
          </a:prstGeom>
        </p:spPr>
      </p:pic>
      <p:pic>
        <p:nvPicPr>
          <p:cNvPr id="7" name="Picture 6" descr="A graph of a patient&#10;&#10;Description automatically generated with medium confidence">
            <a:extLst>
              <a:ext uri="{FF2B5EF4-FFF2-40B4-BE49-F238E27FC236}">
                <a16:creationId xmlns:a16="http://schemas.microsoft.com/office/drawing/2014/main" id="{6DA3AF26-20B5-C8DD-427D-AE268B7FBA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209" r="-69"/>
          <a:stretch/>
        </p:blipFill>
        <p:spPr>
          <a:xfrm>
            <a:off x="1725261" y="3264666"/>
            <a:ext cx="2412596" cy="28234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73DEA8-946B-49C9-8FB9-C2F1B06A3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6D63BB-F301-5203-3CE1-B32F2C542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51587"/>
            <a:ext cx="8680451" cy="4999000"/>
          </a:xfrm>
        </p:spPr>
        <p:txBody>
          <a:bodyPr/>
          <a:lstStyle/>
          <a:p>
            <a:r>
              <a:rPr lang="en-US" dirty="0"/>
              <a:t>Stress after fastener removal for all conditions below</a:t>
            </a:r>
          </a:p>
          <a:p>
            <a:pPr lvl="1"/>
            <a:r>
              <a:rPr lang="en-US" u="sng" dirty="0"/>
              <a:t>At mid-thickness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2795810-6AF7-FE20-AC37-1DDA79C0C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85" y="1892279"/>
            <a:ext cx="3474720" cy="20139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04D05A5-7F88-45D6-3903-8933B440B6A0}"/>
              </a:ext>
            </a:extLst>
          </p:cNvPr>
          <p:cNvSpPr txBox="1"/>
          <p:nvPr/>
        </p:nvSpPr>
        <p:spPr>
          <a:xfrm>
            <a:off x="2388326" y="3473961"/>
            <a:ext cx="1107996" cy="3000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0.3% </a:t>
            </a:r>
            <a:r>
              <a:rPr lang="en-US" sz="1350" b="1" dirty="0" err="1">
                <a:solidFill>
                  <a:schemeClr val="bg1"/>
                </a:solidFill>
                <a:latin typeface="Arial"/>
                <a:cs typeface="Arial"/>
              </a:rPr>
              <a:t>interf</a:t>
            </a:r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B00789-0F98-83D5-2B21-50D47491E42B}"/>
              </a:ext>
            </a:extLst>
          </p:cNvPr>
          <p:cNvSpPr txBox="1"/>
          <p:nvPr/>
        </p:nvSpPr>
        <p:spPr>
          <a:xfrm>
            <a:off x="4862878" y="3471985"/>
            <a:ext cx="1107996" cy="3000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0.6% </a:t>
            </a:r>
            <a:r>
              <a:rPr lang="en-US" sz="1350" b="1" dirty="0" err="1">
                <a:solidFill>
                  <a:schemeClr val="bg1"/>
                </a:solidFill>
                <a:latin typeface="Arial"/>
                <a:cs typeface="Arial"/>
              </a:rPr>
              <a:t>interf</a:t>
            </a:r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0340E1-4F93-43E0-1D4C-E2E75451CE1B}"/>
              </a:ext>
            </a:extLst>
          </p:cNvPr>
          <p:cNvSpPr txBox="1"/>
          <p:nvPr/>
        </p:nvSpPr>
        <p:spPr>
          <a:xfrm>
            <a:off x="7331758" y="3471985"/>
            <a:ext cx="1107996" cy="3000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1.2% </a:t>
            </a:r>
            <a:r>
              <a:rPr lang="en-US" sz="1350" b="1" dirty="0" err="1">
                <a:solidFill>
                  <a:schemeClr val="bg1"/>
                </a:solidFill>
                <a:latin typeface="Arial"/>
                <a:cs typeface="Arial"/>
              </a:rPr>
              <a:t>interf</a:t>
            </a:r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23" name="Picture 22" descr="A collage of graphs&#10;&#10;Description automatically generated">
            <a:extLst>
              <a:ext uri="{FF2B5EF4-FFF2-40B4-BE49-F238E27FC236}">
                <a16:creationId xmlns:a16="http://schemas.microsoft.com/office/drawing/2014/main" id="{9306F750-C983-D9CD-765C-1C19EADD40A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0352" t="59030" r="-1172" b="10211"/>
          <a:stretch/>
        </p:blipFill>
        <p:spPr>
          <a:xfrm>
            <a:off x="8181416" y="1248699"/>
            <a:ext cx="962584" cy="197845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A87BF88-4286-05A8-7D9D-743D266A4AF7}"/>
              </a:ext>
            </a:extLst>
          </p:cNvPr>
          <p:cNvSpPr txBox="1"/>
          <p:nvPr/>
        </p:nvSpPr>
        <p:spPr>
          <a:xfrm>
            <a:off x="2146523" y="4096835"/>
            <a:ext cx="6479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latin typeface="Arial"/>
                <a:cs typeface="Arial"/>
              </a:rPr>
              <a:t>No RS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94C32A-9CDE-55F2-911F-6ED72865AC68}"/>
              </a:ext>
            </a:extLst>
          </p:cNvPr>
          <p:cNvSpPr txBox="1"/>
          <p:nvPr/>
        </p:nvSpPr>
        <p:spPr>
          <a:xfrm>
            <a:off x="4713414" y="4099175"/>
            <a:ext cx="17059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latin typeface="Arial"/>
                <a:cs typeface="Arial"/>
              </a:rPr>
              <a:t>Some compressive 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8D0CD22-CD6E-4DC1-9E4A-042FD52DC901}"/>
              </a:ext>
            </a:extLst>
          </p:cNvPr>
          <p:cNvSpPr txBox="1"/>
          <p:nvPr/>
        </p:nvSpPr>
        <p:spPr>
          <a:xfrm>
            <a:off x="7262829" y="4095128"/>
            <a:ext cx="16578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latin typeface="Arial"/>
                <a:cs typeface="Arial"/>
              </a:rPr>
              <a:t>More compressive RS</a:t>
            </a:r>
          </a:p>
        </p:txBody>
      </p:sp>
    </p:spTree>
    <p:extLst>
      <p:ext uri="{BB962C8B-B14F-4D97-AF65-F5344CB8AC3E}">
        <p14:creationId xmlns:p14="http://schemas.microsoft.com/office/powerpoint/2010/main" val="4120705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patient&#10;&#10;Description automatically generated with medium confidence">
            <a:extLst>
              <a:ext uri="{FF2B5EF4-FFF2-40B4-BE49-F238E27FC236}">
                <a16:creationId xmlns:a16="http://schemas.microsoft.com/office/drawing/2014/main" id="{533FA500-9EE2-F885-1941-5963A4CED3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326" r="66"/>
          <a:stretch/>
        </p:blipFill>
        <p:spPr>
          <a:xfrm>
            <a:off x="1852252" y="3310963"/>
            <a:ext cx="2360046" cy="2834640"/>
          </a:xfrm>
          <a:prstGeom prst="rect">
            <a:avLst/>
          </a:prstGeom>
        </p:spPr>
      </p:pic>
      <p:pic>
        <p:nvPicPr>
          <p:cNvPr id="4" name="Picture 3" descr="A graph of a diagram&#10;&#10;Description automatically generated with medium confidence">
            <a:extLst>
              <a:ext uri="{FF2B5EF4-FFF2-40B4-BE49-F238E27FC236}">
                <a16:creationId xmlns:a16="http://schemas.microsoft.com/office/drawing/2014/main" id="{7225F3E7-6E31-AFF4-2983-EC4F22D822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95" r="-179"/>
          <a:stretch/>
        </p:blipFill>
        <p:spPr>
          <a:xfrm>
            <a:off x="6742763" y="3310963"/>
            <a:ext cx="2378708" cy="2834640"/>
          </a:xfrm>
          <a:prstGeom prst="rect">
            <a:avLst/>
          </a:prstGeom>
        </p:spPr>
      </p:pic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78D7E2A1-4277-E5F6-6847-38CC4B747B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472" r="-779"/>
          <a:stretch/>
        </p:blipFill>
        <p:spPr>
          <a:xfrm>
            <a:off x="4298443" y="3310963"/>
            <a:ext cx="2444320" cy="2834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73DEA8-946B-49C9-8FB9-C2F1B06A3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6D63BB-F301-5203-3CE1-B32F2C542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51587"/>
            <a:ext cx="8680451" cy="4999000"/>
          </a:xfrm>
        </p:spPr>
        <p:txBody>
          <a:bodyPr/>
          <a:lstStyle/>
          <a:p>
            <a:r>
              <a:rPr lang="en-US" dirty="0"/>
              <a:t>Stress after fastener removal for all conditions below</a:t>
            </a:r>
          </a:p>
          <a:p>
            <a:pPr lvl="1"/>
            <a:r>
              <a:rPr lang="en-US" u="sng" dirty="0"/>
              <a:t>At entry surface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4D05A5-7F88-45D6-3903-8933B440B6A0}"/>
              </a:ext>
            </a:extLst>
          </p:cNvPr>
          <p:cNvSpPr txBox="1"/>
          <p:nvPr/>
        </p:nvSpPr>
        <p:spPr>
          <a:xfrm>
            <a:off x="2494889" y="3467391"/>
            <a:ext cx="1107996" cy="3000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0.3% </a:t>
            </a:r>
            <a:r>
              <a:rPr lang="en-US" sz="1350" b="1" dirty="0" err="1">
                <a:solidFill>
                  <a:schemeClr val="bg1"/>
                </a:solidFill>
                <a:latin typeface="Arial"/>
                <a:cs typeface="Arial"/>
              </a:rPr>
              <a:t>interf</a:t>
            </a:r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B00789-0F98-83D5-2B21-50D47491E42B}"/>
              </a:ext>
            </a:extLst>
          </p:cNvPr>
          <p:cNvSpPr txBox="1"/>
          <p:nvPr/>
        </p:nvSpPr>
        <p:spPr>
          <a:xfrm>
            <a:off x="4969441" y="3465415"/>
            <a:ext cx="1107996" cy="3000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0.6% </a:t>
            </a:r>
            <a:r>
              <a:rPr lang="en-US" sz="1350" b="1" dirty="0" err="1">
                <a:solidFill>
                  <a:schemeClr val="bg1"/>
                </a:solidFill>
                <a:latin typeface="Arial"/>
                <a:cs typeface="Arial"/>
              </a:rPr>
              <a:t>interf</a:t>
            </a:r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0340E1-4F93-43E0-1D4C-E2E75451CE1B}"/>
              </a:ext>
            </a:extLst>
          </p:cNvPr>
          <p:cNvSpPr txBox="1"/>
          <p:nvPr/>
        </p:nvSpPr>
        <p:spPr>
          <a:xfrm>
            <a:off x="7695309" y="3454742"/>
            <a:ext cx="1107996" cy="3000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1.2% </a:t>
            </a:r>
            <a:r>
              <a:rPr lang="en-US" sz="1350" b="1" dirty="0" err="1">
                <a:solidFill>
                  <a:schemeClr val="bg1"/>
                </a:solidFill>
                <a:latin typeface="Arial"/>
                <a:cs typeface="Arial"/>
              </a:rPr>
              <a:t>interf</a:t>
            </a:r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23" name="Picture 22" descr="A collage of graphs&#10;&#10;Description automatically generated">
            <a:extLst>
              <a:ext uri="{FF2B5EF4-FFF2-40B4-BE49-F238E27FC236}">
                <a16:creationId xmlns:a16="http://schemas.microsoft.com/office/drawing/2014/main" id="{9306F750-C983-D9CD-765C-1C19EADD40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0352" t="59030" r="-1172" b="10211"/>
          <a:stretch/>
        </p:blipFill>
        <p:spPr>
          <a:xfrm>
            <a:off x="8181416" y="1248699"/>
            <a:ext cx="962584" cy="197845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D94C32A-9CDE-55F2-911F-6ED72865AC68}"/>
              </a:ext>
            </a:extLst>
          </p:cNvPr>
          <p:cNvSpPr txBox="1"/>
          <p:nvPr/>
        </p:nvSpPr>
        <p:spPr>
          <a:xfrm>
            <a:off x="4713414" y="4025832"/>
            <a:ext cx="17299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latin typeface="Arial"/>
                <a:cs typeface="Arial"/>
              </a:rPr>
              <a:t>Some compressive 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8D0CD22-CD6E-4DC1-9E4A-042FD52DC901}"/>
              </a:ext>
            </a:extLst>
          </p:cNvPr>
          <p:cNvSpPr txBox="1"/>
          <p:nvPr/>
        </p:nvSpPr>
        <p:spPr>
          <a:xfrm>
            <a:off x="7475236" y="3967009"/>
            <a:ext cx="16578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latin typeface="Arial"/>
                <a:cs typeface="Arial"/>
              </a:rPr>
              <a:t>More compressive 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222004-690F-82AB-2E07-34301726F4F4}"/>
              </a:ext>
            </a:extLst>
          </p:cNvPr>
          <p:cNvSpPr txBox="1"/>
          <p:nvPr/>
        </p:nvSpPr>
        <p:spPr>
          <a:xfrm>
            <a:off x="2164869" y="3748843"/>
            <a:ext cx="1474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latin typeface="Arial"/>
                <a:cs typeface="Arial"/>
              </a:rPr>
              <a:t>Compressive RS from 2 models that simulate fastener push in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9FDF1C-6C13-4692-864E-B19B82F767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132" y="1864340"/>
            <a:ext cx="3451138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58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EED28-6A9E-92A9-8E28-75CF5CD4C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summary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ABE941-7820-B541-4ABE-96F8B3421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6102"/>
            <a:ext cx="9144000" cy="442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52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34300-2CC3-9A3B-F8B7-B442F1DAF2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0.3% interference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76AFF8-FE74-1CA6-8584-19B2BF106F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Step 1 – pin install</a:t>
            </a:r>
          </a:p>
          <a:p>
            <a:r>
              <a:rPr lang="en-US" dirty="0"/>
              <a:t>Step 2 – remove pin</a:t>
            </a:r>
          </a:p>
        </p:txBody>
      </p:sp>
    </p:spTree>
    <p:extLst>
      <p:ext uri="{BB962C8B-B14F-4D97-AF65-F5344CB8AC3E}">
        <p14:creationId xmlns:p14="http://schemas.microsoft.com/office/powerpoint/2010/main" val="3031330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C62BEAC0-54C1-13D2-4BF6-52865F2F4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183341"/>
            <a:ext cx="4572000" cy="2614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FB0512-EA1D-F886-142A-1F967A11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 model results – 0.3% interference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032483-D4E2-9614-C5CD-BA285E4E31FF}"/>
              </a:ext>
            </a:extLst>
          </p:cNvPr>
          <p:cNvSpPr txBox="1"/>
          <p:nvPr/>
        </p:nvSpPr>
        <p:spPr>
          <a:xfrm>
            <a:off x="228600" y="2691281"/>
            <a:ext cx="1338828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Mid-thickness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2432BB-FA00-947B-BCC5-60D20651E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6621"/>
            <a:ext cx="3474720" cy="20139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1ABF929-20CE-709F-A063-23D0D5C52A6E}"/>
              </a:ext>
            </a:extLst>
          </p:cNvPr>
          <p:cNvSpPr txBox="1"/>
          <p:nvPr/>
        </p:nvSpPr>
        <p:spPr>
          <a:xfrm>
            <a:off x="5210937" y="2742782"/>
            <a:ext cx="684803" cy="3000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Install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578177-10BA-E03B-2761-88CA00CC0E1C}"/>
              </a:ext>
            </a:extLst>
          </p:cNvPr>
          <p:cNvSpPr txBox="1"/>
          <p:nvPr/>
        </p:nvSpPr>
        <p:spPr>
          <a:xfrm>
            <a:off x="7173807" y="2742782"/>
            <a:ext cx="857927" cy="3000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Remove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D47950-F4B5-760E-8E61-F9232C610EA5}"/>
              </a:ext>
            </a:extLst>
          </p:cNvPr>
          <p:cNvSpPr txBox="1"/>
          <p:nvPr/>
        </p:nvSpPr>
        <p:spPr>
          <a:xfrm>
            <a:off x="4842852" y="1414865"/>
            <a:ext cx="6383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Elastic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77A5D88-7300-344D-B667-45FBC1C9AEC4}"/>
              </a:ext>
            </a:extLst>
          </p:cNvPr>
          <p:cNvCxnSpPr/>
          <p:nvPr/>
        </p:nvCxnSpPr>
        <p:spPr bwMode="auto">
          <a:xfrm flipH="1">
            <a:off x="4842852" y="1676475"/>
            <a:ext cx="319158" cy="1663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0" name="Picture 9" descr="A graph of a person with short ligaments&#10;&#10;Description automatically generated with medium confidence">
            <a:extLst>
              <a:ext uri="{FF2B5EF4-FFF2-40B4-BE49-F238E27FC236}">
                <a16:creationId xmlns:a16="http://schemas.microsoft.com/office/drawing/2014/main" id="{EA7DFE5F-11FE-6CD3-008D-64065E844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3832199"/>
            <a:ext cx="4572000" cy="26142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8D5AFC-9D05-EB0A-AC62-85B96AA5FA76}"/>
              </a:ext>
            </a:extLst>
          </p:cNvPr>
          <p:cNvSpPr txBox="1"/>
          <p:nvPr/>
        </p:nvSpPr>
        <p:spPr>
          <a:xfrm>
            <a:off x="3055575" y="2279363"/>
            <a:ext cx="1184940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Hoop stress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240E17-61D0-6E7C-6E41-5C5B295172E5}"/>
              </a:ext>
            </a:extLst>
          </p:cNvPr>
          <p:cNvSpPr txBox="1"/>
          <p:nvPr/>
        </p:nvSpPr>
        <p:spPr>
          <a:xfrm>
            <a:off x="2978631" y="4888358"/>
            <a:ext cx="1261884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Radial stress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F65727-B9E1-FC61-5C49-A88FECD9D829}"/>
              </a:ext>
            </a:extLst>
          </p:cNvPr>
          <p:cNvSpPr txBox="1"/>
          <p:nvPr/>
        </p:nvSpPr>
        <p:spPr>
          <a:xfrm>
            <a:off x="5219853" y="4174147"/>
            <a:ext cx="684803" cy="3000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Install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37B472-8D00-F50F-706C-D0776F7841A3}"/>
              </a:ext>
            </a:extLst>
          </p:cNvPr>
          <p:cNvSpPr txBox="1"/>
          <p:nvPr/>
        </p:nvSpPr>
        <p:spPr>
          <a:xfrm>
            <a:off x="7182723" y="4174147"/>
            <a:ext cx="857927" cy="3000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Remove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571E1A0-88ED-CFD4-F3CC-48DE1D1C503A}"/>
              </a:ext>
            </a:extLst>
          </p:cNvPr>
          <p:cNvCxnSpPr/>
          <p:nvPr/>
        </p:nvCxnSpPr>
        <p:spPr bwMode="auto">
          <a:xfrm>
            <a:off x="3585885" y="3803605"/>
            <a:ext cx="552823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58D24E6-9BD8-3E43-367C-415F32FCCA96}"/>
              </a:ext>
            </a:extLst>
          </p:cNvPr>
          <p:cNvSpPr txBox="1"/>
          <p:nvPr/>
        </p:nvSpPr>
        <p:spPr>
          <a:xfrm>
            <a:off x="7016487" y="2148558"/>
            <a:ext cx="14061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No residual stress</a:t>
            </a:r>
          </a:p>
        </p:txBody>
      </p:sp>
    </p:spTree>
    <p:extLst>
      <p:ext uri="{BB962C8B-B14F-4D97-AF65-F5344CB8AC3E}">
        <p14:creationId xmlns:p14="http://schemas.microsoft.com/office/powerpoint/2010/main" val="2857709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aph of a person's body&#10;&#10;Description automatically generated with medium confidence">
            <a:extLst>
              <a:ext uri="{FF2B5EF4-FFF2-40B4-BE49-F238E27FC236}">
                <a16:creationId xmlns:a16="http://schemas.microsoft.com/office/drawing/2014/main" id="{5B4DC932-EB73-042E-E191-6C2EFCED5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3918586"/>
            <a:ext cx="4572000" cy="2586619"/>
          </a:xfrm>
          <a:prstGeom prst="rect">
            <a:avLst/>
          </a:prstGeom>
        </p:spPr>
      </p:pic>
      <p:pic>
        <p:nvPicPr>
          <p:cNvPr id="10" name="Picture 9" descr="A graph of a stress test&#10;&#10;Description automatically generated with medium confidence">
            <a:extLst>
              <a:ext uri="{FF2B5EF4-FFF2-40B4-BE49-F238E27FC236}">
                <a16:creationId xmlns:a16="http://schemas.microsoft.com/office/drawing/2014/main" id="{2A7AA47C-5488-2E4A-F40E-963FA5F31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136094"/>
            <a:ext cx="4572000" cy="25866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FB0512-EA1D-F886-142A-1F967A11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 model results – 0.3% interference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647155-2B5D-6311-BE20-CF5A9596C3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3" y="3052200"/>
            <a:ext cx="3474720" cy="2026115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248512-03C4-344F-C2A0-3CAB905B58F7}"/>
              </a:ext>
            </a:extLst>
          </p:cNvPr>
          <p:cNvSpPr txBox="1"/>
          <p:nvPr/>
        </p:nvSpPr>
        <p:spPr>
          <a:xfrm>
            <a:off x="172275" y="2675515"/>
            <a:ext cx="1463862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0.02” from bore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3A4FE7-C9B8-0C46-A113-D3A86DCCE656}"/>
              </a:ext>
            </a:extLst>
          </p:cNvPr>
          <p:cNvSpPr txBox="1"/>
          <p:nvPr/>
        </p:nvSpPr>
        <p:spPr>
          <a:xfrm>
            <a:off x="5208003" y="1291192"/>
            <a:ext cx="684803" cy="3000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Install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1E5374-D5A3-D4F3-0569-93A089F26774}"/>
              </a:ext>
            </a:extLst>
          </p:cNvPr>
          <p:cNvSpPr txBox="1"/>
          <p:nvPr/>
        </p:nvSpPr>
        <p:spPr>
          <a:xfrm>
            <a:off x="7170873" y="1291192"/>
            <a:ext cx="857927" cy="3000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Remove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C0F6EA-D219-260B-81B1-150B7FA5B473}"/>
              </a:ext>
            </a:extLst>
          </p:cNvPr>
          <p:cNvSpPr txBox="1"/>
          <p:nvPr/>
        </p:nvSpPr>
        <p:spPr>
          <a:xfrm>
            <a:off x="3055575" y="2279363"/>
            <a:ext cx="1184940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Hoop stress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34ACFF-A5E3-9F50-A583-38EF49059725}"/>
              </a:ext>
            </a:extLst>
          </p:cNvPr>
          <p:cNvSpPr txBox="1"/>
          <p:nvPr/>
        </p:nvSpPr>
        <p:spPr>
          <a:xfrm>
            <a:off x="2978631" y="4888358"/>
            <a:ext cx="1261884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Radial stress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1E4213-E5EB-B3C8-EF00-762A6E13C4A8}"/>
              </a:ext>
            </a:extLst>
          </p:cNvPr>
          <p:cNvSpPr txBox="1"/>
          <p:nvPr/>
        </p:nvSpPr>
        <p:spPr>
          <a:xfrm>
            <a:off x="5208003" y="4073684"/>
            <a:ext cx="684803" cy="3000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Install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2D1434-ED68-64CC-7150-300C813DFD50}"/>
              </a:ext>
            </a:extLst>
          </p:cNvPr>
          <p:cNvSpPr txBox="1"/>
          <p:nvPr/>
        </p:nvSpPr>
        <p:spPr>
          <a:xfrm>
            <a:off x="7069170" y="4065257"/>
            <a:ext cx="857927" cy="3000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Remove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1C1C92-9804-54C6-78D5-C20026FF4A33}"/>
              </a:ext>
            </a:extLst>
          </p:cNvPr>
          <p:cNvCxnSpPr/>
          <p:nvPr/>
        </p:nvCxnSpPr>
        <p:spPr bwMode="auto">
          <a:xfrm>
            <a:off x="3585885" y="3803605"/>
            <a:ext cx="552823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7B03EF6-973D-99C4-F580-17A8794A8A2F}"/>
              </a:ext>
            </a:extLst>
          </p:cNvPr>
          <p:cNvSpPr txBox="1"/>
          <p:nvPr/>
        </p:nvSpPr>
        <p:spPr>
          <a:xfrm>
            <a:off x="7016487" y="1672166"/>
            <a:ext cx="15238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Some plasticity and RS near pin entry</a:t>
            </a:r>
          </a:p>
        </p:txBody>
      </p:sp>
    </p:spTree>
    <p:extLst>
      <p:ext uri="{BB962C8B-B14F-4D97-AF65-F5344CB8AC3E}">
        <p14:creationId xmlns:p14="http://schemas.microsoft.com/office/powerpoint/2010/main" val="2903776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34300-2CC3-9A3B-F8B7-B442F1DAF2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0.6% interference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76AFF8-FE74-1CA6-8584-19B2BF106F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Step 1 – pin install</a:t>
            </a:r>
          </a:p>
          <a:p>
            <a:r>
              <a:rPr lang="en-US" dirty="0"/>
              <a:t>Step 2 – remove pin</a:t>
            </a:r>
          </a:p>
        </p:txBody>
      </p:sp>
    </p:spTree>
    <p:extLst>
      <p:ext uri="{BB962C8B-B14F-4D97-AF65-F5344CB8AC3E}">
        <p14:creationId xmlns:p14="http://schemas.microsoft.com/office/powerpoint/2010/main" val="2505929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graph of a person with short ligaments&#10;&#10;Description automatically generated with medium confidence">
            <a:extLst>
              <a:ext uri="{FF2B5EF4-FFF2-40B4-BE49-F238E27FC236}">
                <a16:creationId xmlns:a16="http://schemas.microsoft.com/office/drawing/2014/main" id="{30C6C641-5951-4B75-917F-463527EAF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3881296"/>
            <a:ext cx="4572000" cy="2614288"/>
          </a:xfrm>
          <a:prstGeom prst="rect">
            <a:avLst/>
          </a:prstGeom>
        </p:spPr>
      </p:pic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D518928C-BB55-0068-BA83-07CE77C50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173300"/>
            <a:ext cx="4572000" cy="2614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FB0512-EA1D-F886-142A-1F967A11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 model results – 0.6% interference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2432BB-FA00-947B-BCC5-60D20651E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06621"/>
            <a:ext cx="3474720" cy="201394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A344DB5-5A98-435D-B656-FE2AFD366012}"/>
              </a:ext>
            </a:extLst>
          </p:cNvPr>
          <p:cNvSpPr txBox="1"/>
          <p:nvPr/>
        </p:nvSpPr>
        <p:spPr>
          <a:xfrm>
            <a:off x="228600" y="2691281"/>
            <a:ext cx="1338828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Mid-thickness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0B5AF6-22AD-7016-A163-C20E5ABBAF51}"/>
              </a:ext>
            </a:extLst>
          </p:cNvPr>
          <p:cNvSpPr txBox="1"/>
          <p:nvPr/>
        </p:nvSpPr>
        <p:spPr>
          <a:xfrm>
            <a:off x="3055575" y="2279363"/>
            <a:ext cx="1184940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Hoop stress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EAD107-ADB0-AF86-9F4A-36BE9627302F}"/>
              </a:ext>
            </a:extLst>
          </p:cNvPr>
          <p:cNvSpPr txBox="1"/>
          <p:nvPr/>
        </p:nvSpPr>
        <p:spPr>
          <a:xfrm>
            <a:off x="2978631" y="4888358"/>
            <a:ext cx="1261884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Radial stress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F18624-BA40-463A-9007-06E7F6DA8B13}"/>
              </a:ext>
            </a:extLst>
          </p:cNvPr>
          <p:cNvSpPr txBox="1"/>
          <p:nvPr/>
        </p:nvSpPr>
        <p:spPr>
          <a:xfrm>
            <a:off x="5219853" y="1350156"/>
            <a:ext cx="684803" cy="3000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Install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FE33FF-21B6-037F-5B27-CBABE1E77C2C}"/>
              </a:ext>
            </a:extLst>
          </p:cNvPr>
          <p:cNvSpPr txBox="1"/>
          <p:nvPr/>
        </p:nvSpPr>
        <p:spPr>
          <a:xfrm>
            <a:off x="7182723" y="1350156"/>
            <a:ext cx="857927" cy="3000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Remove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DA971E-FE1C-7EA9-6E44-AD6D54B30547}"/>
              </a:ext>
            </a:extLst>
          </p:cNvPr>
          <p:cNvSpPr txBox="1"/>
          <p:nvPr/>
        </p:nvSpPr>
        <p:spPr>
          <a:xfrm>
            <a:off x="5648816" y="4045900"/>
            <a:ext cx="684803" cy="3000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Install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A2CD8F-197C-2E35-8743-B0358705EAA6}"/>
              </a:ext>
            </a:extLst>
          </p:cNvPr>
          <p:cNvSpPr txBox="1"/>
          <p:nvPr/>
        </p:nvSpPr>
        <p:spPr>
          <a:xfrm>
            <a:off x="7868674" y="4052964"/>
            <a:ext cx="857927" cy="3000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Remove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87F7E7A-70EE-AD30-52B3-79278DEB6688}"/>
              </a:ext>
            </a:extLst>
          </p:cNvPr>
          <p:cNvCxnSpPr/>
          <p:nvPr/>
        </p:nvCxnSpPr>
        <p:spPr bwMode="auto">
          <a:xfrm>
            <a:off x="3585885" y="3803605"/>
            <a:ext cx="552823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AF4554B-E87B-9BB6-CAA8-E60B25751B23}"/>
              </a:ext>
            </a:extLst>
          </p:cNvPr>
          <p:cNvSpPr txBox="1"/>
          <p:nvPr/>
        </p:nvSpPr>
        <p:spPr>
          <a:xfrm>
            <a:off x="5247904" y="1731295"/>
            <a:ext cx="8018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Plasticity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1B898ED-483B-F207-9D96-269540689E18}"/>
              </a:ext>
            </a:extLst>
          </p:cNvPr>
          <p:cNvCxnSpPr>
            <a:cxnSpLocks/>
            <a:stCxn id="30" idx="1"/>
          </p:cNvCxnSpPr>
          <p:nvPr/>
        </p:nvCxnSpPr>
        <p:spPr bwMode="auto">
          <a:xfrm flipH="1">
            <a:off x="4928746" y="1862100"/>
            <a:ext cx="319158" cy="372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83F4273-3095-EA05-274F-CEAF80C8D454}"/>
              </a:ext>
            </a:extLst>
          </p:cNvPr>
          <p:cNvSpPr txBox="1"/>
          <p:nvPr/>
        </p:nvSpPr>
        <p:spPr>
          <a:xfrm>
            <a:off x="7010659" y="2061809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Compressive residual stress</a:t>
            </a:r>
          </a:p>
        </p:txBody>
      </p:sp>
    </p:spTree>
    <p:extLst>
      <p:ext uri="{BB962C8B-B14F-4D97-AF65-F5344CB8AC3E}">
        <p14:creationId xmlns:p14="http://schemas.microsoft.com/office/powerpoint/2010/main" val="1306297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aph of a person's body&#10;&#10;Description automatically generated with medium confidence">
            <a:extLst>
              <a:ext uri="{FF2B5EF4-FFF2-40B4-BE49-F238E27FC236}">
                <a16:creationId xmlns:a16="http://schemas.microsoft.com/office/drawing/2014/main" id="{5ECE98E3-FE80-C5B5-5746-9DDAD0920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3886864"/>
            <a:ext cx="4572000" cy="2586619"/>
          </a:xfrm>
          <a:prstGeom prst="rect">
            <a:avLst/>
          </a:prstGeom>
        </p:spPr>
      </p:pic>
      <p:pic>
        <p:nvPicPr>
          <p:cNvPr id="6" name="Picture 5" descr="A graph of different colors and lines&#10;&#10;Description automatically generated with medium confidence">
            <a:extLst>
              <a:ext uri="{FF2B5EF4-FFF2-40B4-BE49-F238E27FC236}">
                <a16:creationId xmlns:a16="http://schemas.microsoft.com/office/drawing/2014/main" id="{9AEA01C2-DFD3-F2CE-21EF-7B855614F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725" y="1133728"/>
            <a:ext cx="4572000" cy="25866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FB0512-EA1D-F886-142A-1F967A11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 model results – 0.6% interference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647155-2B5D-6311-BE20-CF5A9596C3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3" y="3052200"/>
            <a:ext cx="3474720" cy="2026115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C4316E-AC8B-5065-9A0F-E2EEDAA35C86}"/>
              </a:ext>
            </a:extLst>
          </p:cNvPr>
          <p:cNvSpPr txBox="1"/>
          <p:nvPr/>
        </p:nvSpPr>
        <p:spPr>
          <a:xfrm>
            <a:off x="172275" y="2675515"/>
            <a:ext cx="1463862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0.02” from bore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DD774B-7AB1-E174-8202-CE95DD738721}"/>
              </a:ext>
            </a:extLst>
          </p:cNvPr>
          <p:cNvSpPr txBox="1"/>
          <p:nvPr/>
        </p:nvSpPr>
        <p:spPr>
          <a:xfrm>
            <a:off x="5210937" y="3041484"/>
            <a:ext cx="684803" cy="3000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Install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03BE10-0491-C2D0-61C8-954B9E0DD592}"/>
              </a:ext>
            </a:extLst>
          </p:cNvPr>
          <p:cNvSpPr txBox="1"/>
          <p:nvPr/>
        </p:nvSpPr>
        <p:spPr>
          <a:xfrm>
            <a:off x="7173807" y="3041484"/>
            <a:ext cx="857927" cy="3000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Remove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30AC8C-82E3-C3D7-B396-9CA8207D65CF}"/>
              </a:ext>
            </a:extLst>
          </p:cNvPr>
          <p:cNvSpPr txBox="1"/>
          <p:nvPr/>
        </p:nvSpPr>
        <p:spPr>
          <a:xfrm>
            <a:off x="3055575" y="2279363"/>
            <a:ext cx="1184940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Hoop stress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9DA96B-4EEA-DB6F-22B4-19D820D2A183}"/>
              </a:ext>
            </a:extLst>
          </p:cNvPr>
          <p:cNvSpPr txBox="1"/>
          <p:nvPr/>
        </p:nvSpPr>
        <p:spPr>
          <a:xfrm>
            <a:off x="2978631" y="4888358"/>
            <a:ext cx="1261884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Radial stress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1D2041-EFD1-6D88-1CA2-53785D70CDC1}"/>
              </a:ext>
            </a:extLst>
          </p:cNvPr>
          <p:cNvSpPr txBox="1"/>
          <p:nvPr/>
        </p:nvSpPr>
        <p:spPr>
          <a:xfrm>
            <a:off x="5210937" y="4045900"/>
            <a:ext cx="684803" cy="3000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Install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F30D69-0F85-6E9A-27FD-B4C4F9DDE0CD}"/>
              </a:ext>
            </a:extLst>
          </p:cNvPr>
          <p:cNvSpPr txBox="1"/>
          <p:nvPr/>
        </p:nvSpPr>
        <p:spPr>
          <a:xfrm>
            <a:off x="7045264" y="4024106"/>
            <a:ext cx="857927" cy="3000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Remove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713BC9-8B36-C822-F5B9-F3C0207C73FE}"/>
              </a:ext>
            </a:extLst>
          </p:cNvPr>
          <p:cNvCxnSpPr/>
          <p:nvPr/>
        </p:nvCxnSpPr>
        <p:spPr bwMode="auto">
          <a:xfrm>
            <a:off x="3585885" y="3803605"/>
            <a:ext cx="552823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15657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34300-2CC3-9A3B-F8B7-B442F1DAF2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1.2% interference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76AFF8-FE74-1CA6-8584-19B2BF106F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Step 1 – pin install</a:t>
            </a:r>
          </a:p>
          <a:p>
            <a:r>
              <a:rPr lang="en-US" dirty="0"/>
              <a:t>Step 2 – remove pin</a:t>
            </a:r>
          </a:p>
        </p:txBody>
      </p:sp>
    </p:spTree>
    <p:extLst>
      <p:ext uri="{BB962C8B-B14F-4D97-AF65-F5344CB8AC3E}">
        <p14:creationId xmlns:p14="http://schemas.microsoft.com/office/powerpoint/2010/main" val="361794552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4">
      <a:dk1>
        <a:srgbClr val="595759"/>
      </a:dk1>
      <a:lt1>
        <a:srgbClr val="FFFFFF"/>
      </a:lt1>
      <a:dk2>
        <a:srgbClr val="042D5F"/>
      </a:dk2>
      <a:lt2>
        <a:srgbClr val="595759"/>
      </a:lt2>
      <a:accent1>
        <a:srgbClr val="F9540E"/>
      </a:accent1>
      <a:accent2>
        <a:srgbClr val="4C66B0"/>
      </a:accent2>
      <a:accent3>
        <a:srgbClr val="C47608"/>
      </a:accent3>
      <a:accent4>
        <a:srgbClr val="3C4648"/>
      </a:accent4>
      <a:accent5>
        <a:srgbClr val="7A7066"/>
      </a:accent5>
      <a:accent6>
        <a:srgbClr val="998F73"/>
      </a:accent6>
      <a:hlink>
        <a:srgbClr val="4C66B0"/>
      </a:hlink>
      <a:folHlink>
        <a:srgbClr val="595759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ＭＳ Ｐゴシック" pitchFamily="48" charset="-128"/>
          </a:defRPr>
        </a:defPPr>
      </a:lstStyle>
    </a:lnDef>
    <a:txDef>
      <a:spPr>
        <a:solidFill>
          <a:srgbClr val="F9540E"/>
        </a:solidFill>
      </a:spPr>
      <a:bodyPr wrap="square" rtlCol="0">
        <a:spAutoFit/>
      </a:bodyPr>
      <a:lstStyle>
        <a:defPPr>
          <a:defRPr b="1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>
    <a:extraClrScheme>
      <a:clrScheme name="HE_template_v052406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_template_v052406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_template_v052406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137126</TotalTime>
  <Words>328</Words>
  <Application>Microsoft Office PowerPoint</Application>
  <PresentationFormat>Letter Paper (8.5x11 in)</PresentationFormat>
  <Paragraphs>107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Lucida Grande</vt:lpstr>
      <vt:lpstr>Times</vt:lpstr>
      <vt:lpstr>Trebuchet MS</vt:lpstr>
      <vt:lpstr>Wingdings</vt:lpstr>
      <vt:lpstr>Default Theme</vt:lpstr>
      <vt:lpstr>Interference Fit Fastener – Working Group</vt:lpstr>
      <vt:lpstr>Submission summary</vt:lpstr>
      <vt:lpstr>0.3% interference</vt:lpstr>
      <vt:lpstr>FE model results – 0.3% interference</vt:lpstr>
      <vt:lpstr>FE model results – 0.3% interference</vt:lpstr>
      <vt:lpstr>0.6% interference</vt:lpstr>
      <vt:lpstr>FE model results – 0.6% interference</vt:lpstr>
      <vt:lpstr>FE model results – 0.6% interference</vt:lpstr>
      <vt:lpstr>1.2% interference</vt:lpstr>
      <vt:lpstr>FE model results – 1.2% interference</vt:lpstr>
      <vt:lpstr>FE model results – 1.2% interference</vt:lpstr>
      <vt:lpstr>Comparisons</vt:lpstr>
      <vt:lpstr>Comparisons</vt:lpstr>
      <vt:lpstr>Comparisons</vt:lpstr>
      <vt:lpstr>Comparisons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Tear down vs new Large hole Carlson validation plan</dc:title>
  <dc:creator>Michael R Hill</dc:creator>
  <cp:lastModifiedBy>Renan Ribeiro</cp:lastModifiedBy>
  <cp:revision>306</cp:revision>
  <cp:lastPrinted>2019-01-09T17:44:21Z</cp:lastPrinted>
  <dcterms:created xsi:type="dcterms:W3CDTF">2017-09-11T22:44:04Z</dcterms:created>
  <dcterms:modified xsi:type="dcterms:W3CDTF">2023-08-28T20:03:11Z</dcterms:modified>
</cp:coreProperties>
</file>