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42"/>
  </p:notesMasterIdLst>
  <p:sldIdLst>
    <p:sldId id="256" r:id="rId2"/>
    <p:sldId id="1285" r:id="rId3"/>
    <p:sldId id="1243" r:id="rId4"/>
    <p:sldId id="1244" r:id="rId5"/>
    <p:sldId id="1246" r:id="rId6"/>
    <p:sldId id="1247" r:id="rId7"/>
    <p:sldId id="1248" r:id="rId8"/>
    <p:sldId id="1249" r:id="rId9"/>
    <p:sldId id="1250" r:id="rId10"/>
    <p:sldId id="1251" r:id="rId11"/>
    <p:sldId id="1252" r:id="rId12"/>
    <p:sldId id="1253" r:id="rId13"/>
    <p:sldId id="1254" r:id="rId14"/>
    <p:sldId id="1255" r:id="rId15"/>
    <p:sldId id="1256" r:id="rId16"/>
    <p:sldId id="1257" r:id="rId17"/>
    <p:sldId id="1258" r:id="rId18"/>
    <p:sldId id="1259" r:id="rId19"/>
    <p:sldId id="1260" r:id="rId20"/>
    <p:sldId id="1261" r:id="rId21"/>
    <p:sldId id="1262" r:id="rId22"/>
    <p:sldId id="1263" r:id="rId23"/>
    <p:sldId id="1264" r:id="rId24"/>
    <p:sldId id="1265" r:id="rId25"/>
    <p:sldId id="1266" r:id="rId26"/>
    <p:sldId id="1267" r:id="rId27"/>
    <p:sldId id="1268" r:id="rId28"/>
    <p:sldId id="1269" r:id="rId29"/>
    <p:sldId id="1270" r:id="rId30"/>
    <p:sldId id="1272" r:id="rId31"/>
    <p:sldId id="1273" r:id="rId32"/>
    <p:sldId id="1274" r:id="rId33"/>
    <p:sldId id="1275" r:id="rId34"/>
    <p:sldId id="1276" r:id="rId35"/>
    <p:sldId id="1277" r:id="rId36"/>
    <p:sldId id="1278" r:id="rId37"/>
    <p:sldId id="1279" r:id="rId38"/>
    <p:sldId id="1280" r:id="rId39"/>
    <p:sldId id="1281" r:id="rId40"/>
    <p:sldId id="1284" r:id="rId41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56" autoAdjust="0"/>
    <p:restoredTop sz="94807" autoAdjust="0"/>
  </p:normalViewPr>
  <p:slideViewPr>
    <p:cSldViewPr snapToGrid="0" snapToObjects="1">
      <p:cViewPr varScale="1">
        <p:scale>
          <a:sx n="160" d="100"/>
          <a:sy n="160" d="100"/>
        </p:scale>
        <p:origin x="1944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AE81E-5BFF-2049-8AED-C237E80F415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08A57-36F8-814D-827A-812A1F1E1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38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08A57-36F8-814D-827A-812A1F1E13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994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572375" y="6477000"/>
            <a:ext cx="184150" cy="3048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ctr" defTabSz="457200">
              <a:defRPr/>
            </a:pPr>
            <a:endParaRPr kumimoji="1" lang="en-US" sz="1400" b="1" dirty="0">
              <a:solidFill>
                <a:srgbClr val="595759"/>
              </a:solidFill>
              <a:latin typeface="Arial" charset="0"/>
            </a:endParaRP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74392" y="1051586"/>
            <a:ext cx="5303802" cy="2468853"/>
          </a:xfrm>
          <a:ln w="12700" cap="sq"/>
        </p:spPr>
        <p:txBody>
          <a:bodyPr wrap="square" lIns="91440" tIns="45720" rIns="91440" bIns="45720" anchor="b" anchorCtr="0">
            <a:norm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74732" y="3703317"/>
            <a:ext cx="5303462" cy="2265681"/>
          </a:xfrm>
          <a:ln w="12700" cap="sq"/>
        </p:spPr>
        <p:txBody>
          <a:bodyPr lIns="91440" tIns="45720" rIns="91440" bIns="45720">
            <a:normAutofit/>
          </a:bodyPr>
          <a:lstStyle>
            <a:lvl1pPr marL="0" indent="0" algn="l">
              <a:buClr>
                <a:schemeClr val="bg2"/>
              </a:buClr>
              <a:buFont typeface="Wingdings" pitchFamily="2" charset="2"/>
              <a:buNone/>
              <a:defRPr b="0"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477776" y="3627436"/>
            <a:ext cx="5305687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/>
          <p:cNvSpPr/>
          <p:nvPr userDrawn="1"/>
        </p:nvSpPr>
        <p:spPr bwMode="auto">
          <a:xfrm>
            <a:off x="0" y="0"/>
            <a:ext cx="9144000" cy="362876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595759"/>
              </a:solidFill>
              <a:ea typeface="ＭＳ Ｐゴシック" pitchFamily="48" charset="-128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3477776" y="3627436"/>
            <a:ext cx="5305687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/>
          <p:cNvSpPr/>
          <p:nvPr/>
        </p:nvSpPr>
        <p:spPr bwMode="auto">
          <a:xfrm>
            <a:off x="0" y="0"/>
            <a:ext cx="9144000" cy="362876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595759"/>
              </a:solidFill>
              <a:ea typeface="ＭＳ Ｐゴシック" pitchFamily="48" charset="-128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flipH="1">
            <a:off x="0" y="362876"/>
            <a:ext cx="9144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150" indent="-57150">
              <a:tabLst/>
              <a:defRPr/>
            </a:lvl1pPr>
            <a:lvl2pPr>
              <a:defRPr sz="1800"/>
            </a:lvl2pPr>
            <a:lvl4pPr>
              <a:defRPr sz="1600"/>
            </a:lvl4pPr>
            <a:lvl5pPr>
              <a:defRPr sz="1600"/>
            </a:lvl5pPr>
            <a:lvl6pPr marL="1373188" indent="-222250">
              <a:tabLst/>
              <a:defRPr sz="1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cxnSp>
        <p:nvCxnSpPr>
          <p:cNvPr id="5" name="Straight Connector 4"/>
          <p:cNvCxnSpPr/>
          <p:nvPr userDrawn="1"/>
        </p:nvCxnSpPr>
        <p:spPr bwMode="auto">
          <a:xfrm flipH="1">
            <a:off x="228600" y="1036636"/>
            <a:ext cx="868997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tif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11513"/>
            <a:ext cx="868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51587"/>
            <a:ext cx="8680451" cy="49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0" bIns="46038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33" name="Slide Number Placeholder 3"/>
          <p:cNvSpPr txBox="1">
            <a:spLocks noGrp="1"/>
          </p:cNvSpPr>
          <p:nvPr/>
        </p:nvSpPr>
        <p:spPr bwMode="auto">
          <a:xfrm>
            <a:off x="8647847" y="6463718"/>
            <a:ext cx="440826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48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48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48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48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ＭＳ Ｐゴシック" pitchFamily="48" charset="-128"/>
              </a:defRPr>
            </a:lvl9pPr>
          </a:lstStyle>
          <a:p>
            <a:pPr algn="ctr" defTabSz="457200">
              <a:defRPr/>
            </a:pPr>
            <a:fld id="{6641678A-E55A-4248-BA0C-F294621D028D}" type="slidenum">
              <a:rPr lang="en-US" sz="1400" smtClean="0">
                <a:solidFill>
                  <a:srgbClr val="868686"/>
                </a:solidFill>
                <a:latin typeface="Arial"/>
                <a:cs typeface="Arial"/>
              </a:rPr>
              <a:pPr algn="ctr" defTabSz="457200">
                <a:defRPr/>
              </a:pPr>
              <a:t>‹#›</a:t>
            </a:fld>
            <a:endParaRPr lang="en-US" sz="1400" dirty="0">
              <a:solidFill>
                <a:srgbClr val="868686"/>
              </a:solidFill>
              <a:latin typeface="Arial"/>
              <a:cs typeface="Arial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0" y="6167365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 userDrawn="1"/>
        </p:nvSpPr>
        <p:spPr bwMode="auto">
          <a:xfrm>
            <a:off x="0" y="0"/>
            <a:ext cx="9143950" cy="362876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595759"/>
              </a:solidFill>
              <a:ea typeface="ＭＳ Ｐゴシック" pitchFamily="48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0" y="0"/>
            <a:ext cx="9143950" cy="362876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i="1" dirty="0">
              <a:solidFill>
                <a:srgbClr val="FFFFFF"/>
              </a:solidFill>
              <a:ea typeface="ＭＳ Ｐゴシック" pitchFamily="48" charset="-128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 flipH="1">
            <a:off x="-3681" y="362876"/>
            <a:ext cx="914395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0" y="6167365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 Box 11">
            <a:extLst>
              <a:ext uri="{FF2B5EF4-FFF2-40B4-BE49-F238E27FC236}">
                <a16:creationId xmlns:a16="http://schemas.microsoft.com/office/drawing/2014/main" id="{BF2DAA42-B321-CD48-9492-9E905E6A728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53530" y="6271180"/>
            <a:ext cx="1425594" cy="45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>
              <a:defRPr/>
            </a:pPr>
            <a:r>
              <a:rPr lang="en-US" sz="788" b="1" dirty="0">
                <a:solidFill>
                  <a:schemeClr val="bg2"/>
                </a:solidFill>
                <a:latin typeface="Arial"/>
                <a:cs typeface="Arial"/>
              </a:rPr>
              <a:t>Working Group on</a:t>
            </a:r>
            <a:br>
              <a:rPr lang="en-US" sz="788" b="1" dirty="0">
                <a:solidFill>
                  <a:schemeClr val="bg2"/>
                </a:solidFill>
                <a:latin typeface="Arial"/>
                <a:cs typeface="Arial"/>
              </a:rPr>
            </a:br>
            <a:r>
              <a:rPr lang="en-US" sz="788" b="1" dirty="0">
                <a:solidFill>
                  <a:schemeClr val="bg2"/>
                </a:solidFill>
                <a:latin typeface="Arial"/>
                <a:cs typeface="Arial"/>
              </a:rPr>
              <a:t>Engineered Residual Stress Implementation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559D7D-4BB1-5F44-855B-4A54C0E68711}"/>
              </a:ext>
            </a:extLst>
          </p:cNvPr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228600" y="6254725"/>
            <a:ext cx="1224930" cy="48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4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2" r:id="rId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pitchFamily="48" charset="-128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rebuchet MS" pitchFamily="34" charset="0"/>
          <a:ea typeface="ＭＳ Ｐゴシック" pitchFamily="48" charset="-128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rebuchet MS" pitchFamily="34" charset="0"/>
          <a:ea typeface="ＭＳ Ｐゴシック" pitchFamily="48" charset="-128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rebuchet MS" pitchFamily="34" charset="0"/>
          <a:ea typeface="ＭＳ Ｐゴシック" pitchFamily="48" charset="-128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rebuchet MS" pitchFamily="34" charset="0"/>
          <a:ea typeface="ＭＳ Ｐゴシック" pitchFamily="48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rebuchet MS" pitchFamily="34" charset="0"/>
        </a:defRPr>
      </a:lvl9pPr>
    </p:titleStyle>
    <p:bodyStyle>
      <a:lvl1pPr marL="57150" indent="-57150" algn="l" rtl="0" eaLnBrk="1" fontAlgn="base" hangingPunct="1">
        <a:spcBef>
          <a:spcPct val="40000"/>
        </a:spcBef>
        <a:spcAft>
          <a:spcPct val="0"/>
        </a:spcAft>
        <a:buClr>
          <a:schemeClr val="bg1"/>
        </a:buClr>
        <a:buSzPct val="25000"/>
        <a:buFont typeface="Arial" panose="020B0604020202020204" pitchFamily="34" charset="0"/>
        <a:buChar char="•"/>
        <a:tabLst/>
        <a:defRPr sz="2400" b="1">
          <a:solidFill>
            <a:schemeClr val="tx1"/>
          </a:solidFill>
          <a:latin typeface="+mn-lt"/>
          <a:ea typeface="ＭＳ Ｐゴシック" pitchFamily="48" charset="-128"/>
          <a:cs typeface="ＭＳ Ｐゴシック" charset="0"/>
        </a:defRPr>
      </a:lvl1pPr>
      <a:lvl2pPr marL="457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Arial"/>
        <a:buChar char="•"/>
        <a:defRPr sz="2000">
          <a:solidFill>
            <a:schemeClr val="tx1"/>
          </a:solidFill>
          <a:latin typeface="+mn-lt"/>
          <a:ea typeface="ＭＳ Ｐゴシック" pitchFamily="48" charset="-128"/>
        </a:defRPr>
      </a:lvl2pPr>
      <a:lvl3pPr marL="685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Lucida Grande"/>
        <a:buChar char="-"/>
        <a:defRPr sz="1800">
          <a:solidFill>
            <a:schemeClr val="tx1"/>
          </a:solidFill>
          <a:latin typeface="+mn-lt"/>
          <a:ea typeface="ＭＳ Ｐゴシック" pitchFamily="48" charset="-128"/>
        </a:defRPr>
      </a:lvl3pPr>
      <a:lvl4pPr marL="914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Lucida Grande"/>
        <a:buChar char="+"/>
        <a:defRPr sz="1800">
          <a:solidFill>
            <a:schemeClr val="tx1"/>
          </a:solidFill>
          <a:latin typeface="+mn-lt"/>
          <a:ea typeface="ＭＳ Ｐゴシック" pitchFamily="48" charset="-128"/>
        </a:defRPr>
      </a:lvl4pPr>
      <a:lvl5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/>
        <a:buChar char="•"/>
        <a:defRPr sz="1800">
          <a:solidFill>
            <a:schemeClr val="tx1"/>
          </a:solidFill>
          <a:latin typeface="+mn-lt"/>
          <a:ea typeface="ＭＳ Ｐゴシック" pitchFamily="48" charset="-128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Times" pitchFamily="48" charset="0"/>
        <a:buChar char="•"/>
        <a:defRPr sz="1600">
          <a:solidFill>
            <a:schemeClr val="tx1"/>
          </a:solidFill>
          <a:latin typeface="+mn-lt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Times" pitchFamily="48" charset="0"/>
        <a:buChar char="•"/>
        <a:defRPr sz="1600">
          <a:solidFill>
            <a:schemeClr val="tx1"/>
          </a:solidFill>
          <a:latin typeface="+mn-lt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Times" pitchFamily="48" charset="0"/>
        <a:buChar char="•"/>
        <a:defRPr sz="1600">
          <a:solidFill>
            <a:schemeClr val="tx1"/>
          </a:solidFill>
          <a:latin typeface="+mn-lt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Times" pitchFamily="48" charset="0"/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tpilarczyk@hill-engineering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Interference Fit Fastener – Working Group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Robert Pilarczyk </a:t>
            </a:r>
            <a:br>
              <a:rPr lang="en-US" sz="2000" dirty="0"/>
            </a:br>
            <a:r>
              <a:rPr lang="en-US" sz="2000" dirty="0">
                <a:hlinkClick r:id="rId3"/>
              </a:rPr>
              <a:t>rtpilarczyk@hill-engineering.com</a:t>
            </a:r>
            <a:br>
              <a:rPr lang="en-US" sz="2000" dirty="0"/>
            </a:br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3600045" y="1330079"/>
            <a:ext cx="2394593" cy="955935"/>
          </a:xfrm>
          <a:prstGeom prst="rect">
            <a:avLst/>
          </a:prstGeom>
        </p:spPr>
      </p:pic>
      <p:sp>
        <p:nvSpPr>
          <p:cNvPr id="5" name="Text Box 11">
            <a:extLst>
              <a:ext uri="{FF2B5EF4-FFF2-40B4-BE49-F238E27FC236}">
                <a16:creationId xmlns:a16="http://schemas.microsoft.com/office/drawing/2014/main" id="{B92E63F9-AE68-304F-B35E-5170D64F9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291" y="1392547"/>
            <a:ext cx="23945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l">
              <a:defRPr/>
            </a:pPr>
            <a:r>
              <a:rPr lang="en-US" b="1" dirty="0">
                <a:solidFill>
                  <a:schemeClr val="bg2"/>
                </a:solidFill>
                <a:latin typeface="Arial"/>
                <a:cs typeface="Arial"/>
              </a:rPr>
              <a:t>Working Group on</a:t>
            </a:r>
            <a:br>
              <a:rPr lang="en-US" b="1" dirty="0">
                <a:solidFill>
                  <a:schemeClr val="bg2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chemeClr val="bg2"/>
                </a:solidFill>
                <a:latin typeface="Arial"/>
                <a:cs typeface="Arial"/>
              </a:rPr>
              <a:t>Engineered Residual Stress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947708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neat fit, 30 </a:t>
            </a:r>
            <a:r>
              <a:rPr lang="en-US" dirty="0" err="1"/>
              <a:t>ksi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32483-D4E2-9614-C5CD-BA285E4E31FF}"/>
              </a:ext>
            </a:extLst>
          </p:cNvPr>
          <p:cNvSpPr txBox="1"/>
          <p:nvPr/>
        </p:nvSpPr>
        <p:spPr>
          <a:xfrm>
            <a:off x="5306064" y="1402527"/>
            <a:ext cx="2444900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mid-thickness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2432BB-FA00-947B-BCC5-60D20651E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6621"/>
            <a:ext cx="3474720" cy="2013942"/>
          </a:xfrm>
          <a:prstGeom prst="rect">
            <a:avLst/>
          </a:prstGeom>
        </p:spPr>
      </p:pic>
      <p:pic>
        <p:nvPicPr>
          <p:cNvPr id="4" name="Picture 3" descr="A graph of a line&#10;&#10;Description automatically generated">
            <a:extLst>
              <a:ext uri="{FF2B5EF4-FFF2-40B4-BE49-F238E27FC236}">
                <a16:creationId xmlns:a16="http://schemas.microsoft.com/office/drawing/2014/main" id="{1E33EB07-802B-7EDC-D3AC-3C3F564D3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2108923"/>
            <a:ext cx="5486400" cy="4009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B973A8-B0DD-6B65-3CDE-1F0E19C56129}"/>
              </a:ext>
            </a:extLst>
          </p:cNvPr>
          <p:cNvSpPr txBox="1"/>
          <p:nvPr/>
        </p:nvSpPr>
        <p:spPr>
          <a:xfrm>
            <a:off x="4526134" y="3119268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71271D-6F0C-10BE-0D7A-A706E53CCCEB}"/>
              </a:ext>
            </a:extLst>
          </p:cNvPr>
          <p:cNvSpPr txBox="1"/>
          <p:nvPr/>
        </p:nvSpPr>
        <p:spPr>
          <a:xfrm>
            <a:off x="7642864" y="3128918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834275-C733-8A00-FF0F-1458D10CD0D5}"/>
              </a:ext>
            </a:extLst>
          </p:cNvPr>
          <p:cNvSpPr txBox="1"/>
          <p:nvPr/>
        </p:nvSpPr>
        <p:spPr>
          <a:xfrm>
            <a:off x="4439572" y="5247577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CFB949-6B85-9C4D-F668-C2632166D939}"/>
              </a:ext>
            </a:extLst>
          </p:cNvPr>
          <p:cNvSpPr txBox="1"/>
          <p:nvPr/>
        </p:nvSpPr>
        <p:spPr>
          <a:xfrm>
            <a:off x="7263454" y="5249936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69D345-5033-F9BB-33C3-D887A0DF2E4C}"/>
              </a:ext>
            </a:extLst>
          </p:cNvPr>
          <p:cNvSpPr txBox="1"/>
          <p:nvPr/>
        </p:nvSpPr>
        <p:spPr>
          <a:xfrm>
            <a:off x="8627500" y="2348752"/>
            <a:ext cx="5757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  <a:latin typeface="Arial"/>
                <a:cs typeface="Arial"/>
              </a:rPr>
              <a:t>30 </a:t>
            </a:r>
            <a:r>
              <a:rPr lang="en-US" sz="1100" b="1" dirty="0" err="1">
                <a:solidFill>
                  <a:srgbClr val="000000"/>
                </a:solidFill>
                <a:latin typeface="Arial"/>
                <a:cs typeface="Arial"/>
              </a:rPr>
              <a:t>ksi</a:t>
            </a:r>
            <a:endParaRPr lang="en-US" sz="11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23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neat fit, 30 </a:t>
            </a:r>
            <a:r>
              <a:rPr lang="en-US" dirty="0" err="1"/>
              <a:t>ksi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32483-D4E2-9614-C5CD-BA285E4E31FF}"/>
              </a:ext>
            </a:extLst>
          </p:cNvPr>
          <p:cNvSpPr txBox="1"/>
          <p:nvPr/>
        </p:nvSpPr>
        <p:spPr>
          <a:xfrm>
            <a:off x="5306064" y="1402527"/>
            <a:ext cx="2560316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0.02” from bore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47155-2B5D-6311-BE20-CF5A9596C3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3" y="3052200"/>
            <a:ext cx="3474720" cy="2026115"/>
          </a:xfrm>
          <a:prstGeom prst="rect">
            <a:avLst/>
          </a:prstGeom>
          <a:noFill/>
        </p:spPr>
      </p:pic>
      <p:pic>
        <p:nvPicPr>
          <p:cNvPr id="7" name="Picture 6" descr="A graph of a variety of sizes&#10;&#10;Description automatically generated">
            <a:extLst>
              <a:ext uri="{FF2B5EF4-FFF2-40B4-BE49-F238E27FC236}">
                <a16:creationId xmlns:a16="http://schemas.microsoft.com/office/drawing/2014/main" id="{3658A2E8-C3AE-CFCE-10F4-8C53AC728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2071424"/>
            <a:ext cx="5486400" cy="39876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2E6B45-0A67-F3A9-FF9E-C6EB1637AF82}"/>
              </a:ext>
            </a:extLst>
          </p:cNvPr>
          <p:cNvSpPr txBox="1"/>
          <p:nvPr/>
        </p:nvSpPr>
        <p:spPr>
          <a:xfrm>
            <a:off x="4526134" y="3119268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B945B9-AEE3-1D3D-6B91-17559BED638E}"/>
              </a:ext>
            </a:extLst>
          </p:cNvPr>
          <p:cNvSpPr txBox="1"/>
          <p:nvPr/>
        </p:nvSpPr>
        <p:spPr>
          <a:xfrm>
            <a:off x="7642864" y="3128918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E291BB-5B42-9B75-9571-1E1DDE4448A2}"/>
              </a:ext>
            </a:extLst>
          </p:cNvPr>
          <p:cNvSpPr txBox="1"/>
          <p:nvPr/>
        </p:nvSpPr>
        <p:spPr>
          <a:xfrm>
            <a:off x="4439572" y="5247577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69743D-983A-3102-FBDD-F4FD26059598}"/>
              </a:ext>
            </a:extLst>
          </p:cNvPr>
          <p:cNvSpPr txBox="1"/>
          <p:nvPr/>
        </p:nvSpPr>
        <p:spPr>
          <a:xfrm>
            <a:off x="7263454" y="5249936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</p:spTree>
    <p:extLst>
      <p:ext uri="{BB962C8B-B14F-4D97-AF65-F5344CB8AC3E}">
        <p14:creationId xmlns:p14="http://schemas.microsoft.com/office/powerpoint/2010/main" val="655705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34300-2CC3-9A3B-F8B7-B442F1DAF2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0.3% interference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76AFF8-FE74-1CA6-8584-19B2BF106F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Step 1 – pin install</a:t>
            </a:r>
          </a:p>
          <a:p>
            <a:r>
              <a:rPr lang="en-US" dirty="0"/>
              <a:t>Step 2 – remote loading</a:t>
            </a:r>
          </a:p>
          <a:p>
            <a:r>
              <a:rPr lang="en-US" dirty="0"/>
              <a:t>Step 3 – unload</a:t>
            </a:r>
          </a:p>
          <a:p>
            <a:r>
              <a:rPr lang="en-US" dirty="0"/>
              <a:t>Step 4 – remove pin</a:t>
            </a:r>
          </a:p>
        </p:txBody>
      </p:sp>
    </p:spTree>
    <p:extLst>
      <p:ext uri="{BB962C8B-B14F-4D97-AF65-F5344CB8AC3E}">
        <p14:creationId xmlns:p14="http://schemas.microsoft.com/office/powerpoint/2010/main" val="3031330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graphs&#10;&#10;Description automatically generated">
            <a:extLst>
              <a:ext uri="{FF2B5EF4-FFF2-40B4-BE49-F238E27FC236}">
                <a16:creationId xmlns:a16="http://schemas.microsoft.com/office/drawing/2014/main" id="{2A3A854E-2897-B5E3-EE2C-EA81D5CED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906" y="2108923"/>
            <a:ext cx="5486400" cy="4009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0.3% interference, -10 </a:t>
            </a:r>
            <a:r>
              <a:rPr lang="en-US" dirty="0" err="1"/>
              <a:t>ksi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32483-D4E2-9614-C5CD-BA285E4E31FF}"/>
              </a:ext>
            </a:extLst>
          </p:cNvPr>
          <p:cNvSpPr txBox="1"/>
          <p:nvPr/>
        </p:nvSpPr>
        <p:spPr>
          <a:xfrm>
            <a:off x="5306064" y="1402527"/>
            <a:ext cx="2444900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mid-thickness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2432BB-FA00-947B-BCC5-60D20651E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6621"/>
            <a:ext cx="3474720" cy="20139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1ABF929-20CE-709F-A063-23D0D5C52A6E}"/>
              </a:ext>
            </a:extLst>
          </p:cNvPr>
          <p:cNvSpPr txBox="1"/>
          <p:nvPr/>
        </p:nvSpPr>
        <p:spPr>
          <a:xfrm>
            <a:off x="4526134" y="3119268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F69944-F2AD-1BF8-B3F4-F5B69061BCF8}"/>
              </a:ext>
            </a:extLst>
          </p:cNvPr>
          <p:cNvSpPr txBox="1"/>
          <p:nvPr/>
        </p:nvSpPr>
        <p:spPr>
          <a:xfrm>
            <a:off x="7642864" y="3128918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2BC1D3-D01E-8B73-7670-A0776DFC7753}"/>
              </a:ext>
            </a:extLst>
          </p:cNvPr>
          <p:cNvSpPr txBox="1"/>
          <p:nvPr/>
        </p:nvSpPr>
        <p:spPr>
          <a:xfrm>
            <a:off x="4439572" y="5247577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578177-10BA-E03B-2761-88CA00CC0E1C}"/>
              </a:ext>
            </a:extLst>
          </p:cNvPr>
          <p:cNvSpPr txBox="1"/>
          <p:nvPr/>
        </p:nvSpPr>
        <p:spPr>
          <a:xfrm>
            <a:off x="7263454" y="5249936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D47950-F4B5-760E-8E61-F9232C610EA5}"/>
              </a:ext>
            </a:extLst>
          </p:cNvPr>
          <p:cNvSpPr txBox="1"/>
          <p:nvPr/>
        </p:nvSpPr>
        <p:spPr>
          <a:xfrm>
            <a:off x="4206976" y="2357319"/>
            <a:ext cx="6383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  <a:latin typeface="Arial"/>
                <a:cs typeface="Arial"/>
              </a:rPr>
              <a:t>Elastic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77A5D88-7300-344D-B667-45FBC1C9AEC4}"/>
              </a:ext>
            </a:extLst>
          </p:cNvPr>
          <p:cNvCxnSpPr/>
          <p:nvPr/>
        </p:nvCxnSpPr>
        <p:spPr bwMode="auto">
          <a:xfrm flipH="1">
            <a:off x="4206976" y="2618929"/>
            <a:ext cx="319158" cy="1663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857709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number of lines&#10;&#10;Description automatically generated">
            <a:extLst>
              <a:ext uri="{FF2B5EF4-FFF2-40B4-BE49-F238E27FC236}">
                <a16:creationId xmlns:a16="http://schemas.microsoft.com/office/drawing/2014/main" id="{7B4A8E2C-D71C-8637-0A37-A9ED62FE8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148046"/>
            <a:ext cx="5486400" cy="39876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0.3% interference, -10 </a:t>
            </a:r>
            <a:r>
              <a:rPr lang="en-US" dirty="0" err="1"/>
              <a:t>ksi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47155-2B5D-6311-BE20-CF5A9596C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3" y="3052200"/>
            <a:ext cx="3474720" cy="2026115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248512-03C4-344F-C2A0-3CAB905B58F7}"/>
              </a:ext>
            </a:extLst>
          </p:cNvPr>
          <p:cNvSpPr txBox="1"/>
          <p:nvPr/>
        </p:nvSpPr>
        <p:spPr>
          <a:xfrm>
            <a:off x="5306064" y="1402527"/>
            <a:ext cx="2560316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0.02” from bore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E8D22-6007-F7D6-3F85-0F5A92E0A513}"/>
              </a:ext>
            </a:extLst>
          </p:cNvPr>
          <p:cNvSpPr txBox="1"/>
          <p:nvPr/>
        </p:nvSpPr>
        <p:spPr>
          <a:xfrm>
            <a:off x="4526134" y="3334418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289972-5B82-6C68-7C6E-6C031CB56ED5}"/>
              </a:ext>
            </a:extLst>
          </p:cNvPr>
          <p:cNvSpPr txBox="1"/>
          <p:nvPr/>
        </p:nvSpPr>
        <p:spPr>
          <a:xfrm>
            <a:off x="7642864" y="3344068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010B85-9B6D-3AAA-9350-21DA07353D43}"/>
              </a:ext>
            </a:extLst>
          </p:cNvPr>
          <p:cNvSpPr txBox="1"/>
          <p:nvPr/>
        </p:nvSpPr>
        <p:spPr>
          <a:xfrm>
            <a:off x="4439572" y="5462727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85E9C1-C49F-D1B4-A056-9F67B9BE7F27}"/>
              </a:ext>
            </a:extLst>
          </p:cNvPr>
          <p:cNvSpPr txBox="1"/>
          <p:nvPr/>
        </p:nvSpPr>
        <p:spPr>
          <a:xfrm>
            <a:off x="7263454" y="5465086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</p:spTree>
    <p:extLst>
      <p:ext uri="{BB962C8B-B14F-4D97-AF65-F5344CB8AC3E}">
        <p14:creationId xmlns:p14="http://schemas.microsoft.com/office/powerpoint/2010/main" val="2903776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llage of graphs&#10;&#10;Description automatically generated">
            <a:extLst>
              <a:ext uri="{FF2B5EF4-FFF2-40B4-BE49-F238E27FC236}">
                <a16:creationId xmlns:a16="http://schemas.microsoft.com/office/drawing/2014/main" id="{D1A977E6-B2ED-A560-9C47-E5B69DE90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108923"/>
            <a:ext cx="5486400" cy="4009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0.3% interference, 10 </a:t>
            </a:r>
            <a:r>
              <a:rPr lang="en-US" dirty="0" err="1"/>
              <a:t>ksi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32483-D4E2-9614-C5CD-BA285E4E31FF}"/>
              </a:ext>
            </a:extLst>
          </p:cNvPr>
          <p:cNvSpPr txBox="1"/>
          <p:nvPr/>
        </p:nvSpPr>
        <p:spPr>
          <a:xfrm>
            <a:off x="5306064" y="1402527"/>
            <a:ext cx="2444900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mid-thickness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2432BB-FA00-947B-BCC5-60D20651E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6621"/>
            <a:ext cx="3474720" cy="2013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197798-F934-9DA6-D3F1-66468D619794}"/>
              </a:ext>
            </a:extLst>
          </p:cNvPr>
          <p:cNvSpPr txBox="1"/>
          <p:nvPr/>
        </p:nvSpPr>
        <p:spPr>
          <a:xfrm>
            <a:off x="4526134" y="3119268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FD3D0-005F-926A-3E0A-B4CD6FA83EE5}"/>
              </a:ext>
            </a:extLst>
          </p:cNvPr>
          <p:cNvSpPr txBox="1"/>
          <p:nvPr/>
        </p:nvSpPr>
        <p:spPr>
          <a:xfrm>
            <a:off x="7642864" y="3128918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F381E6-5325-BDB8-0768-35EE26924CAC}"/>
              </a:ext>
            </a:extLst>
          </p:cNvPr>
          <p:cNvSpPr txBox="1"/>
          <p:nvPr/>
        </p:nvSpPr>
        <p:spPr>
          <a:xfrm>
            <a:off x="4439572" y="5247577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A390D5-67DF-3A4B-4761-0A6148354962}"/>
              </a:ext>
            </a:extLst>
          </p:cNvPr>
          <p:cNvSpPr txBox="1"/>
          <p:nvPr/>
        </p:nvSpPr>
        <p:spPr>
          <a:xfrm>
            <a:off x="7263454" y="5249936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</p:spTree>
    <p:extLst>
      <p:ext uri="{BB962C8B-B14F-4D97-AF65-F5344CB8AC3E}">
        <p14:creationId xmlns:p14="http://schemas.microsoft.com/office/powerpoint/2010/main" val="3771699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number of different sizes&#10;&#10;Description automatically generated">
            <a:extLst>
              <a:ext uri="{FF2B5EF4-FFF2-40B4-BE49-F238E27FC236}">
                <a16:creationId xmlns:a16="http://schemas.microsoft.com/office/drawing/2014/main" id="{54158016-F7E2-3E94-13F3-F302639A0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131971"/>
            <a:ext cx="5486400" cy="39876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0.3% interference, 10 </a:t>
            </a:r>
            <a:r>
              <a:rPr lang="en-US" dirty="0" err="1"/>
              <a:t>ksi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47155-2B5D-6311-BE20-CF5A9596C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3" y="3052200"/>
            <a:ext cx="3474720" cy="202611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AAB126-8DEB-646C-C2AA-912459489E0C}"/>
              </a:ext>
            </a:extLst>
          </p:cNvPr>
          <p:cNvSpPr txBox="1"/>
          <p:nvPr/>
        </p:nvSpPr>
        <p:spPr>
          <a:xfrm>
            <a:off x="5306064" y="1402527"/>
            <a:ext cx="2560316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0.02” from bore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34EFC6-31F3-9D63-DD93-836F5DBDA78F}"/>
              </a:ext>
            </a:extLst>
          </p:cNvPr>
          <p:cNvSpPr txBox="1"/>
          <p:nvPr/>
        </p:nvSpPr>
        <p:spPr>
          <a:xfrm>
            <a:off x="4526134" y="3119268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314609-D4D6-82B5-A1A4-9AB7A569044D}"/>
              </a:ext>
            </a:extLst>
          </p:cNvPr>
          <p:cNvSpPr txBox="1"/>
          <p:nvPr/>
        </p:nvSpPr>
        <p:spPr>
          <a:xfrm>
            <a:off x="7642864" y="3128918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F7A292-A351-5A4A-1959-8DF94E857171}"/>
              </a:ext>
            </a:extLst>
          </p:cNvPr>
          <p:cNvSpPr txBox="1"/>
          <p:nvPr/>
        </p:nvSpPr>
        <p:spPr>
          <a:xfrm>
            <a:off x="4439572" y="5247577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5F1811-0F90-709D-689D-0661072F9CB9}"/>
              </a:ext>
            </a:extLst>
          </p:cNvPr>
          <p:cNvSpPr txBox="1"/>
          <p:nvPr/>
        </p:nvSpPr>
        <p:spPr>
          <a:xfrm>
            <a:off x="7263454" y="5249936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</p:spTree>
    <p:extLst>
      <p:ext uri="{BB962C8B-B14F-4D97-AF65-F5344CB8AC3E}">
        <p14:creationId xmlns:p14="http://schemas.microsoft.com/office/powerpoint/2010/main" val="2335233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llage of graphs&#10;&#10;Description automatically generated">
            <a:extLst>
              <a:ext uri="{FF2B5EF4-FFF2-40B4-BE49-F238E27FC236}">
                <a16:creationId xmlns:a16="http://schemas.microsoft.com/office/drawing/2014/main" id="{6F693DC9-3F48-BC7F-CFC3-F235799D1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813" y="2108923"/>
            <a:ext cx="5486400" cy="4009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0.3% interference, 20 </a:t>
            </a:r>
            <a:r>
              <a:rPr lang="en-US" dirty="0" err="1"/>
              <a:t>ksi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32483-D4E2-9614-C5CD-BA285E4E31FF}"/>
              </a:ext>
            </a:extLst>
          </p:cNvPr>
          <p:cNvSpPr txBox="1"/>
          <p:nvPr/>
        </p:nvSpPr>
        <p:spPr>
          <a:xfrm>
            <a:off x="5306064" y="1402527"/>
            <a:ext cx="2444900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mid-thickness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2432BB-FA00-947B-BCC5-60D20651E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6621"/>
            <a:ext cx="3474720" cy="2013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5C1C10-F477-A244-2B3D-809D9FE1D317}"/>
              </a:ext>
            </a:extLst>
          </p:cNvPr>
          <p:cNvSpPr txBox="1"/>
          <p:nvPr/>
        </p:nvSpPr>
        <p:spPr>
          <a:xfrm>
            <a:off x="4526134" y="3119268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97F4B4-8AB1-9EEF-0843-B027C19F0F1B}"/>
              </a:ext>
            </a:extLst>
          </p:cNvPr>
          <p:cNvSpPr txBox="1"/>
          <p:nvPr/>
        </p:nvSpPr>
        <p:spPr>
          <a:xfrm>
            <a:off x="7642864" y="3128918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834BFD-AE1F-089D-5016-3309C131467E}"/>
              </a:ext>
            </a:extLst>
          </p:cNvPr>
          <p:cNvSpPr txBox="1"/>
          <p:nvPr/>
        </p:nvSpPr>
        <p:spPr>
          <a:xfrm>
            <a:off x="4439572" y="5247577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10D6F3-1D30-D512-BADE-DFF9D2593193}"/>
              </a:ext>
            </a:extLst>
          </p:cNvPr>
          <p:cNvSpPr txBox="1"/>
          <p:nvPr/>
        </p:nvSpPr>
        <p:spPr>
          <a:xfrm>
            <a:off x="7263454" y="5249936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</p:spTree>
    <p:extLst>
      <p:ext uri="{BB962C8B-B14F-4D97-AF65-F5344CB8AC3E}">
        <p14:creationId xmlns:p14="http://schemas.microsoft.com/office/powerpoint/2010/main" val="1846077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number of lines&#10;&#10;Description automatically generated">
            <a:extLst>
              <a:ext uri="{FF2B5EF4-FFF2-40B4-BE49-F238E27FC236}">
                <a16:creationId xmlns:a16="http://schemas.microsoft.com/office/drawing/2014/main" id="{51388EFD-B3D6-061F-FFF5-7D3ECF6FA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17" y="2173806"/>
            <a:ext cx="5486400" cy="39876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0.3% interference, 20 </a:t>
            </a:r>
            <a:r>
              <a:rPr lang="en-US" dirty="0" err="1"/>
              <a:t>ksi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47155-2B5D-6311-BE20-CF5A9596C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3" y="3052200"/>
            <a:ext cx="3474720" cy="2026115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C0C1BD-3F76-0E3A-07E4-633FBC578BF1}"/>
              </a:ext>
            </a:extLst>
          </p:cNvPr>
          <p:cNvSpPr txBox="1"/>
          <p:nvPr/>
        </p:nvSpPr>
        <p:spPr>
          <a:xfrm>
            <a:off x="5306064" y="1402527"/>
            <a:ext cx="2560316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0.02” from bore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AB855-0DE4-83CC-1AD0-50FF09004C4A}"/>
              </a:ext>
            </a:extLst>
          </p:cNvPr>
          <p:cNvSpPr txBox="1"/>
          <p:nvPr/>
        </p:nvSpPr>
        <p:spPr>
          <a:xfrm>
            <a:off x="4526134" y="3119268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63AE2D-2E7D-9B3F-143B-FF48445ACF39}"/>
              </a:ext>
            </a:extLst>
          </p:cNvPr>
          <p:cNvSpPr txBox="1"/>
          <p:nvPr/>
        </p:nvSpPr>
        <p:spPr>
          <a:xfrm>
            <a:off x="7642864" y="3128918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7C437A-86BF-AC14-6917-71C139D3721B}"/>
              </a:ext>
            </a:extLst>
          </p:cNvPr>
          <p:cNvSpPr txBox="1"/>
          <p:nvPr/>
        </p:nvSpPr>
        <p:spPr>
          <a:xfrm>
            <a:off x="4439572" y="5247577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C84C01-F483-83F0-763C-79E47A699843}"/>
              </a:ext>
            </a:extLst>
          </p:cNvPr>
          <p:cNvSpPr txBox="1"/>
          <p:nvPr/>
        </p:nvSpPr>
        <p:spPr>
          <a:xfrm>
            <a:off x="7263454" y="5249936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</p:spTree>
    <p:extLst>
      <p:ext uri="{BB962C8B-B14F-4D97-AF65-F5344CB8AC3E}">
        <p14:creationId xmlns:p14="http://schemas.microsoft.com/office/powerpoint/2010/main" val="598001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of a line&#10;&#10;Description automatically generated">
            <a:extLst>
              <a:ext uri="{FF2B5EF4-FFF2-40B4-BE49-F238E27FC236}">
                <a16:creationId xmlns:a16="http://schemas.microsoft.com/office/drawing/2014/main" id="{75EBE1C8-8838-172E-5CDC-FBD7C9BAA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859" y="2108923"/>
            <a:ext cx="5486400" cy="4009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0.3% interference, 30 </a:t>
            </a:r>
            <a:r>
              <a:rPr lang="en-US" dirty="0" err="1"/>
              <a:t>ksi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32483-D4E2-9614-C5CD-BA285E4E31FF}"/>
              </a:ext>
            </a:extLst>
          </p:cNvPr>
          <p:cNvSpPr txBox="1"/>
          <p:nvPr/>
        </p:nvSpPr>
        <p:spPr>
          <a:xfrm>
            <a:off x="5306064" y="1402527"/>
            <a:ext cx="2444900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mid-thickness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2432BB-FA00-947B-BCC5-60D20651E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6621"/>
            <a:ext cx="3474720" cy="2013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B973A8-B0DD-6B65-3CDE-1F0E19C56129}"/>
              </a:ext>
            </a:extLst>
          </p:cNvPr>
          <p:cNvSpPr txBox="1"/>
          <p:nvPr/>
        </p:nvSpPr>
        <p:spPr>
          <a:xfrm>
            <a:off x="4526134" y="3119268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71271D-6F0C-10BE-0D7A-A706E53CCCEB}"/>
              </a:ext>
            </a:extLst>
          </p:cNvPr>
          <p:cNvSpPr txBox="1"/>
          <p:nvPr/>
        </p:nvSpPr>
        <p:spPr>
          <a:xfrm>
            <a:off x="7642864" y="3128918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834275-C733-8A00-FF0F-1458D10CD0D5}"/>
              </a:ext>
            </a:extLst>
          </p:cNvPr>
          <p:cNvSpPr txBox="1"/>
          <p:nvPr/>
        </p:nvSpPr>
        <p:spPr>
          <a:xfrm>
            <a:off x="4439572" y="5247577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CFB949-6B85-9C4D-F668-C2632166D939}"/>
              </a:ext>
            </a:extLst>
          </p:cNvPr>
          <p:cNvSpPr txBox="1"/>
          <p:nvPr/>
        </p:nvSpPr>
        <p:spPr>
          <a:xfrm>
            <a:off x="7263454" y="5249936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</p:spTree>
    <p:extLst>
      <p:ext uri="{BB962C8B-B14F-4D97-AF65-F5344CB8AC3E}">
        <p14:creationId xmlns:p14="http://schemas.microsoft.com/office/powerpoint/2010/main" val="1532516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EED28-6A9E-92A9-8E28-75CF5CD4C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Submission 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04E1B7-53CF-B39D-F618-663430631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5394"/>
            <a:ext cx="9144000" cy="430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52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number of different sizes&#10;&#10;Description automatically generated">
            <a:extLst>
              <a:ext uri="{FF2B5EF4-FFF2-40B4-BE49-F238E27FC236}">
                <a16:creationId xmlns:a16="http://schemas.microsoft.com/office/drawing/2014/main" id="{5E94E3B2-EA69-B39A-3C85-19934BCD8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155876"/>
            <a:ext cx="5486400" cy="39876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0.3% interference, 30 </a:t>
            </a:r>
            <a:r>
              <a:rPr lang="en-US" dirty="0" err="1"/>
              <a:t>ksi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32483-D4E2-9614-C5CD-BA285E4E31FF}"/>
              </a:ext>
            </a:extLst>
          </p:cNvPr>
          <p:cNvSpPr txBox="1"/>
          <p:nvPr/>
        </p:nvSpPr>
        <p:spPr>
          <a:xfrm>
            <a:off x="5306064" y="1402527"/>
            <a:ext cx="2560316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0.02” from bore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47155-2B5D-6311-BE20-CF5A9596C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3" y="3052200"/>
            <a:ext cx="3474720" cy="2026115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2E6B45-0A67-F3A9-FF9E-C6EB1637AF82}"/>
              </a:ext>
            </a:extLst>
          </p:cNvPr>
          <p:cNvSpPr txBox="1"/>
          <p:nvPr/>
        </p:nvSpPr>
        <p:spPr>
          <a:xfrm>
            <a:off x="4526134" y="3119268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B945B9-AEE3-1D3D-6B91-17559BED638E}"/>
              </a:ext>
            </a:extLst>
          </p:cNvPr>
          <p:cNvSpPr txBox="1"/>
          <p:nvPr/>
        </p:nvSpPr>
        <p:spPr>
          <a:xfrm>
            <a:off x="7642864" y="3128918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E291BB-5B42-9B75-9571-1E1DDE4448A2}"/>
              </a:ext>
            </a:extLst>
          </p:cNvPr>
          <p:cNvSpPr txBox="1"/>
          <p:nvPr/>
        </p:nvSpPr>
        <p:spPr>
          <a:xfrm>
            <a:off x="4439572" y="5462944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69743D-983A-3102-FBDD-F4FD26059598}"/>
              </a:ext>
            </a:extLst>
          </p:cNvPr>
          <p:cNvSpPr txBox="1"/>
          <p:nvPr/>
        </p:nvSpPr>
        <p:spPr>
          <a:xfrm>
            <a:off x="7263454" y="5465303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</p:spTree>
    <p:extLst>
      <p:ext uri="{BB962C8B-B14F-4D97-AF65-F5344CB8AC3E}">
        <p14:creationId xmlns:p14="http://schemas.microsoft.com/office/powerpoint/2010/main" val="35131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34300-2CC3-9A3B-F8B7-B442F1DAF2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0.6% interference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76AFF8-FE74-1CA6-8584-19B2BF106F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Step 1 – pin install</a:t>
            </a:r>
          </a:p>
          <a:p>
            <a:r>
              <a:rPr lang="en-US" dirty="0"/>
              <a:t>Step 2 – remote loading</a:t>
            </a:r>
          </a:p>
          <a:p>
            <a:r>
              <a:rPr lang="en-US" dirty="0"/>
              <a:t>Step 3 – unload</a:t>
            </a:r>
          </a:p>
          <a:p>
            <a:r>
              <a:rPr lang="en-US" dirty="0"/>
              <a:t>Step 4 – remove pin</a:t>
            </a:r>
          </a:p>
        </p:txBody>
      </p:sp>
    </p:spTree>
    <p:extLst>
      <p:ext uri="{BB962C8B-B14F-4D97-AF65-F5344CB8AC3E}">
        <p14:creationId xmlns:p14="http://schemas.microsoft.com/office/powerpoint/2010/main" val="2505929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line&#10;&#10;Description automatically generated">
            <a:extLst>
              <a:ext uri="{FF2B5EF4-FFF2-40B4-BE49-F238E27FC236}">
                <a16:creationId xmlns:a16="http://schemas.microsoft.com/office/drawing/2014/main" id="{FDEFAB8D-2F3A-A15A-A9A6-EF3311E19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859" y="2108923"/>
            <a:ext cx="5486400" cy="4009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0.6% interference, -10 </a:t>
            </a:r>
            <a:r>
              <a:rPr lang="en-US" dirty="0" err="1"/>
              <a:t>ksi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32483-D4E2-9614-C5CD-BA285E4E31FF}"/>
              </a:ext>
            </a:extLst>
          </p:cNvPr>
          <p:cNvSpPr txBox="1"/>
          <p:nvPr/>
        </p:nvSpPr>
        <p:spPr>
          <a:xfrm>
            <a:off x="5306064" y="1402527"/>
            <a:ext cx="2444900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mid-thickness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2432BB-FA00-947B-BCC5-60D20651E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6621"/>
            <a:ext cx="3474720" cy="20139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1ABF929-20CE-709F-A063-23D0D5C52A6E}"/>
              </a:ext>
            </a:extLst>
          </p:cNvPr>
          <p:cNvSpPr txBox="1"/>
          <p:nvPr/>
        </p:nvSpPr>
        <p:spPr>
          <a:xfrm>
            <a:off x="4526134" y="3119268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F69944-F2AD-1BF8-B3F4-F5B69061BCF8}"/>
              </a:ext>
            </a:extLst>
          </p:cNvPr>
          <p:cNvSpPr txBox="1"/>
          <p:nvPr/>
        </p:nvSpPr>
        <p:spPr>
          <a:xfrm>
            <a:off x="7642864" y="3128918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2BC1D3-D01E-8B73-7670-A0776DFC7753}"/>
              </a:ext>
            </a:extLst>
          </p:cNvPr>
          <p:cNvSpPr txBox="1"/>
          <p:nvPr/>
        </p:nvSpPr>
        <p:spPr>
          <a:xfrm>
            <a:off x="4439572" y="5247577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578177-10BA-E03B-2761-88CA00CC0E1C}"/>
              </a:ext>
            </a:extLst>
          </p:cNvPr>
          <p:cNvSpPr txBox="1"/>
          <p:nvPr/>
        </p:nvSpPr>
        <p:spPr>
          <a:xfrm>
            <a:off x="7263454" y="5249936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4E8C21-9A98-3A65-96FE-9F44EC3195AF}"/>
              </a:ext>
            </a:extLst>
          </p:cNvPr>
          <p:cNvSpPr txBox="1"/>
          <p:nvPr/>
        </p:nvSpPr>
        <p:spPr>
          <a:xfrm>
            <a:off x="4529481" y="2333223"/>
            <a:ext cx="1362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  <a:latin typeface="Arial"/>
                <a:cs typeface="Arial"/>
              </a:rPr>
              <a:t>Plasticity from installation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6CC16F7-6648-F901-4DE8-D2482C864075}"/>
              </a:ext>
            </a:extLst>
          </p:cNvPr>
          <p:cNvCxnSpPr/>
          <p:nvPr/>
        </p:nvCxnSpPr>
        <p:spPr bwMode="auto">
          <a:xfrm flipH="1">
            <a:off x="4249271" y="2548667"/>
            <a:ext cx="276863" cy="1520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05564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different sizes and colors&#10;&#10;Description automatically generated">
            <a:extLst>
              <a:ext uri="{FF2B5EF4-FFF2-40B4-BE49-F238E27FC236}">
                <a16:creationId xmlns:a16="http://schemas.microsoft.com/office/drawing/2014/main" id="{D03F705F-F373-2C7E-0CA0-C86F941ED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17" y="2125993"/>
            <a:ext cx="5486400" cy="39876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0.6% interference, -10 </a:t>
            </a:r>
            <a:r>
              <a:rPr lang="en-US" dirty="0" err="1"/>
              <a:t>ksi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47155-2B5D-6311-BE20-CF5A9596C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3" y="3052200"/>
            <a:ext cx="3474720" cy="2026115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248512-03C4-344F-C2A0-3CAB905B58F7}"/>
              </a:ext>
            </a:extLst>
          </p:cNvPr>
          <p:cNvSpPr txBox="1"/>
          <p:nvPr/>
        </p:nvSpPr>
        <p:spPr>
          <a:xfrm>
            <a:off x="5306064" y="1402527"/>
            <a:ext cx="2560316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0.02” from bore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E8D22-6007-F7D6-3F85-0F5A92E0A513}"/>
              </a:ext>
            </a:extLst>
          </p:cNvPr>
          <p:cNvSpPr txBox="1"/>
          <p:nvPr/>
        </p:nvSpPr>
        <p:spPr>
          <a:xfrm>
            <a:off x="4526134" y="3334418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289972-5B82-6C68-7C6E-6C031CB56ED5}"/>
              </a:ext>
            </a:extLst>
          </p:cNvPr>
          <p:cNvSpPr txBox="1"/>
          <p:nvPr/>
        </p:nvSpPr>
        <p:spPr>
          <a:xfrm>
            <a:off x="7642864" y="3344068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010B85-9B6D-3AAA-9350-21DA07353D43}"/>
              </a:ext>
            </a:extLst>
          </p:cNvPr>
          <p:cNvSpPr txBox="1"/>
          <p:nvPr/>
        </p:nvSpPr>
        <p:spPr>
          <a:xfrm>
            <a:off x="4439572" y="5462727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85E9C1-C49F-D1B4-A056-9F67B9BE7F27}"/>
              </a:ext>
            </a:extLst>
          </p:cNvPr>
          <p:cNvSpPr txBox="1"/>
          <p:nvPr/>
        </p:nvSpPr>
        <p:spPr>
          <a:xfrm>
            <a:off x="7263454" y="5465086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</p:spTree>
    <p:extLst>
      <p:ext uri="{BB962C8B-B14F-4D97-AF65-F5344CB8AC3E}">
        <p14:creationId xmlns:p14="http://schemas.microsoft.com/office/powerpoint/2010/main" val="847421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graphs showing the same size&#10;&#10;Description automatically generated">
            <a:extLst>
              <a:ext uri="{FF2B5EF4-FFF2-40B4-BE49-F238E27FC236}">
                <a16:creationId xmlns:a16="http://schemas.microsoft.com/office/drawing/2014/main" id="{F2ED09E5-BBAB-BC63-42B8-3DC7D4932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82" y="2108923"/>
            <a:ext cx="5486400" cy="4009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0.6% interference, 10 </a:t>
            </a:r>
            <a:r>
              <a:rPr lang="en-US" dirty="0" err="1"/>
              <a:t>ksi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32483-D4E2-9614-C5CD-BA285E4E31FF}"/>
              </a:ext>
            </a:extLst>
          </p:cNvPr>
          <p:cNvSpPr txBox="1"/>
          <p:nvPr/>
        </p:nvSpPr>
        <p:spPr>
          <a:xfrm>
            <a:off x="5306064" y="1402527"/>
            <a:ext cx="2444900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mid-thickness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2432BB-FA00-947B-BCC5-60D20651E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6621"/>
            <a:ext cx="3474720" cy="2013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197798-F934-9DA6-D3F1-66468D619794}"/>
              </a:ext>
            </a:extLst>
          </p:cNvPr>
          <p:cNvSpPr txBox="1"/>
          <p:nvPr/>
        </p:nvSpPr>
        <p:spPr>
          <a:xfrm>
            <a:off x="4526134" y="3119268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FD3D0-005F-926A-3E0A-B4CD6FA83EE5}"/>
              </a:ext>
            </a:extLst>
          </p:cNvPr>
          <p:cNvSpPr txBox="1"/>
          <p:nvPr/>
        </p:nvSpPr>
        <p:spPr>
          <a:xfrm>
            <a:off x="7642864" y="3128918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F381E6-5325-BDB8-0768-35EE26924CAC}"/>
              </a:ext>
            </a:extLst>
          </p:cNvPr>
          <p:cNvSpPr txBox="1"/>
          <p:nvPr/>
        </p:nvSpPr>
        <p:spPr>
          <a:xfrm>
            <a:off x="4439572" y="5247577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A390D5-67DF-3A4B-4761-0A6148354962}"/>
              </a:ext>
            </a:extLst>
          </p:cNvPr>
          <p:cNvSpPr txBox="1"/>
          <p:nvPr/>
        </p:nvSpPr>
        <p:spPr>
          <a:xfrm>
            <a:off x="7263454" y="5249936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</p:spTree>
    <p:extLst>
      <p:ext uri="{BB962C8B-B14F-4D97-AF65-F5344CB8AC3E}">
        <p14:creationId xmlns:p14="http://schemas.microsoft.com/office/powerpoint/2010/main" val="2612934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different sizes and colors&#10;&#10;Description automatically generated">
            <a:extLst>
              <a:ext uri="{FF2B5EF4-FFF2-40B4-BE49-F238E27FC236}">
                <a16:creationId xmlns:a16="http://schemas.microsoft.com/office/drawing/2014/main" id="{4897A57C-3766-88A8-A1E4-B52412701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17" y="2071424"/>
            <a:ext cx="5486400" cy="39876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0.6% interference, 10 </a:t>
            </a:r>
            <a:r>
              <a:rPr lang="en-US" dirty="0" err="1"/>
              <a:t>ksi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47155-2B5D-6311-BE20-CF5A9596C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3" y="3052200"/>
            <a:ext cx="3474720" cy="202611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AAB126-8DEB-646C-C2AA-912459489E0C}"/>
              </a:ext>
            </a:extLst>
          </p:cNvPr>
          <p:cNvSpPr txBox="1"/>
          <p:nvPr/>
        </p:nvSpPr>
        <p:spPr>
          <a:xfrm>
            <a:off x="5306064" y="1402527"/>
            <a:ext cx="2560316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0.02” from bore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34EFC6-31F3-9D63-DD93-836F5DBDA78F}"/>
              </a:ext>
            </a:extLst>
          </p:cNvPr>
          <p:cNvSpPr txBox="1"/>
          <p:nvPr/>
        </p:nvSpPr>
        <p:spPr>
          <a:xfrm>
            <a:off x="4526134" y="3119268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314609-D4D6-82B5-A1A4-9AB7A569044D}"/>
              </a:ext>
            </a:extLst>
          </p:cNvPr>
          <p:cNvSpPr txBox="1"/>
          <p:nvPr/>
        </p:nvSpPr>
        <p:spPr>
          <a:xfrm>
            <a:off x="7642864" y="3128918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F7A292-A351-5A4A-1959-8DF94E857171}"/>
              </a:ext>
            </a:extLst>
          </p:cNvPr>
          <p:cNvSpPr txBox="1"/>
          <p:nvPr/>
        </p:nvSpPr>
        <p:spPr>
          <a:xfrm>
            <a:off x="4439572" y="5247577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5F1811-0F90-709D-689D-0661072F9CB9}"/>
              </a:ext>
            </a:extLst>
          </p:cNvPr>
          <p:cNvSpPr txBox="1"/>
          <p:nvPr/>
        </p:nvSpPr>
        <p:spPr>
          <a:xfrm>
            <a:off x="7263454" y="5249936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</p:spTree>
    <p:extLst>
      <p:ext uri="{BB962C8B-B14F-4D97-AF65-F5344CB8AC3E}">
        <p14:creationId xmlns:p14="http://schemas.microsoft.com/office/powerpoint/2010/main" val="3269348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line&#10;&#10;Description automatically generated">
            <a:extLst>
              <a:ext uri="{FF2B5EF4-FFF2-40B4-BE49-F238E27FC236}">
                <a16:creationId xmlns:a16="http://schemas.microsoft.com/office/drawing/2014/main" id="{CBCA709D-77E3-6909-209B-5B40FEC7B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297" y="2121662"/>
            <a:ext cx="5486400" cy="4009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0.6% interference, 20 </a:t>
            </a:r>
            <a:r>
              <a:rPr lang="en-US" dirty="0" err="1"/>
              <a:t>ksi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32483-D4E2-9614-C5CD-BA285E4E31FF}"/>
              </a:ext>
            </a:extLst>
          </p:cNvPr>
          <p:cNvSpPr txBox="1"/>
          <p:nvPr/>
        </p:nvSpPr>
        <p:spPr>
          <a:xfrm>
            <a:off x="5306064" y="1402527"/>
            <a:ext cx="2444900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mid-thickness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2432BB-FA00-947B-BCC5-60D20651E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6621"/>
            <a:ext cx="3474720" cy="2013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5C1C10-F477-A244-2B3D-809D9FE1D317}"/>
              </a:ext>
            </a:extLst>
          </p:cNvPr>
          <p:cNvSpPr txBox="1"/>
          <p:nvPr/>
        </p:nvSpPr>
        <p:spPr>
          <a:xfrm>
            <a:off x="4526134" y="3119268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97F4B4-8AB1-9EEF-0843-B027C19F0F1B}"/>
              </a:ext>
            </a:extLst>
          </p:cNvPr>
          <p:cNvSpPr txBox="1"/>
          <p:nvPr/>
        </p:nvSpPr>
        <p:spPr>
          <a:xfrm>
            <a:off x="7642864" y="3128918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834BFD-AE1F-089D-5016-3309C131467E}"/>
              </a:ext>
            </a:extLst>
          </p:cNvPr>
          <p:cNvSpPr txBox="1"/>
          <p:nvPr/>
        </p:nvSpPr>
        <p:spPr>
          <a:xfrm>
            <a:off x="4439572" y="5247577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10D6F3-1D30-D512-BADE-DFF9D2593193}"/>
              </a:ext>
            </a:extLst>
          </p:cNvPr>
          <p:cNvSpPr txBox="1"/>
          <p:nvPr/>
        </p:nvSpPr>
        <p:spPr>
          <a:xfrm>
            <a:off x="7263454" y="5249936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</p:spTree>
    <p:extLst>
      <p:ext uri="{BB962C8B-B14F-4D97-AF65-F5344CB8AC3E}">
        <p14:creationId xmlns:p14="http://schemas.microsoft.com/office/powerpoint/2010/main" val="2871209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different sizes and colors&#10;&#10;Description automatically generated">
            <a:extLst>
              <a:ext uri="{FF2B5EF4-FFF2-40B4-BE49-F238E27FC236}">
                <a16:creationId xmlns:a16="http://schemas.microsoft.com/office/drawing/2014/main" id="{EEB8AED6-F45F-5A08-DDEA-39F520593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17" y="2071424"/>
            <a:ext cx="5486400" cy="39876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0.6% interference, 20 </a:t>
            </a:r>
            <a:r>
              <a:rPr lang="en-US" dirty="0" err="1"/>
              <a:t>ksi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47155-2B5D-6311-BE20-CF5A9596C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3" y="3052200"/>
            <a:ext cx="3474720" cy="2026115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C0C1BD-3F76-0E3A-07E4-633FBC578BF1}"/>
              </a:ext>
            </a:extLst>
          </p:cNvPr>
          <p:cNvSpPr txBox="1"/>
          <p:nvPr/>
        </p:nvSpPr>
        <p:spPr>
          <a:xfrm>
            <a:off x="5306064" y="1402527"/>
            <a:ext cx="2560316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0.02” from bore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AB855-0DE4-83CC-1AD0-50FF09004C4A}"/>
              </a:ext>
            </a:extLst>
          </p:cNvPr>
          <p:cNvSpPr txBox="1"/>
          <p:nvPr/>
        </p:nvSpPr>
        <p:spPr>
          <a:xfrm>
            <a:off x="4526134" y="3119268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63AE2D-2E7D-9B3F-143B-FF48445ACF39}"/>
              </a:ext>
            </a:extLst>
          </p:cNvPr>
          <p:cNvSpPr txBox="1"/>
          <p:nvPr/>
        </p:nvSpPr>
        <p:spPr>
          <a:xfrm>
            <a:off x="7642864" y="3128918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7C437A-86BF-AC14-6917-71C139D3721B}"/>
              </a:ext>
            </a:extLst>
          </p:cNvPr>
          <p:cNvSpPr txBox="1"/>
          <p:nvPr/>
        </p:nvSpPr>
        <p:spPr>
          <a:xfrm>
            <a:off x="4439572" y="5395259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C84C01-F483-83F0-763C-79E47A699843}"/>
              </a:ext>
            </a:extLst>
          </p:cNvPr>
          <p:cNvSpPr txBox="1"/>
          <p:nvPr/>
        </p:nvSpPr>
        <p:spPr>
          <a:xfrm>
            <a:off x="7263454" y="5397618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</p:spTree>
    <p:extLst>
      <p:ext uri="{BB962C8B-B14F-4D97-AF65-F5344CB8AC3E}">
        <p14:creationId xmlns:p14="http://schemas.microsoft.com/office/powerpoint/2010/main" val="2682328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graphs with numbers&#10;&#10;Description automatically generated">
            <a:extLst>
              <a:ext uri="{FF2B5EF4-FFF2-40B4-BE49-F238E27FC236}">
                <a16:creationId xmlns:a16="http://schemas.microsoft.com/office/drawing/2014/main" id="{0FD99E52-38CF-A3F1-D03C-8925D8CA1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318" y="2108923"/>
            <a:ext cx="5486400" cy="4009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0.6% interference, 30 </a:t>
            </a:r>
            <a:r>
              <a:rPr lang="en-US" dirty="0" err="1"/>
              <a:t>ksi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32483-D4E2-9614-C5CD-BA285E4E31FF}"/>
              </a:ext>
            </a:extLst>
          </p:cNvPr>
          <p:cNvSpPr txBox="1"/>
          <p:nvPr/>
        </p:nvSpPr>
        <p:spPr>
          <a:xfrm>
            <a:off x="5306064" y="1402527"/>
            <a:ext cx="2444900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mid-thickness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2432BB-FA00-947B-BCC5-60D20651E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6621"/>
            <a:ext cx="3474720" cy="2013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B973A8-B0DD-6B65-3CDE-1F0E19C56129}"/>
              </a:ext>
            </a:extLst>
          </p:cNvPr>
          <p:cNvSpPr txBox="1"/>
          <p:nvPr/>
        </p:nvSpPr>
        <p:spPr>
          <a:xfrm>
            <a:off x="4526134" y="3119268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71271D-6F0C-10BE-0D7A-A706E53CCCEB}"/>
              </a:ext>
            </a:extLst>
          </p:cNvPr>
          <p:cNvSpPr txBox="1"/>
          <p:nvPr/>
        </p:nvSpPr>
        <p:spPr>
          <a:xfrm>
            <a:off x="7642864" y="3128918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834275-C733-8A00-FF0F-1458D10CD0D5}"/>
              </a:ext>
            </a:extLst>
          </p:cNvPr>
          <p:cNvSpPr txBox="1"/>
          <p:nvPr/>
        </p:nvSpPr>
        <p:spPr>
          <a:xfrm>
            <a:off x="4439572" y="5247577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CFB949-6B85-9C4D-F668-C2632166D939}"/>
              </a:ext>
            </a:extLst>
          </p:cNvPr>
          <p:cNvSpPr txBox="1"/>
          <p:nvPr/>
        </p:nvSpPr>
        <p:spPr>
          <a:xfrm>
            <a:off x="7263454" y="5249936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</p:spTree>
    <p:extLst>
      <p:ext uri="{BB962C8B-B14F-4D97-AF65-F5344CB8AC3E}">
        <p14:creationId xmlns:p14="http://schemas.microsoft.com/office/powerpoint/2010/main" val="2393950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different sizes and colors&#10;&#10;Description automatically generated">
            <a:extLst>
              <a:ext uri="{FF2B5EF4-FFF2-40B4-BE49-F238E27FC236}">
                <a16:creationId xmlns:a16="http://schemas.microsoft.com/office/drawing/2014/main" id="{472A88B1-80D7-4563-EDA5-F6E594789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17" y="2071424"/>
            <a:ext cx="5486400" cy="39876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0.6% interference, 30 </a:t>
            </a:r>
            <a:r>
              <a:rPr lang="en-US" dirty="0" err="1"/>
              <a:t>ksi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32483-D4E2-9614-C5CD-BA285E4E31FF}"/>
              </a:ext>
            </a:extLst>
          </p:cNvPr>
          <p:cNvSpPr txBox="1"/>
          <p:nvPr/>
        </p:nvSpPr>
        <p:spPr>
          <a:xfrm>
            <a:off x="5306064" y="1402527"/>
            <a:ext cx="2560316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0.02” from bore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47155-2B5D-6311-BE20-CF5A9596C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3" y="3052200"/>
            <a:ext cx="3474720" cy="2026115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2E6B45-0A67-F3A9-FF9E-C6EB1637AF82}"/>
              </a:ext>
            </a:extLst>
          </p:cNvPr>
          <p:cNvSpPr txBox="1"/>
          <p:nvPr/>
        </p:nvSpPr>
        <p:spPr>
          <a:xfrm>
            <a:off x="4526134" y="3119268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B945B9-AEE3-1D3D-6B91-17559BED638E}"/>
              </a:ext>
            </a:extLst>
          </p:cNvPr>
          <p:cNvSpPr txBox="1"/>
          <p:nvPr/>
        </p:nvSpPr>
        <p:spPr>
          <a:xfrm>
            <a:off x="7642864" y="3128918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E291BB-5B42-9B75-9571-1E1DDE4448A2}"/>
              </a:ext>
            </a:extLst>
          </p:cNvPr>
          <p:cNvSpPr txBox="1"/>
          <p:nvPr/>
        </p:nvSpPr>
        <p:spPr>
          <a:xfrm>
            <a:off x="4439572" y="5427498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69743D-983A-3102-FBDD-F4FD26059598}"/>
              </a:ext>
            </a:extLst>
          </p:cNvPr>
          <p:cNvSpPr txBox="1"/>
          <p:nvPr/>
        </p:nvSpPr>
        <p:spPr>
          <a:xfrm>
            <a:off x="7263454" y="5429857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</p:spTree>
    <p:extLst>
      <p:ext uri="{BB962C8B-B14F-4D97-AF65-F5344CB8AC3E}">
        <p14:creationId xmlns:p14="http://schemas.microsoft.com/office/powerpoint/2010/main" val="3294947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34300-2CC3-9A3B-F8B7-B442F1DAF2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Neat fit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76AFF8-FE74-1CA6-8584-19B2BF106F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Step 1 – pin install</a:t>
            </a:r>
          </a:p>
          <a:p>
            <a:r>
              <a:rPr lang="en-US" dirty="0"/>
              <a:t>Step 2 – remote loading</a:t>
            </a:r>
          </a:p>
          <a:p>
            <a:r>
              <a:rPr lang="en-US" dirty="0"/>
              <a:t>Step 3 – unload</a:t>
            </a:r>
          </a:p>
          <a:p>
            <a:r>
              <a:rPr lang="en-US" dirty="0"/>
              <a:t>Step 4 – remove pin</a:t>
            </a:r>
          </a:p>
        </p:txBody>
      </p:sp>
    </p:spTree>
    <p:extLst>
      <p:ext uri="{BB962C8B-B14F-4D97-AF65-F5344CB8AC3E}">
        <p14:creationId xmlns:p14="http://schemas.microsoft.com/office/powerpoint/2010/main" val="3563958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34300-2CC3-9A3B-F8B7-B442F1DAF2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1.2% interference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76AFF8-FE74-1CA6-8584-19B2BF106F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Step 1 – pin install</a:t>
            </a:r>
          </a:p>
          <a:p>
            <a:r>
              <a:rPr lang="en-US" dirty="0"/>
              <a:t>Step 2 – remote loading</a:t>
            </a:r>
          </a:p>
          <a:p>
            <a:r>
              <a:rPr lang="en-US" dirty="0"/>
              <a:t>Step 3 – unload</a:t>
            </a:r>
          </a:p>
          <a:p>
            <a:r>
              <a:rPr lang="en-US" dirty="0"/>
              <a:t>Step 4 – remove pin</a:t>
            </a:r>
          </a:p>
        </p:txBody>
      </p:sp>
    </p:spTree>
    <p:extLst>
      <p:ext uri="{BB962C8B-B14F-4D97-AF65-F5344CB8AC3E}">
        <p14:creationId xmlns:p14="http://schemas.microsoft.com/office/powerpoint/2010/main" val="3617945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short ligaments&#10;&#10;Description automatically generated">
            <a:extLst>
              <a:ext uri="{FF2B5EF4-FFF2-40B4-BE49-F238E27FC236}">
                <a16:creationId xmlns:a16="http://schemas.microsoft.com/office/drawing/2014/main" id="{F8177CF2-1A26-38D8-C33B-D32E14DD7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185171"/>
            <a:ext cx="5486400" cy="39668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1.2% interference, -10 </a:t>
            </a:r>
            <a:r>
              <a:rPr lang="en-US" dirty="0" err="1"/>
              <a:t>ksi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32483-D4E2-9614-C5CD-BA285E4E31FF}"/>
              </a:ext>
            </a:extLst>
          </p:cNvPr>
          <p:cNvSpPr txBox="1"/>
          <p:nvPr/>
        </p:nvSpPr>
        <p:spPr>
          <a:xfrm>
            <a:off x="5306064" y="1402527"/>
            <a:ext cx="2444900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mid-thickness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2432BB-FA00-947B-BCC5-60D20651E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6621"/>
            <a:ext cx="3474720" cy="20139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1ABF929-20CE-709F-A063-23D0D5C52A6E}"/>
              </a:ext>
            </a:extLst>
          </p:cNvPr>
          <p:cNvSpPr txBox="1"/>
          <p:nvPr/>
        </p:nvSpPr>
        <p:spPr>
          <a:xfrm>
            <a:off x="4526134" y="3119268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F69944-F2AD-1BF8-B3F4-F5B69061BCF8}"/>
              </a:ext>
            </a:extLst>
          </p:cNvPr>
          <p:cNvSpPr txBox="1"/>
          <p:nvPr/>
        </p:nvSpPr>
        <p:spPr>
          <a:xfrm>
            <a:off x="7642864" y="3128918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2BC1D3-D01E-8B73-7670-A0776DFC7753}"/>
              </a:ext>
            </a:extLst>
          </p:cNvPr>
          <p:cNvSpPr txBox="1"/>
          <p:nvPr/>
        </p:nvSpPr>
        <p:spPr>
          <a:xfrm>
            <a:off x="4439572" y="5247577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578177-10BA-E03B-2761-88CA00CC0E1C}"/>
              </a:ext>
            </a:extLst>
          </p:cNvPr>
          <p:cNvSpPr txBox="1"/>
          <p:nvPr/>
        </p:nvSpPr>
        <p:spPr>
          <a:xfrm>
            <a:off x="7263454" y="5249936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96BAF6-5964-D633-0380-DB4206A16428}"/>
              </a:ext>
            </a:extLst>
          </p:cNvPr>
          <p:cNvSpPr txBox="1"/>
          <p:nvPr/>
        </p:nvSpPr>
        <p:spPr>
          <a:xfrm>
            <a:off x="2513317" y="2175166"/>
            <a:ext cx="1305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  <a:latin typeface="Arial"/>
                <a:cs typeface="Arial"/>
              </a:rPr>
              <a:t>More plasticity from installation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01A6B47-891C-5853-B5D9-46617CCAFA27}"/>
              </a:ext>
            </a:extLst>
          </p:cNvPr>
          <p:cNvCxnSpPr>
            <a:cxnSpLocks/>
          </p:cNvCxnSpPr>
          <p:nvPr/>
        </p:nvCxnSpPr>
        <p:spPr bwMode="auto">
          <a:xfrm>
            <a:off x="3705412" y="2474259"/>
            <a:ext cx="681317" cy="358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524796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graphs with lines&#10;&#10;Description automatically generated">
            <a:extLst>
              <a:ext uri="{FF2B5EF4-FFF2-40B4-BE49-F238E27FC236}">
                <a16:creationId xmlns:a16="http://schemas.microsoft.com/office/drawing/2014/main" id="{28FED9E5-2388-C6DE-835E-10213C42F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167000"/>
            <a:ext cx="5486400" cy="3945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1.2% interference, -10 </a:t>
            </a:r>
            <a:r>
              <a:rPr lang="en-US" dirty="0" err="1"/>
              <a:t>ksi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47155-2B5D-6311-BE20-CF5A9596C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3" y="3052200"/>
            <a:ext cx="3474720" cy="2026115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248512-03C4-344F-C2A0-3CAB905B58F7}"/>
              </a:ext>
            </a:extLst>
          </p:cNvPr>
          <p:cNvSpPr txBox="1"/>
          <p:nvPr/>
        </p:nvSpPr>
        <p:spPr>
          <a:xfrm>
            <a:off x="5306064" y="1402527"/>
            <a:ext cx="2560316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0.02” from bore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E8D22-6007-F7D6-3F85-0F5A92E0A513}"/>
              </a:ext>
            </a:extLst>
          </p:cNvPr>
          <p:cNvSpPr txBox="1"/>
          <p:nvPr/>
        </p:nvSpPr>
        <p:spPr>
          <a:xfrm>
            <a:off x="4526134" y="3406130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289972-5B82-6C68-7C6E-6C031CB56ED5}"/>
              </a:ext>
            </a:extLst>
          </p:cNvPr>
          <p:cNvSpPr txBox="1"/>
          <p:nvPr/>
        </p:nvSpPr>
        <p:spPr>
          <a:xfrm>
            <a:off x="7642864" y="3415780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010B85-9B6D-3AAA-9350-21DA07353D43}"/>
              </a:ext>
            </a:extLst>
          </p:cNvPr>
          <p:cNvSpPr txBox="1"/>
          <p:nvPr/>
        </p:nvSpPr>
        <p:spPr>
          <a:xfrm>
            <a:off x="4526134" y="4476901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85E9C1-C49F-D1B4-A056-9F67B9BE7F27}"/>
              </a:ext>
            </a:extLst>
          </p:cNvPr>
          <p:cNvSpPr txBox="1"/>
          <p:nvPr/>
        </p:nvSpPr>
        <p:spPr>
          <a:xfrm>
            <a:off x="7350016" y="4479260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</p:spTree>
    <p:extLst>
      <p:ext uri="{BB962C8B-B14F-4D97-AF65-F5344CB8AC3E}">
        <p14:creationId xmlns:p14="http://schemas.microsoft.com/office/powerpoint/2010/main" val="19673292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graphs&#10;&#10;Description automatically generated">
            <a:extLst>
              <a:ext uri="{FF2B5EF4-FFF2-40B4-BE49-F238E27FC236}">
                <a16:creationId xmlns:a16="http://schemas.microsoft.com/office/drawing/2014/main" id="{81D8B0DC-F666-B560-2986-D18FD92FF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788" y="2130163"/>
            <a:ext cx="5486400" cy="39668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1.2% interference, 10 </a:t>
            </a:r>
            <a:r>
              <a:rPr lang="en-US" dirty="0" err="1"/>
              <a:t>ksi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32483-D4E2-9614-C5CD-BA285E4E31FF}"/>
              </a:ext>
            </a:extLst>
          </p:cNvPr>
          <p:cNvSpPr txBox="1"/>
          <p:nvPr/>
        </p:nvSpPr>
        <p:spPr>
          <a:xfrm>
            <a:off x="5306064" y="1402527"/>
            <a:ext cx="2444900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mid-thickness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2432BB-FA00-947B-BCC5-60D20651E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6621"/>
            <a:ext cx="3474720" cy="2013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197798-F934-9DA6-D3F1-66468D619794}"/>
              </a:ext>
            </a:extLst>
          </p:cNvPr>
          <p:cNvSpPr txBox="1"/>
          <p:nvPr/>
        </p:nvSpPr>
        <p:spPr>
          <a:xfrm>
            <a:off x="4526134" y="3119268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FD3D0-005F-926A-3E0A-B4CD6FA83EE5}"/>
              </a:ext>
            </a:extLst>
          </p:cNvPr>
          <p:cNvSpPr txBox="1"/>
          <p:nvPr/>
        </p:nvSpPr>
        <p:spPr>
          <a:xfrm>
            <a:off x="7642864" y="3128918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F381E6-5325-BDB8-0768-35EE26924CAC}"/>
              </a:ext>
            </a:extLst>
          </p:cNvPr>
          <p:cNvSpPr txBox="1"/>
          <p:nvPr/>
        </p:nvSpPr>
        <p:spPr>
          <a:xfrm>
            <a:off x="4439572" y="5247577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A390D5-67DF-3A4B-4761-0A6148354962}"/>
              </a:ext>
            </a:extLst>
          </p:cNvPr>
          <p:cNvSpPr txBox="1"/>
          <p:nvPr/>
        </p:nvSpPr>
        <p:spPr>
          <a:xfrm>
            <a:off x="7263454" y="5249936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</p:spTree>
    <p:extLst>
      <p:ext uri="{BB962C8B-B14F-4D97-AF65-F5344CB8AC3E}">
        <p14:creationId xmlns:p14="http://schemas.microsoft.com/office/powerpoint/2010/main" val="21393305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graphs with numbers&#10;&#10;Description automatically generated">
            <a:extLst>
              <a:ext uri="{FF2B5EF4-FFF2-40B4-BE49-F238E27FC236}">
                <a16:creationId xmlns:a16="http://schemas.microsoft.com/office/drawing/2014/main" id="{8CB26BC3-A509-2D32-EE2D-3E9E85194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17" y="2216070"/>
            <a:ext cx="5486400" cy="3945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1.2% interference, 10 </a:t>
            </a:r>
            <a:r>
              <a:rPr lang="en-US" dirty="0" err="1"/>
              <a:t>ksi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47155-2B5D-6311-BE20-CF5A9596C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3" y="3052200"/>
            <a:ext cx="3474720" cy="202611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AAB126-8DEB-646C-C2AA-912459489E0C}"/>
              </a:ext>
            </a:extLst>
          </p:cNvPr>
          <p:cNvSpPr txBox="1"/>
          <p:nvPr/>
        </p:nvSpPr>
        <p:spPr>
          <a:xfrm>
            <a:off x="5306064" y="1402527"/>
            <a:ext cx="2560316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0.02” from bore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34EFC6-31F3-9D63-DD93-836F5DBDA78F}"/>
              </a:ext>
            </a:extLst>
          </p:cNvPr>
          <p:cNvSpPr txBox="1"/>
          <p:nvPr/>
        </p:nvSpPr>
        <p:spPr>
          <a:xfrm>
            <a:off x="4526134" y="3418086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314609-D4D6-82B5-A1A4-9AB7A569044D}"/>
              </a:ext>
            </a:extLst>
          </p:cNvPr>
          <p:cNvSpPr txBox="1"/>
          <p:nvPr/>
        </p:nvSpPr>
        <p:spPr>
          <a:xfrm>
            <a:off x="7642864" y="3427736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F7A292-A351-5A4A-1959-8DF94E857171}"/>
              </a:ext>
            </a:extLst>
          </p:cNvPr>
          <p:cNvSpPr txBox="1"/>
          <p:nvPr/>
        </p:nvSpPr>
        <p:spPr>
          <a:xfrm>
            <a:off x="4526134" y="4471557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5F1811-0F90-709D-689D-0661072F9CB9}"/>
              </a:ext>
            </a:extLst>
          </p:cNvPr>
          <p:cNvSpPr txBox="1"/>
          <p:nvPr/>
        </p:nvSpPr>
        <p:spPr>
          <a:xfrm>
            <a:off x="7350016" y="4473916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</p:spTree>
    <p:extLst>
      <p:ext uri="{BB962C8B-B14F-4D97-AF65-F5344CB8AC3E}">
        <p14:creationId xmlns:p14="http://schemas.microsoft.com/office/powerpoint/2010/main" val="28010652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sizes and colors&#10;&#10;Description automatically generated">
            <a:extLst>
              <a:ext uri="{FF2B5EF4-FFF2-40B4-BE49-F238E27FC236}">
                <a16:creationId xmlns:a16="http://schemas.microsoft.com/office/drawing/2014/main" id="{1C9D8908-7283-C3CF-8AF3-4745C7B30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047" y="2130164"/>
            <a:ext cx="5486400" cy="3966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1.2% interference, 20 </a:t>
            </a:r>
            <a:r>
              <a:rPr lang="en-US" dirty="0" err="1"/>
              <a:t>ksi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32483-D4E2-9614-C5CD-BA285E4E31FF}"/>
              </a:ext>
            </a:extLst>
          </p:cNvPr>
          <p:cNvSpPr txBox="1"/>
          <p:nvPr/>
        </p:nvSpPr>
        <p:spPr>
          <a:xfrm>
            <a:off x="5306064" y="1402527"/>
            <a:ext cx="2444900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mid-thickness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2432BB-FA00-947B-BCC5-60D20651E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6621"/>
            <a:ext cx="3474720" cy="2013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5C1C10-F477-A244-2B3D-809D9FE1D317}"/>
              </a:ext>
            </a:extLst>
          </p:cNvPr>
          <p:cNvSpPr txBox="1"/>
          <p:nvPr/>
        </p:nvSpPr>
        <p:spPr>
          <a:xfrm>
            <a:off x="4526134" y="3119268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97F4B4-8AB1-9EEF-0843-B027C19F0F1B}"/>
              </a:ext>
            </a:extLst>
          </p:cNvPr>
          <p:cNvSpPr txBox="1"/>
          <p:nvPr/>
        </p:nvSpPr>
        <p:spPr>
          <a:xfrm>
            <a:off x="7642864" y="3128918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834BFD-AE1F-089D-5016-3309C131467E}"/>
              </a:ext>
            </a:extLst>
          </p:cNvPr>
          <p:cNvSpPr txBox="1"/>
          <p:nvPr/>
        </p:nvSpPr>
        <p:spPr>
          <a:xfrm>
            <a:off x="4439572" y="5247577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10D6F3-1D30-D512-BADE-DFF9D2593193}"/>
              </a:ext>
            </a:extLst>
          </p:cNvPr>
          <p:cNvSpPr txBox="1"/>
          <p:nvPr/>
        </p:nvSpPr>
        <p:spPr>
          <a:xfrm>
            <a:off x="7263454" y="5249936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</p:spTree>
    <p:extLst>
      <p:ext uri="{BB962C8B-B14F-4D97-AF65-F5344CB8AC3E}">
        <p14:creationId xmlns:p14="http://schemas.microsoft.com/office/powerpoint/2010/main" val="25478039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graphs with numbers&#10;&#10;Description automatically generated">
            <a:extLst>
              <a:ext uri="{FF2B5EF4-FFF2-40B4-BE49-F238E27FC236}">
                <a16:creationId xmlns:a16="http://schemas.microsoft.com/office/drawing/2014/main" id="{4D4EDC3A-AD14-C699-935B-E26505B74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17" y="2167000"/>
            <a:ext cx="5486400" cy="3945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1.2% interference, 20 </a:t>
            </a:r>
            <a:r>
              <a:rPr lang="en-US" dirty="0" err="1"/>
              <a:t>ksi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47155-2B5D-6311-BE20-CF5A9596C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3" y="3052200"/>
            <a:ext cx="3474720" cy="2026115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C0C1BD-3F76-0E3A-07E4-633FBC578BF1}"/>
              </a:ext>
            </a:extLst>
          </p:cNvPr>
          <p:cNvSpPr txBox="1"/>
          <p:nvPr/>
        </p:nvSpPr>
        <p:spPr>
          <a:xfrm>
            <a:off x="5306064" y="1402527"/>
            <a:ext cx="2560316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0.02” from bore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AB855-0DE4-83CC-1AD0-50FF09004C4A}"/>
              </a:ext>
            </a:extLst>
          </p:cNvPr>
          <p:cNvSpPr txBox="1"/>
          <p:nvPr/>
        </p:nvSpPr>
        <p:spPr>
          <a:xfrm>
            <a:off x="4526134" y="2330374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63AE2D-2E7D-9B3F-143B-FF48445ACF39}"/>
              </a:ext>
            </a:extLst>
          </p:cNvPr>
          <p:cNvSpPr txBox="1"/>
          <p:nvPr/>
        </p:nvSpPr>
        <p:spPr>
          <a:xfrm>
            <a:off x="7642864" y="2340024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7C437A-86BF-AC14-6917-71C139D3721B}"/>
              </a:ext>
            </a:extLst>
          </p:cNvPr>
          <p:cNvSpPr txBox="1"/>
          <p:nvPr/>
        </p:nvSpPr>
        <p:spPr>
          <a:xfrm>
            <a:off x="4439572" y="4458683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C84C01-F483-83F0-763C-79E47A699843}"/>
              </a:ext>
            </a:extLst>
          </p:cNvPr>
          <p:cNvSpPr txBox="1"/>
          <p:nvPr/>
        </p:nvSpPr>
        <p:spPr>
          <a:xfrm>
            <a:off x="7263454" y="4461042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</p:spTree>
    <p:extLst>
      <p:ext uri="{BB962C8B-B14F-4D97-AF65-F5344CB8AC3E}">
        <p14:creationId xmlns:p14="http://schemas.microsoft.com/office/powerpoint/2010/main" val="18100575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graphs&#10;&#10;Description automatically generated">
            <a:extLst>
              <a:ext uri="{FF2B5EF4-FFF2-40B4-BE49-F238E27FC236}">
                <a16:creationId xmlns:a16="http://schemas.microsoft.com/office/drawing/2014/main" id="{8436AF50-AF18-95B0-851F-995A3AE5A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1" y="2130163"/>
            <a:ext cx="5486400" cy="39668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1.2% interference, 30 </a:t>
            </a:r>
            <a:r>
              <a:rPr lang="en-US" dirty="0" err="1"/>
              <a:t>ksi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32483-D4E2-9614-C5CD-BA285E4E31FF}"/>
              </a:ext>
            </a:extLst>
          </p:cNvPr>
          <p:cNvSpPr txBox="1"/>
          <p:nvPr/>
        </p:nvSpPr>
        <p:spPr>
          <a:xfrm>
            <a:off x="5306064" y="1402527"/>
            <a:ext cx="2444900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mid-thickness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2432BB-FA00-947B-BCC5-60D20651E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6621"/>
            <a:ext cx="3474720" cy="2013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B973A8-B0DD-6B65-3CDE-1F0E19C56129}"/>
              </a:ext>
            </a:extLst>
          </p:cNvPr>
          <p:cNvSpPr txBox="1"/>
          <p:nvPr/>
        </p:nvSpPr>
        <p:spPr>
          <a:xfrm>
            <a:off x="4526134" y="3119268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71271D-6F0C-10BE-0D7A-A706E53CCCEB}"/>
              </a:ext>
            </a:extLst>
          </p:cNvPr>
          <p:cNvSpPr txBox="1"/>
          <p:nvPr/>
        </p:nvSpPr>
        <p:spPr>
          <a:xfrm>
            <a:off x="7642864" y="3128918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834275-C733-8A00-FF0F-1458D10CD0D5}"/>
              </a:ext>
            </a:extLst>
          </p:cNvPr>
          <p:cNvSpPr txBox="1"/>
          <p:nvPr/>
        </p:nvSpPr>
        <p:spPr>
          <a:xfrm>
            <a:off x="4439572" y="5247577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CFB949-6B85-9C4D-F668-C2632166D939}"/>
              </a:ext>
            </a:extLst>
          </p:cNvPr>
          <p:cNvSpPr txBox="1"/>
          <p:nvPr/>
        </p:nvSpPr>
        <p:spPr>
          <a:xfrm>
            <a:off x="7263454" y="5249936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</p:spTree>
    <p:extLst>
      <p:ext uri="{BB962C8B-B14F-4D97-AF65-F5344CB8AC3E}">
        <p14:creationId xmlns:p14="http://schemas.microsoft.com/office/powerpoint/2010/main" val="40769642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graphs with numbers&#10;&#10;Description automatically generated">
            <a:extLst>
              <a:ext uri="{FF2B5EF4-FFF2-40B4-BE49-F238E27FC236}">
                <a16:creationId xmlns:a16="http://schemas.microsoft.com/office/drawing/2014/main" id="{D425AED2-3814-F1CE-6251-6E4AD2D37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17" y="2172977"/>
            <a:ext cx="5486400" cy="3945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1.2% interference, 30 </a:t>
            </a:r>
            <a:r>
              <a:rPr lang="en-US" dirty="0" err="1"/>
              <a:t>ksi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32483-D4E2-9614-C5CD-BA285E4E31FF}"/>
              </a:ext>
            </a:extLst>
          </p:cNvPr>
          <p:cNvSpPr txBox="1"/>
          <p:nvPr/>
        </p:nvSpPr>
        <p:spPr>
          <a:xfrm>
            <a:off x="5306064" y="1402527"/>
            <a:ext cx="2560316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0.02” from bore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47155-2B5D-6311-BE20-CF5A9596C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3" y="3052200"/>
            <a:ext cx="3474720" cy="2026115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2E6B45-0A67-F3A9-FF9E-C6EB1637AF82}"/>
              </a:ext>
            </a:extLst>
          </p:cNvPr>
          <p:cNvSpPr txBox="1"/>
          <p:nvPr/>
        </p:nvSpPr>
        <p:spPr>
          <a:xfrm>
            <a:off x="4567969" y="2336350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B945B9-AEE3-1D3D-6B91-17559BED638E}"/>
              </a:ext>
            </a:extLst>
          </p:cNvPr>
          <p:cNvSpPr txBox="1"/>
          <p:nvPr/>
        </p:nvSpPr>
        <p:spPr>
          <a:xfrm>
            <a:off x="7684699" y="2346000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E291BB-5B42-9B75-9571-1E1DDE4448A2}"/>
              </a:ext>
            </a:extLst>
          </p:cNvPr>
          <p:cNvSpPr txBox="1"/>
          <p:nvPr/>
        </p:nvSpPr>
        <p:spPr>
          <a:xfrm>
            <a:off x="4567969" y="4410871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69743D-983A-3102-FBDD-F4FD26059598}"/>
              </a:ext>
            </a:extLst>
          </p:cNvPr>
          <p:cNvSpPr txBox="1"/>
          <p:nvPr/>
        </p:nvSpPr>
        <p:spPr>
          <a:xfrm>
            <a:off x="7391851" y="4413230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</p:spTree>
    <p:extLst>
      <p:ext uri="{BB962C8B-B14F-4D97-AF65-F5344CB8AC3E}">
        <p14:creationId xmlns:p14="http://schemas.microsoft.com/office/powerpoint/2010/main" val="37564769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raph of a line&#10;&#10;Description automatically generated">
            <a:extLst>
              <a:ext uri="{FF2B5EF4-FFF2-40B4-BE49-F238E27FC236}">
                <a16:creationId xmlns:a16="http://schemas.microsoft.com/office/drawing/2014/main" id="{2084C4A2-E304-7781-1A1C-AB36FCE42A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782" b="51744"/>
          <a:stretch/>
        </p:blipFill>
        <p:spPr>
          <a:xfrm>
            <a:off x="2116" y="4205676"/>
            <a:ext cx="2286000" cy="17072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73DEA8-946B-49C9-8FB9-C2F1B06A3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76D63BB-F301-5203-3CE1-B32F2C542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1587"/>
            <a:ext cx="8680451" cy="4999000"/>
          </a:xfrm>
        </p:spPr>
        <p:txBody>
          <a:bodyPr/>
          <a:lstStyle/>
          <a:p>
            <a:r>
              <a:rPr lang="en-US" dirty="0"/>
              <a:t>Stress from installation for all conditions below</a:t>
            </a:r>
          </a:p>
          <a:p>
            <a:pPr lvl="1"/>
            <a:r>
              <a:rPr lang="en-US" dirty="0"/>
              <a:t>At mid-thickness</a:t>
            </a:r>
          </a:p>
        </p:txBody>
      </p:sp>
      <p:pic>
        <p:nvPicPr>
          <p:cNvPr id="15" name="Picture 14" descr="A collage of graphs&#10;&#10;Description automatically generated">
            <a:extLst>
              <a:ext uri="{FF2B5EF4-FFF2-40B4-BE49-F238E27FC236}">
                <a16:creationId xmlns:a16="http://schemas.microsoft.com/office/drawing/2014/main" id="{14132EFE-E47A-0B1E-CAAA-632C370AB1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288" b="51212"/>
          <a:stretch/>
        </p:blipFill>
        <p:spPr>
          <a:xfrm>
            <a:off x="2287411" y="4205676"/>
            <a:ext cx="2286000" cy="17082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795810-6AF7-FE20-AC37-1DDA79C0C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5930" y="2055036"/>
            <a:ext cx="3474720" cy="20139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963948-9698-0F8B-AEE9-B7F5B8FDE2DB}"/>
              </a:ext>
            </a:extLst>
          </p:cNvPr>
          <p:cNvSpPr txBox="1"/>
          <p:nvPr/>
        </p:nvSpPr>
        <p:spPr>
          <a:xfrm>
            <a:off x="800598" y="5900546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Neat fit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4D05A5-7F88-45D6-3903-8933B440B6A0}"/>
              </a:ext>
            </a:extLst>
          </p:cNvPr>
          <p:cNvSpPr txBox="1"/>
          <p:nvPr/>
        </p:nvSpPr>
        <p:spPr>
          <a:xfrm>
            <a:off x="2877118" y="5931020"/>
            <a:ext cx="1107996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0.3% </a:t>
            </a:r>
            <a:r>
              <a:rPr lang="en-US" sz="1350" b="1" dirty="0" err="1">
                <a:solidFill>
                  <a:schemeClr val="bg1"/>
                </a:solidFill>
                <a:latin typeface="Arial"/>
                <a:cs typeface="Arial"/>
              </a:rPr>
              <a:t>interf</a:t>
            </a:r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B00789-0F98-83D5-2B21-50D47491E42B}"/>
              </a:ext>
            </a:extLst>
          </p:cNvPr>
          <p:cNvSpPr txBox="1"/>
          <p:nvPr/>
        </p:nvSpPr>
        <p:spPr>
          <a:xfrm>
            <a:off x="5290269" y="5991435"/>
            <a:ext cx="1107996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0.6% </a:t>
            </a:r>
            <a:r>
              <a:rPr lang="en-US" sz="1350" b="1" dirty="0" err="1">
                <a:solidFill>
                  <a:schemeClr val="bg1"/>
                </a:solidFill>
                <a:latin typeface="Arial"/>
                <a:cs typeface="Arial"/>
              </a:rPr>
              <a:t>interf</a:t>
            </a:r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0340E1-4F93-43E0-1D4C-E2E75451CE1B}"/>
              </a:ext>
            </a:extLst>
          </p:cNvPr>
          <p:cNvSpPr txBox="1"/>
          <p:nvPr/>
        </p:nvSpPr>
        <p:spPr>
          <a:xfrm>
            <a:off x="7453351" y="5975567"/>
            <a:ext cx="1107996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1.2% </a:t>
            </a:r>
            <a:r>
              <a:rPr lang="en-US" sz="1350" b="1" dirty="0" err="1">
                <a:solidFill>
                  <a:schemeClr val="bg1"/>
                </a:solidFill>
                <a:latin typeface="Arial"/>
                <a:cs typeface="Arial"/>
              </a:rPr>
              <a:t>interf</a:t>
            </a:r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</a:p>
        </p:txBody>
      </p:sp>
      <p:pic>
        <p:nvPicPr>
          <p:cNvPr id="23" name="Picture 22" descr="A collage of graphs&#10;&#10;Description automatically generated">
            <a:extLst>
              <a:ext uri="{FF2B5EF4-FFF2-40B4-BE49-F238E27FC236}">
                <a16:creationId xmlns:a16="http://schemas.microsoft.com/office/drawing/2014/main" id="{9306F750-C983-D9CD-765C-1C19EADD40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352" t="59030" r="-1172" b="10211"/>
          <a:stretch/>
        </p:blipFill>
        <p:spPr>
          <a:xfrm>
            <a:off x="8080055" y="2192824"/>
            <a:ext cx="962584" cy="1978457"/>
          </a:xfrm>
          <a:prstGeom prst="rect">
            <a:avLst/>
          </a:prstGeom>
        </p:spPr>
      </p:pic>
      <p:pic>
        <p:nvPicPr>
          <p:cNvPr id="28" name="Picture 27" descr="A graph of a line&#10;&#10;Description automatically generated">
            <a:extLst>
              <a:ext uri="{FF2B5EF4-FFF2-40B4-BE49-F238E27FC236}">
                <a16:creationId xmlns:a16="http://schemas.microsoft.com/office/drawing/2014/main" id="{EA1A876B-95A0-2156-B8FC-75EBAA189F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649" b="52181"/>
          <a:stretch/>
        </p:blipFill>
        <p:spPr>
          <a:xfrm>
            <a:off x="4572706" y="4205676"/>
            <a:ext cx="2286000" cy="1687069"/>
          </a:xfrm>
          <a:prstGeom prst="rect">
            <a:avLst/>
          </a:prstGeom>
        </p:spPr>
      </p:pic>
      <p:pic>
        <p:nvPicPr>
          <p:cNvPr id="30" name="Picture 29" descr="A graph of different sizes and colors&#10;&#10;Description automatically generated">
            <a:extLst>
              <a:ext uri="{FF2B5EF4-FFF2-40B4-BE49-F238E27FC236}">
                <a16:creationId xmlns:a16="http://schemas.microsoft.com/office/drawing/2014/main" id="{4F42F01F-1292-071A-968C-186D451D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252" b="51201"/>
          <a:stretch/>
        </p:blipFill>
        <p:spPr>
          <a:xfrm>
            <a:off x="6858000" y="4205676"/>
            <a:ext cx="2286000" cy="170732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A87BF88-4286-05A8-7D9D-743D266A4AF7}"/>
              </a:ext>
            </a:extLst>
          </p:cNvPr>
          <p:cNvSpPr txBox="1"/>
          <p:nvPr/>
        </p:nvSpPr>
        <p:spPr>
          <a:xfrm>
            <a:off x="2684406" y="4510264"/>
            <a:ext cx="6383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  <a:latin typeface="Arial"/>
                <a:cs typeface="Arial"/>
              </a:rPr>
              <a:t>Elastic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94C32A-9CDE-55F2-911F-6ED72865AC68}"/>
              </a:ext>
            </a:extLst>
          </p:cNvPr>
          <p:cNvSpPr txBox="1"/>
          <p:nvPr/>
        </p:nvSpPr>
        <p:spPr>
          <a:xfrm>
            <a:off x="4820990" y="4379459"/>
            <a:ext cx="8018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  <a:latin typeface="Arial"/>
                <a:cs typeface="Arial"/>
              </a:rPr>
              <a:t>Plasticity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D0CD22-CD6E-4DC1-9E4A-042FD52DC901}"/>
              </a:ext>
            </a:extLst>
          </p:cNvPr>
          <p:cNvSpPr txBox="1"/>
          <p:nvPr/>
        </p:nvSpPr>
        <p:spPr>
          <a:xfrm>
            <a:off x="7108037" y="4379459"/>
            <a:ext cx="11769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  <a:latin typeface="Arial"/>
                <a:cs typeface="Arial"/>
              </a:rPr>
              <a:t>More plasticity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BED74F-9662-3BF7-1498-7254F5071EF5}"/>
              </a:ext>
            </a:extLst>
          </p:cNvPr>
          <p:cNvSpPr txBox="1"/>
          <p:nvPr/>
        </p:nvSpPr>
        <p:spPr>
          <a:xfrm>
            <a:off x="621748" y="4510264"/>
            <a:ext cx="8274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  <a:latin typeface="Arial"/>
                <a:cs typeface="Arial"/>
              </a:rPr>
              <a:t>No stress</a:t>
            </a:r>
          </a:p>
        </p:txBody>
      </p:sp>
    </p:spTree>
    <p:extLst>
      <p:ext uri="{BB962C8B-B14F-4D97-AF65-F5344CB8AC3E}">
        <p14:creationId xmlns:p14="http://schemas.microsoft.com/office/powerpoint/2010/main" val="1872647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neat fit, -10 </a:t>
            </a:r>
            <a:r>
              <a:rPr lang="en-US" dirty="0" err="1"/>
              <a:t>ksi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32483-D4E2-9614-C5CD-BA285E4E31FF}"/>
              </a:ext>
            </a:extLst>
          </p:cNvPr>
          <p:cNvSpPr txBox="1"/>
          <p:nvPr/>
        </p:nvSpPr>
        <p:spPr>
          <a:xfrm>
            <a:off x="5306064" y="1402527"/>
            <a:ext cx="2444900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mid-thickness</a:t>
            </a:r>
          </a:p>
        </p:txBody>
      </p:sp>
      <p:pic>
        <p:nvPicPr>
          <p:cNvPr id="11" name="Picture 10" descr="A collage of graphs&#10;&#10;Description automatically generated">
            <a:extLst>
              <a:ext uri="{FF2B5EF4-FFF2-40B4-BE49-F238E27FC236}">
                <a16:creationId xmlns:a16="http://schemas.microsoft.com/office/drawing/2014/main" id="{568D4465-A572-B4FE-DA2A-5C9F9CA88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118" y="1916684"/>
            <a:ext cx="5486400" cy="40093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2432BB-FA00-947B-BCC5-60D20651E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6621"/>
            <a:ext cx="3474720" cy="20139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1ABF929-20CE-709F-A063-23D0D5C52A6E}"/>
              </a:ext>
            </a:extLst>
          </p:cNvPr>
          <p:cNvSpPr txBox="1"/>
          <p:nvPr/>
        </p:nvSpPr>
        <p:spPr>
          <a:xfrm>
            <a:off x="4526134" y="3119268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F69944-F2AD-1BF8-B3F4-F5B69061BCF8}"/>
              </a:ext>
            </a:extLst>
          </p:cNvPr>
          <p:cNvSpPr txBox="1"/>
          <p:nvPr/>
        </p:nvSpPr>
        <p:spPr>
          <a:xfrm>
            <a:off x="7642864" y="3128918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2BC1D3-D01E-8B73-7670-A0776DFC7753}"/>
              </a:ext>
            </a:extLst>
          </p:cNvPr>
          <p:cNvSpPr txBox="1"/>
          <p:nvPr/>
        </p:nvSpPr>
        <p:spPr>
          <a:xfrm>
            <a:off x="4439572" y="5247577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578177-10BA-E03B-2761-88CA00CC0E1C}"/>
              </a:ext>
            </a:extLst>
          </p:cNvPr>
          <p:cNvSpPr txBox="1"/>
          <p:nvPr/>
        </p:nvSpPr>
        <p:spPr>
          <a:xfrm>
            <a:off x="7263454" y="5249936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AB2690-3ECC-0033-C4B5-3940786ED548}"/>
              </a:ext>
            </a:extLst>
          </p:cNvPr>
          <p:cNvSpPr txBox="1"/>
          <p:nvPr/>
        </p:nvSpPr>
        <p:spPr>
          <a:xfrm>
            <a:off x="8390232" y="2755152"/>
            <a:ext cx="6222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  <a:latin typeface="Arial"/>
                <a:cs typeface="Arial"/>
              </a:rPr>
              <a:t>-10 </a:t>
            </a:r>
            <a:r>
              <a:rPr lang="en-US" sz="1100" b="1" dirty="0" err="1">
                <a:solidFill>
                  <a:srgbClr val="000000"/>
                </a:solidFill>
                <a:latin typeface="Arial"/>
                <a:cs typeface="Arial"/>
              </a:rPr>
              <a:t>ksi</a:t>
            </a:r>
            <a:endParaRPr lang="en-US" sz="11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43524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3DEA8-946B-49C9-8FB9-C2F1B06A3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76D63BB-F301-5203-3CE1-B32F2C542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1587"/>
            <a:ext cx="8680451" cy="106870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Stress after loading and unloading for all conditions below</a:t>
            </a:r>
          </a:p>
          <a:p>
            <a:pPr lvl="1"/>
            <a:r>
              <a:rPr lang="en-US" dirty="0"/>
              <a:t>At mid-thickness</a:t>
            </a:r>
          </a:p>
          <a:p>
            <a:pPr lvl="1"/>
            <a:r>
              <a:rPr lang="en-US" b="1" dirty="0"/>
              <a:t>Load to 30 </a:t>
            </a:r>
            <a:r>
              <a:rPr lang="en-US" b="1" dirty="0" err="1"/>
              <a:t>ksi</a:t>
            </a:r>
            <a:r>
              <a:rPr lang="en-US" b="1" dirty="0"/>
              <a:t>, then unload (</a:t>
            </a:r>
            <a:r>
              <a:rPr lang="en-US" b="1" u="sng" dirty="0"/>
              <a:t>fastener is still installed</a:t>
            </a:r>
            <a:r>
              <a:rPr lang="en-US" b="1" dirty="0"/>
              <a:t>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795810-6AF7-FE20-AC37-1DDA79C0C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930" y="2055036"/>
            <a:ext cx="3474720" cy="20139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963948-9698-0F8B-AEE9-B7F5B8FDE2DB}"/>
              </a:ext>
            </a:extLst>
          </p:cNvPr>
          <p:cNvSpPr txBox="1"/>
          <p:nvPr/>
        </p:nvSpPr>
        <p:spPr>
          <a:xfrm>
            <a:off x="800598" y="5900546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Neat fit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4D05A5-7F88-45D6-3903-8933B440B6A0}"/>
              </a:ext>
            </a:extLst>
          </p:cNvPr>
          <p:cNvSpPr txBox="1"/>
          <p:nvPr/>
        </p:nvSpPr>
        <p:spPr>
          <a:xfrm>
            <a:off x="2877118" y="5931020"/>
            <a:ext cx="1107996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0.3% </a:t>
            </a:r>
            <a:r>
              <a:rPr lang="en-US" sz="1350" b="1" dirty="0" err="1">
                <a:solidFill>
                  <a:schemeClr val="bg1"/>
                </a:solidFill>
                <a:latin typeface="Arial"/>
                <a:cs typeface="Arial"/>
              </a:rPr>
              <a:t>interf</a:t>
            </a:r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B00789-0F98-83D5-2B21-50D47491E42B}"/>
              </a:ext>
            </a:extLst>
          </p:cNvPr>
          <p:cNvSpPr txBox="1"/>
          <p:nvPr/>
        </p:nvSpPr>
        <p:spPr>
          <a:xfrm>
            <a:off x="5290269" y="5991435"/>
            <a:ext cx="1107996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0.6% </a:t>
            </a:r>
            <a:r>
              <a:rPr lang="en-US" sz="1350" b="1" dirty="0" err="1">
                <a:solidFill>
                  <a:schemeClr val="bg1"/>
                </a:solidFill>
                <a:latin typeface="Arial"/>
                <a:cs typeface="Arial"/>
              </a:rPr>
              <a:t>interf</a:t>
            </a:r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0340E1-4F93-43E0-1D4C-E2E75451CE1B}"/>
              </a:ext>
            </a:extLst>
          </p:cNvPr>
          <p:cNvSpPr txBox="1"/>
          <p:nvPr/>
        </p:nvSpPr>
        <p:spPr>
          <a:xfrm>
            <a:off x="7453351" y="5975567"/>
            <a:ext cx="1107996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1.2% </a:t>
            </a:r>
            <a:r>
              <a:rPr lang="en-US" sz="1350" b="1" dirty="0" err="1">
                <a:solidFill>
                  <a:schemeClr val="bg1"/>
                </a:solidFill>
                <a:latin typeface="Arial"/>
                <a:cs typeface="Arial"/>
              </a:rPr>
              <a:t>interf</a:t>
            </a:r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</a:p>
        </p:txBody>
      </p:sp>
      <p:pic>
        <p:nvPicPr>
          <p:cNvPr id="23" name="Picture 22" descr="A collage of graphs&#10;&#10;Description automatically generated">
            <a:extLst>
              <a:ext uri="{FF2B5EF4-FFF2-40B4-BE49-F238E27FC236}">
                <a16:creationId xmlns:a16="http://schemas.microsoft.com/office/drawing/2014/main" id="{9306F750-C983-D9CD-765C-1C19EADD40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52" t="59030" r="-1172" b="10211"/>
          <a:stretch/>
        </p:blipFill>
        <p:spPr>
          <a:xfrm>
            <a:off x="8080055" y="2192824"/>
            <a:ext cx="962584" cy="1978457"/>
          </a:xfrm>
          <a:prstGeom prst="rect">
            <a:avLst/>
          </a:prstGeom>
        </p:spPr>
      </p:pic>
      <p:pic>
        <p:nvPicPr>
          <p:cNvPr id="3" name="Picture 2" descr="A graph of a line&#10;&#10;Description automatically generated">
            <a:extLst>
              <a:ext uri="{FF2B5EF4-FFF2-40B4-BE49-F238E27FC236}">
                <a16:creationId xmlns:a16="http://schemas.microsoft.com/office/drawing/2014/main" id="{555334AE-727F-10A9-7768-BC0484F2F0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850" r="52070"/>
          <a:stretch/>
        </p:blipFill>
        <p:spPr>
          <a:xfrm>
            <a:off x="0" y="4202419"/>
            <a:ext cx="2286000" cy="1713069"/>
          </a:xfrm>
          <a:prstGeom prst="rect">
            <a:avLst/>
          </a:prstGeom>
        </p:spPr>
      </p:pic>
      <p:pic>
        <p:nvPicPr>
          <p:cNvPr id="4" name="Picture 3" descr="A graph of a line&#10;&#10;Description automatically generated">
            <a:extLst>
              <a:ext uri="{FF2B5EF4-FFF2-40B4-BE49-F238E27FC236}">
                <a16:creationId xmlns:a16="http://schemas.microsoft.com/office/drawing/2014/main" id="{2CB4F7FF-82E2-7A44-6AAA-7909AD1EA0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850" r="52070"/>
          <a:stretch/>
        </p:blipFill>
        <p:spPr>
          <a:xfrm>
            <a:off x="2283884" y="4202419"/>
            <a:ext cx="2286000" cy="1713070"/>
          </a:xfrm>
          <a:prstGeom prst="rect">
            <a:avLst/>
          </a:prstGeom>
        </p:spPr>
      </p:pic>
      <p:pic>
        <p:nvPicPr>
          <p:cNvPr id="8" name="Picture 7" descr="A graph of different sizes and colors&#10;&#10;Description automatically generated">
            <a:extLst>
              <a:ext uri="{FF2B5EF4-FFF2-40B4-BE49-F238E27FC236}">
                <a16:creationId xmlns:a16="http://schemas.microsoft.com/office/drawing/2014/main" id="{B1FBD0F2-C475-548F-FE85-11EF8EA2C5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1065" r="52569"/>
          <a:stretch/>
        </p:blipFill>
        <p:spPr>
          <a:xfrm>
            <a:off x="6851651" y="4202419"/>
            <a:ext cx="2286000" cy="1723551"/>
          </a:xfrm>
          <a:prstGeom prst="rect">
            <a:avLst/>
          </a:prstGeom>
        </p:spPr>
      </p:pic>
      <p:pic>
        <p:nvPicPr>
          <p:cNvPr id="10" name="Picture 9" descr="A graph of a line&#10;&#10;Description automatically generated">
            <a:extLst>
              <a:ext uri="{FF2B5EF4-FFF2-40B4-BE49-F238E27FC236}">
                <a16:creationId xmlns:a16="http://schemas.microsoft.com/office/drawing/2014/main" id="{7879F8B7-0964-9933-DEF1-ABE3BAA057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337" r="52639"/>
          <a:stretch/>
        </p:blipFill>
        <p:spPr>
          <a:xfrm>
            <a:off x="4567768" y="4202419"/>
            <a:ext cx="2286000" cy="171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60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neat fit, -10 </a:t>
            </a:r>
            <a:r>
              <a:rPr lang="en-US" dirty="0" err="1"/>
              <a:t>ksi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47155-2B5D-6311-BE20-CF5A9596C3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3" y="3052200"/>
            <a:ext cx="3474720" cy="2026115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248512-03C4-344F-C2A0-3CAB905B58F7}"/>
              </a:ext>
            </a:extLst>
          </p:cNvPr>
          <p:cNvSpPr txBox="1"/>
          <p:nvPr/>
        </p:nvSpPr>
        <p:spPr>
          <a:xfrm>
            <a:off x="5306064" y="1402527"/>
            <a:ext cx="2560316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0.02” from bore</a:t>
            </a:r>
          </a:p>
        </p:txBody>
      </p:sp>
      <p:pic>
        <p:nvPicPr>
          <p:cNvPr id="9" name="Picture 8" descr="A graph of a number of lines&#10;&#10;Description automatically generated">
            <a:extLst>
              <a:ext uri="{FF2B5EF4-FFF2-40B4-BE49-F238E27FC236}">
                <a16:creationId xmlns:a16="http://schemas.microsoft.com/office/drawing/2014/main" id="{4B3FB9B8-1021-B650-35EC-E87FAAB8C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2143924"/>
            <a:ext cx="5486400" cy="39876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6E8D22-6007-F7D6-3F85-0F5A92E0A513}"/>
              </a:ext>
            </a:extLst>
          </p:cNvPr>
          <p:cNvSpPr txBox="1"/>
          <p:nvPr/>
        </p:nvSpPr>
        <p:spPr>
          <a:xfrm>
            <a:off x="4526134" y="3334418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289972-5B82-6C68-7C6E-6C031CB56ED5}"/>
              </a:ext>
            </a:extLst>
          </p:cNvPr>
          <p:cNvSpPr txBox="1"/>
          <p:nvPr/>
        </p:nvSpPr>
        <p:spPr>
          <a:xfrm>
            <a:off x="7642864" y="3344068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010B85-9B6D-3AAA-9350-21DA07353D43}"/>
              </a:ext>
            </a:extLst>
          </p:cNvPr>
          <p:cNvSpPr txBox="1"/>
          <p:nvPr/>
        </p:nvSpPr>
        <p:spPr>
          <a:xfrm>
            <a:off x="4439572" y="5462727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85E9C1-C49F-D1B4-A056-9F67B9BE7F27}"/>
              </a:ext>
            </a:extLst>
          </p:cNvPr>
          <p:cNvSpPr txBox="1"/>
          <p:nvPr/>
        </p:nvSpPr>
        <p:spPr>
          <a:xfrm>
            <a:off x="7263454" y="5465086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</p:spTree>
    <p:extLst>
      <p:ext uri="{BB962C8B-B14F-4D97-AF65-F5344CB8AC3E}">
        <p14:creationId xmlns:p14="http://schemas.microsoft.com/office/powerpoint/2010/main" val="1150777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neat fit, 10 </a:t>
            </a:r>
            <a:r>
              <a:rPr lang="en-US" dirty="0" err="1"/>
              <a:t>ksi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32483-D4E2-9614-C5CD-BA285E4E31FF}"/>
              </a:ext>
            </a:extLst>
          </p:cNvPr>
          <p:cNvSpPr txBox="1"/>
          <p:nvPr/>
        </p:nvSpPr>
        <p:spPr>
          <a:xfrm>
            <a:off x="5306064" y="1402527"/>
            <a:ext cx="2444900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mid-thickness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2432BB-FA00-947B-BCC5-60D20651E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6621"/>
            <a:ext cx="3474720" cy="2013942"/>
          </a:xfrm>
          <a:prstGeom prst="rect">
            <a:avLst/>
          </a:prstGeom>
        </p:spPr>
      </p:pic>
      <p:pic>
        <p:nvPicPr>
          <p:cNvPr id="4" name="Picture 3" descr="A collage of graphs&#10;&#10;Description automatically generated">
            <a:extLst>
              <a:ext uri="{FF2B5EF4-FFF2-40B4-BE49-F238E27FC236}">
                <a16:creationId xmlns:a16="http://schemas.microsoft.com/office/drawing/2014/main" id="{A4E8F34C-C9CC-6B34-EC89-4F9588667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2108923"/>
            <a:ext cx="5486400" cy="4009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197798-F934-9DA6-D3F1-66468D619794}"/>
              </a:ext>
            </a:extLst>
          </p:cNvPr>
          <p:cNvSpPr txBox="1"/>
          <p:nvPr/>
        </p:nvSpPr>
        <p:spPr>
          <a:xfrm>
            <a:off x="4526134" y="3119268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FD3D0-005F-926A-3E0A-B4CD6FA83EE5}"/>
              </a:ext>
            </a:extLst>
          </p:cNvPr>
          <p:cNvSpPr txBox="1"/>
          <p:nvPr/>
        </p:nvSpPr>
        <p:spPr>
          <a:xfrm>
            <a:off x="7642864" y="3128918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F381E6-5325-BDB8-0768-35EE26924CAC}"/>
              </a:ext>
            </a:extLst>
          </p:cNvPr>
          <p:cNvSpPr txBox="1"/>
          <p:nvPr/>
        </p:nvSpPr>
        <p:spPr>
          <a:xfrm>
            <a:off x="4439572" y="5247577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A390D5-67DF-3A4B-4761-0A6148354962}"/>
              </a:ext>
            </a:extLst>
          </p:cNvPr>
          <p:cNvSpPr txBox="1"/>
          <p:nvPr/>
        </p:nvSpPr>
        <p:spPr>
          <a:xfrm>
            <a:off x="7263454" y="5249936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C5136D-3B13-C2D0-EC59-1D95B7FEA10F}"/>
              </a:ext>
            </a:extLst>
          </p:cNvPr>
          <p:cNvSpPr txBox="1"/>
          <p:nvPr/>
        </p:nvSpPr>
        <p:spPr>
          <a:xfrm>
            <a:off x="8568201" y="2563905"/>
            <a:ext cx="5757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  <a:latin typeface="Arial"/>
                <a:cs typeface="Arial"/>
              </a:rPr>
              <a:t>10 </a:t>
            </a:r>
            <a:r>
              <a:rPr lang="en-US" sz="1100" b="1" dirty="0" err="1">
                <a:solidFill>
                  <a:srgbClr val="000000"/>
                </a:solidFill>
                <a:latin typeface="Arial"/>
                <a:cs typeface="Arial"/>
              </a:rPr>
              <a:t>ksi</a:t>
            </a:r>
            <a:endParaRPr lang="en-US" sz="11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7659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neat fit, 10 </a:t>
            </a:r>
            <a:r>
              <a:rPr lang="en-US" dirty="0" err="1"/>
              <a:t>ksi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47155-2B5D-6311-BE20-CF5A9596C3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3" y="3052200"/>
            <a:ext cx="3474720" cy="202611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AAB126-8DEB-646C-C2AA-912459489E0C}"/>
              </a:ext>
            </a:extLst>
          </p:cNvPr>
          <p:cNvSpPr txBox="1"/>
          <p:nvPr/>
        </p:nvSpPr>
        <p:spPr>
          <a:xfrm>
            <a:off x="5306064" y="1402527"/>
            <a:ext cx="2560316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0.02” from bore</a:t>
            </a:r>
          </a:p>
        </p:txBody>
      </p:sp>
      <p:pic>
        <p:nvPicPr>
          <p:cNvPr id="10" name="Picture 9" descr="A screenshot of a graph&#10;&#10;Description automatically generated">
            <a:extLst>
              <a:ext uri="{FF2B5EF4-FFF2-40B4-BE49-F238E27FC236}">
                <a16:creationId xmlns:a16="http://schemas.microsoft.com/office/drawing/2014/main" id="{B6244484-126E-54CE-47EE-7AD539133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917" y="2071424"/>
            <a:ext cx="5486400" cy="39876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34EFC6-31F3-9D63-DD93-836F5DBDA78F}"/>
              </a:ext>
            </a:extLst>
          </p:cNvPr>
          <p:cNvSpPr txBox="1"/>
          <p:nvPr/>
        </p:nvSpPr>
        <p:spPr>
          <a:xfrm>
            <a:off x="4526134" y="3119268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314609-D4D6-82B5-A1A4-9AB7A569044D}"/>
              </a:ext>
            </a:extLst>
          </p:cNvPr>
          <p:cNvSpPr txBox="1"/>
          <p:nvPr/>
        </p:nvSpPr>
        <p:spPr>
          <a:xfrm>
            <a:off x="7642864" y="3128918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F7A292-A351-5A4A-1959-8DF94E857171}"/>
              </a:ext>
            </a:extLst>
          </p:cNvPr>
          <p:cNvSpPr txBox="1"/>
          <p:nvPr/>
        </p:nvSpPr>
        <p:spPr>
          <a:xfrm>
            <a:off x="4439572" y="5247577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5F1811-0F90-709D-689D-0661072F9CB9}"/>
              </a:ext>
            </a:extLst>
          </p:cNvPr>
          <p:cNvSpPr txBox="1"/>
          <p:nvPr/>
        </p:nvSpPr>
        <p:spPr>
          <a:xfrm>
            <a:off x="7263454" y="5249936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</p:spTree>
    <p:extLst>
      <p:ext uri="{BB962C8B-B14F-4D97-AF65-F5344CB8AC3E}">
        <p14:creationId xmlns:p14="http://schemas.microsoft.com/office/powerpoint/2010/main" val="2073291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neat fit, 20 </a:t>
            </a:r>
            <a:r>
              <a:rPr lang="en-US" dirty="0" err="1"/>
              <a:t>ksi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32483-D4E2-9614-C5CD-BA285E4E31FF}"/>
              </a:ext>
            </a:extLst>
          </p:cNvPr>
          <p:cNvSpPr txBox="1"/>
          <p:nvPr/>
        </p:nvSpPr>
        <p:spPr>
          <a:xfrm>
            <a:off x="5306064" y="1402527"/>
            <a:ext cx="2444900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mid-thickness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2432BB-FA00-947B-BCC5-60D20651E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6621"/>
            <a:ext cx="3474720" cy="2013942"/>
          </a:xfrm>
          <a:prstGeom prst="rect">
            <a:avLst/>
          </a:prstGeom>
        </p:spPr>
      </p:pic>
      <p:pic>
        <p:nvPicPr>
          <p:cNvPr id="4" name="Picture 3" descr="A collage of graphs&#10;&#10;Description automatically generated">
            <a:extLst>
              <a:ext uri="{FF2B5EF4-FFF2-40B4-BE49-F238E27FC236}">
                <a16:creationId xmlns:a16="http://schemas.microsoft.com/office/drawing/2014/main" id="{F5B8655A-83AF-FB2D-46C5-D41CF0D1F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811" y="2108923"/>
            <a:ext cx="5486400" cy="4009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5C1C10-F477-A244-2B3D-809D9FE1D317}"/>
              </a:ext>
            </a:extLst>
          </p:cNvPr>
          <p:cNvSpPr txBox="1"/>
          <p:nvPr/>
        </p:nvSpPr>
        <p:spPr>
          <a:xfrm>
            <a:off x="4526134" y="3119268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97F4B4-8AB1-9EEF-0843-B027C19F0F1B}"/>
              </a:ext>
            </a:extLst>
          </p:cNvPr>
          <p:cNvSpPr txBox="1"/>
          <p:nvPr/>
        </p:nvSpPr>
        <p:spPr>
          <a:xfrm>
            <a:off x="7642864" y="3128918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834BFD-AE1F-089D-5016-3309C131467E}"/>
              </a:ext>
            </a:extLst>
          </p:cNvPr>
          <p:cNvSpPr txBox="1"/>
          <p:nvPr/>
        </p:nvSpPr>
        <p:spPr>
          <a:xfrm>
            <a:off x="4439572" y="5247577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10D6F3-1D30-D512-BADE-DFF9D2593193}"/>
              </a:ext>
            </a:extLst>
          </p:cNvPr>
          <p:cNvSpPr txBox="1"/>
          <p:nvPr/>
        </p:nvSpPr>
        <p:spPr>
          <a:xfrm>
            <a:off x="7263454" y="5249936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BA0BD3-DF7A-4338-99F8-963EFBD089E9}"/>
              </a:ext>
            </a:extLst>
          </p:cNvPr>
          <p:cNvSpPr txBox="1"/>
          <p:nvPr/>
        </p:nvSpPr>
        <p:spPr>
          <a:xfrm>
            <a:off x="8568201" y="2433100"/>
            <a:ext cx="5757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  <a:latin typeface="Arial"/>
                <a:cs typeface="Arial"/>
              </a:rPr>
              <a:t>20 </a:t>
            </a:r>
            <a:r>
              <a:rPr lang="en-US" sz="1100" b="1" dirty="0" err="1">
                <a:solidFill>
                  <a:srgbClr val="000000"/>
                </a:solidFill>
                <a:latin typeface="Arial"/>
                <a:cs typeface="Arial"/>
              </a:rPr>
              <a:t>ksi</a:t>
            </a:r>
            <a:endParaRPr lang="en-US" sz="11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4438A6-0270-082C-A6F0-F2D1899AF99C}"/>
              </a:ext>
            </a:extLst>
          </p:cNvPr>
          <p:cNvSpPr txBox="1"/>
          <p:nvPr/>
        </p:nvSpPr>
        <p:spPr>
          <a:xfrm>
            <a:off x="6890594" y="2845011"/>
            <a:ext cx="8018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  <a:latin typeface="Arial"/>
                <a:cs typeface="Arial"/>
              </a:rPr>
              <a:t>Plasticity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477A904-EDEC-5281-FE2A-2482F87DFE3D}"/>
              </a:ext>
            </a:extLst>
          </p:cNvPr>
          <p:cNvCxnSpPr/>
          <p:nvPr/>
        </p:nvCxnSpPr>
        <p:spPr bwMode="auto">
          <a:xfrm flipH="1" flipV="1">
            <a:off x="7022353" y="2378635"/>
            <a:ext cx="83671" cy="4663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617053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B0512-EA1D-F886-142A-1F967A11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model results – neat fit, 20 </a:t>
            </a:r>
            <a:r>
              <a:rPr lang="en-US" dirty="0" err="1"/>
              <a:t>ksi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47155-2B5D-6311-BE20-CF5A9596C3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3" y="3052200"/>
            <a:ext cx="3474720" cy="2026115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C0C1BD-3F76-0E3A-07E4-633FBC578BF1}"/>
              </a:ext>
            </a:extLst>
          </p:cNvPr>
          <p:cNvSpPr txBox="1"/>
          <p:nvPr/>
        </p:nvSpPr>
        <p:spPr>
          <a:xfrm>
            <a:off x="5306064" y="1402527"/>
            <a:ext cx="2560316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Hoop stress, 0.02” from bore</a:t>
            </a:r>
          </a:p>
        </p:txBody>
      </p:sp>
      <p:pic>
        <p:nvPicPr>
          <p:cNvPr id="9" name="Picture 8" descr="A graph of a number of lines&#10;&#10;Description automatically generated">
            <a:extLst>
              <a:ext uri="{FF2B5EF4-FFF2-40B4-BE49-F238E27FC236}">
                <a16:creationId xmlns:a16="http://schemas.microsoft.com/office/drawing/2014/main" id="{F00D490C-2FA0-9A7E-9DBC-0C1176D4E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917" y="2071424"/>
            <a:ext cx="5486400" cy="39876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5AB855-0DE4-83CC-1AD0-50FF09004C4A}"/>
              </a:ext>
            </a:extLst>
          </p:cNvPr>
          <p:cNvSpPr txBox="1"/>
          <p:nvPr/>
        </p:nvSpPr>
        <p:spPr>
          <a:xfrm>
            <a:off x="4526134" y="3119268"/>
            <a:ext cx="684803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Install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63AE2D-2E7D-9B3F-143B-FF48445ACF39}"/>
              </a:ext>
            </a:extLst>
          </p:cNvPr>
          <p:cNvSpPr txBox="1"/>
          <p:nvPr/>
        </p:nvSpPr>
        <p:spPr>
          <a:xfrm>
            <a:off x="7642864" y="3128918"/>
            <a:ext cx="598241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Load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7C437A-86BF-AC14-6917-71C139D3721B}"/>
              </a:ext>
            </a:extLst>
          </p:cNvPr>
          <p:cNvSpPr txBox="1"/>
          <p:nvPr/>
        </p:nvSpPr>
        <p:spPr>
          <a:xfrm>
            <a:off x="4439572" y="5247577"/>
            <a:ext cx="771365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Unload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C84C01-F483-83F0-763C-79E47A699843}"/>
              </a:ext>
            </a:extLst>
          </p:cNvPr>
          <p:cNvSpPr txBox="1"/>
          <p:nvPr/>
        </p:nvSpPr>
        <p:spPr>
          <a:xfrm>
            <a:off x="7263454" y="5249936"/>
            <a:ext cx="857927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/>
                <a:cs typeface="Arial"/>
              </a:rPr>
              <a:t>Remove</a:t>
            </a:r>
          </a:p>
        </p:txBody>
      </p:sp>
    </p:spTree>
    <p:extLst>
      <p:ext uri="{BB962C8B-B14F-4D97-AF65-F5344CB8AC3E}">
        <p14:creationId xmlns:p14="http://schemas.microsoft.com/office/powerpoint/2010/main" val="302725429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Custom 4">
      <a:dk1>
        <a:srgbClr val="595759"/>
      </a:dk1>
      <a:lt1>
        <a:srgbClr val="FFFFFF"/>
      </a:lt1>
      <a:dk2>
        <a:srgbClr val="042D5F"/>
      </a:dk2>
      <a:lt2>
        <a:srgbClr val="595759"/>
      </a:lt2>
      <a:accent1>
        <a:srgbClr val="F9540E"/>
      </a:accent1>
      <a:accent2>
        <a:srgbClr val="4C66B0"/>
      </a:accent2>
      <a:accent3>
        <a:srgbClr val="C47608"/>
      </a:accent3>
      <a:accent4>
        <a:srgbClr val="3C4648"/>
      </a:accent4>
      <a:accent5>
        <a:srgbClr val="7A7066"/>
      </a:accent5>
      <a:accent6>
        <a:srgbClr val="998F73"/>
      </a:accent6>
      <a:hlink>
        <a:srgbClr val="4C66B0"/>
      </a:hlink>
      <a:folHlink>
        <a:srgbClr val="595759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ea typeface="ＭＳ Ｐゴシック" pitchFamily="48" charset="-128"/>
          </a:defRPr>
        </a:defPPr>
      </a:lstStyle>
    </a:lnDef>
    <a:txDef>
      <a:spPr>
        <a:solidFill>
          <a:srgbClr val="F9540E"/>
        </a:solidFill>
      </a:spPr>
      <a:bodyPr wrap="square" rtlCol="0">
        <a:spAutoFit/>
      </a:bodyPr>
      <a:lstStyle>
        <a:defPPr>
          <a:defRPr b="1" dirty="0" smtClean="0">
            <a:solidFill>
              <a:schemeClr val="bg1"/>
            </a:solidFill>
            <a:latin typeface="Arial"/>
            <a:cs typeface="Arial"/>
          </a:defRPr>
        </a:defPPr>
      </a:lstStyle>
    </a:txDef>
  </a:objectDefaults>
  <a:extraClrSchemeLst>
    <a:extraClrScheme>
      <a:clrScheme name="HE_template_v052406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_template_v052406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_template_v052406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136758</TotalTime>
  <Words>824</Words>
  <Application>Microsoft Office PowerPoint</Application>
  <PresentationFormat>Letter Paper (8.5x11 in)</PresentationFormat>
  <Paragraphs>244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Lucida Grande</vt:lpstr>
      <vt:lpstr>Times</vt:lpstr>
      <vt:lpstr>Trebuchet MS</vt:lpstr>
      <vt:lpstr>Wingdings</vt:lpstr>
      <vt:lpstr>Default Theme</vt:lpstr>
      <vt:lpstr>Interference Fit Fastener – Working Group</vt:lpstr>
      <vt:lpstr>Submission summary</vt:lpstr>
      <vt:lpstr>Neat fit</vt:lpstr>
      <vt:lpstr>FE model results – neat fit, -10 ksi</vt:lpstr>
      <vt:lpstr>FE model results – neat fit, -10 ksi</vt:lpstr>
      <vt:lpstr>FE model results – neat fit, 10 ksi</vt:lpstr>
      <vt:lpstr>FE model results – neat fit, 10 ksi</vt:lpstr>
      <vt:lpstr>FE model results – neat fit, 20 ksi</vt:lpstr>
      <vt:lpstr>FE model results – neat fit, 20 ksi</vt:lpstr>
      <vt:lpstr>FE model results – neat fit, 30 ksi</vt:lpstr>
      <vt:lpstr>FE model results – neat fit, 30 ksi</vt:lpstr>
      <vt:lpstr>0.3% interference</vt:lpstr>
      <vt:lpstr>FE model results – 0.3% interference, -10 ksi</vt:lpstr>
      <vt:lpstr>FE model results – 0.3% interference, -10 ksi</vt:lpstr>
      <vt:lpstr>FE model results – 0.3% interference, 10 ksi</vt:lpstr>
      <vt:lpstr>FE model results – 0.3% interference, 10 ksi</vt:lpstr>
      <vt:lpstr>FE model results – 0.3% interference, 20 ksi</vt:lpstr>
      <vt:lpstr>FE model results – 0.3% interference, 20 ksi</vt:lpstr>
      <vt:lpstr>FE model results – 0.3% interference, 30 ksi</vt:lpstr>
      <vt:lpstr>FE model results – 0.3% interference, 30 ksi</vt:lpstr>
      <vt:lpstr>0.6% interference</vt:lpstr>
      <vt:lpstr>FE model results – 0.6% interference, -10 ksi</vt:lpstr>
      <vt:lpstr>FE model results – 0.6% interference, -10 ksi</vt:lpstr>
      <vt:lpstr>FE model results – 0.6% interference, 10 ksi</vt:lpstr>
      <vt:lpstr>FE model results – 0.6% interference, 10 ksi</vt:lpstr>
      <vt:lpstr>FE model results – 0.6% interference, 20 ksi</vt:lpstr>
      <vt:lpstr>FE model results – 0.6% interference, 20 ksi</vt:lpstr>
      <vt:lpstr>FE model results – 0.6% interference, 30 ksi</vt:lpstr>
      <vt:lpstr>FE model results – 0.6% interference, 30 ksi</vt:lpstr>
      <vt:lpstr>1.2% interference</vt:lpstr>
      <vt:lpstr>FE model results – 1.2% interference, -10 ksi</vt:lpstr>
      <vt:lpstr>FE model results – 1.2% interference, -10 ksi</vt:lpstr>
      <vt:lpstr>FE model results – 1.2% interference, 10 ksi</vt:lpstr>
      <vt:lpstr>FE model results – 1.2% interference, 10 ksi</vt:lpstr>
      <vt:lpstr>FE model results – 1.2% interference, 20 ksi</vt:lpstr>
      <vt:lpstr>FE model results – 1.2% interference, 20 ksi</vt:lpstr>
      <vt:lpstr>FE model results – 1.2% interference, 30 ksi</vt:lpstr>
      <vt:lpstr>FE model results – 1.2% interference, 30 ksi</vt:lpstr>
      <vt:lpstr>Comparisons</vt:lpstr>
      <vt:lpstr>Comparisons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Tear down vs new Large hole Carlson validation plan</dc:title>
  <dc:creator>Michael R Hill</dc:creator>
  <cp:lastModifiedBy>Renan Ribeiro</cp:lastModifiedBy>
  <cp:revision>302</cp:revision>
  <cp:lastPrinted>2019-01-09T17:44:21Z</cp:lastPrinted>
  <dcterms:created xsi:type="dcterms:W3CDTF">2017-09-11T22:44:04Z</dcterms:created>
  <dcterms:modified xsi:type="dcterms:W3CDTF">2023-08-28T19:43:10Z</dcterms:modified>
</cp:coreProperties>
</file>