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9"/>
  </p:notesMasterIdLst>
  <p:sldIdLst>
    <p:sldId id="256" r:id="rId2"/>
    <p:sldId id="1184" r:id="rId3"/>
    <p:sldId id="1190" r:id="rId4"/>
    <p:sldId id="1169" r:id="rId5"/>
    <p:sldId id="1171" r:id="rId6"/>
    <p:sldId id="1181" r:id="rId7"/>
    <p:sldId id="1183" r:id="rId8"/>
    <p:sldId id="1191" r:id="rId9"/>
    <p:sldId id="1192" r:id="rId10"/>
    <p:sldId id="1194" r:id="rId11"/>
    <p:sldId id="1195" r:id="rId12"/>
    <p:sldId id="1197" r:id="rId13"/>
    <p:sldId id="1198" r:id="rId14"/>
    <p:sldId id="1199" r:id="rId15"/>
    <p:sldId id="1201" r:id="rId16"/>
    <p:sldId id="1202" r:id="rId17"/>
    <p:sldId id="1204" r:id="rId18"/>
    <p:sldId id="1227" r:id="rId19"/>
    <p:sldId id="1228" r:id="rId20"/>
    <p:sldId id="1232" r:id="rId21"/>
    <p:sldId id="1233" r:id="rId22"/>
    <p:sldId id="1241" r:id="rId23"/>
    <p:sldId id="1237" r:id="rId24"/>
    <p:sldId id="1238" r:id="rId25"/>
    <p:sldId id="1239" r:id="rId26"/>
    <p:sldId id="1240" r:id="rId27"/>
    <p:sldId id="1236" r:id="rId2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 autoAdjust="0"/>
    <p:restoredTop sz="94807" autoAdjust="0"/>
  </p:normalViewPr>
  <p:slideViewPr>
    <p:cSldViewPr snapToGrid="0" snapToObjects="1">
      <p:cViewPr varScale="1">
        <p:scale>
          <a:sx n="160" d="100"/>
          <a:sy n="160" d="100"/>
        </p:scale>
        <p:origin x="19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E81E-5BFF-2049-8AED-C237E80F415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8A57-36F8-814D-827A-812A1F1E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08A57-36F8-814D-827A-812A1F1E1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72375" y="64770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defTabSz="457200">
              <a:defRPr/>
            </a:pPr>
            <a:endParaRPr kumimoji="1" lang="en-US" sz="1400" b="1" dirty="0">
              <a:solidFill>
                <a:srgbClr val="595759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392" y="1051586"/>
            <a:ext cx="5303802" cy="2468853"/>
          </a:xfrm>
          <a:ln w="12700" cap="sq"/>
        </p:spPr>
        <p:txBody>
          <a:bodyPr wrap="square" lIns="91440" tIns="45720" rIns="91440" bIns="45720" anchor="b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732" y="3703317"/>
            <a:ext cx="5303462" cy="2265681"/>
          </a:xfrm>
          <a:ln w="12700" cap="sq"/>
        </p:spPr>
        <p:txBody>
          <a:bodyPr lIns="91440" tIns="45720" rIns="91440" bIns="45720">
            <a:normAutofit/>
          </a:bodyPr>
          <a:lstStyle>
            <a:lvl1pPr marL="0" indent="0" algn="l">
              <a:buClr>
                <a:schemeClr val="bg2"/>
              </a:buClr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0" y="36287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" indent="-57150">
              <a:tabLst/>
              <a:defRPr/>
            </a:lvl1pPr>
            <a:lvl2pPr>
              <a:defRPr sz="1800"/>
            </a:lvl2pPr>
            <a:lvl4pPr>
              <a:defRPr sz="1600"/>
            </a:lvl4pPr>
            <a:lvl5pPr>
              <a:defRPr sz="1600"/>
            </a:lvl5pPr>
            <a:lvl6pPr marL="1373188" indent="-222250">
              <a:tabLst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H="1">
            <a:off x="228600" y="1036636"/>
            <a:ext cx="86899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11513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51587"/>
            <a:ext cx="8680451" cy="49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0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3" name="Slide Number Placeholder 3"/>
          <p:cNvSpPr txBox="1">
            <a:spLocks noGrp="1"/>
          </p:cNvSpPr>
          <p:nvPr/>
        </p:nvSpPr>
        <p:spPr bwMode="auto">
          <a:xfrm>
            <a:off x="8647847" y="6463718"/>
            <a:ext cx="44082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9pPr>
          </a:lstStyle>
          <a:p>
            <a:pPr algn="ctr" defTabSz="457200">
              <a:defRPr/>
            </a:pPr>
            <a:fld id="{6641678A-E55A-4248-BA0C-F294621D028D}" type="slidenum">
              <a:rPr lang="en-US" sz="1400" smtClean="0">
                <a:solidFill>
                  <a:srgbClr val="868686"/>
                </a:solidFill>
                <a:latin typeface="Arial"/>
                <a:cs typeface="Arial"/>
              </a:rPr>
              <a:pPr algn="ctr" defTabSz="457200">
                <a:defRPr/>
              </a:pPr>
              <a:t>‹#›</a:t>
            </a:fld>
            <a:endParaRPr lang="en-US" sz="140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  <a:ea typeface="ＭＳ Ｐゴシック" pitchFamily="48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-3681" y="362876"/>
            <a:ext cx="9143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BF2DAA42-B321-CD48-9492-9E905E6A72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3530" y="6271180"/>
            <a:ext cx="1425594" cy="4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559D7D-4BB1-5F44-855B-4A54C0E68711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28600" y="6254725"/>
            <a:ext cx="1224930" cy="4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48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57150" indent="-57150" algn="l" rtl="0" eaLnBrk="1" fontAlgn="base" hangingPunct="1">
        <a:spcBef>
          <a:spcPct val="40000"/>
        </a:spcBef>
        <a:spcAft>
          <a:spcPct val="0"/>
        </a:spcAft>
        <a:buClr>
          <a:schemeClr val="bg1"/>
        </a:buClr>
        <a:buSzPct val="25000"/>
        <a:buFont typeface="Arial" panose="020B0604020202020204" pitchFamily="34" charset="0"/>
        <a:buChar char="•"/>
        <a:tabLst/>
        <a:defRPr sz="2400" b="1">
          <a:solidFill>
            <a:schemeClr val="tx1"/>
          </a:solidFill>
          <a:latin typeface="+mn-lt"/>
          <a:ea typeface="ＭＳ Ｐゴシック" pitchFamily="48" charset="-128"/>
          <a:cs typeface="ＭＳ Ｐゴシック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ＭＳ Ｐゴシック" pitchFamily="48" charset="-128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-"/>
        <a:defRPr sz="1800">
          <a:solidFill>
            <a:schemeClr val="tx1"/>
          </a:solidFill>
          <a:latin typeface="+mn-lt"/>
          <a:ea typeface="ＭＳ Ｐゴシック" pitchFamily="48" charset="-128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+"/>
        <a:defRPr sz="1800">
          <a:solidFill>
            <a:schemeClr val="tx1"/>
          </a:solidFill>
          <a:latin typeface="+mn-lt"/>
          <a:ea typeface="ＭＳ Ｐゴシック" pitchFamily="48" charset="-128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1800">
          <a:solidFill>
            <a:schemeClr val="tx1"/>
          </a:solidFill>
          <a:latin typeface="+mn-lt"/>
          <a:ea typeface="ＭＳ Ｐゴシック" pitchFamily="48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tpilarczyk@hill-engineer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Interference Fit Fastener – Working Group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Robert Pilarczyk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rtpilarczyk@hill-engineering.com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600045" y="1330079"/>
            <a:ext cx="2394593" cy="955935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92E63F9-AE68-304F-B35E-5170D64F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291" y="1392547"/>
            <a:ext cx="2394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4770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153093"/>
            <a:ext cx="1062036" cy="1297520"/>
          </a:xfrm>
        </p:spPr>
        <p:txBody>
          <a:bodyPr>
            <a:noAutofit/>
          </a:bodyPr>
          <a:lstStyle/>
          <a:p>
            <a:r>
              <a:rPr lang="en-US" sz="1400" dirty="0"/>
              <a:t>Step 1</a:t>
            </a:r>
          </a:p>
          <a:p>
            <a:pPr marL="257175" indent="-257175"/>
            <a:r>
              <a:rPr lang="en-US" sz="1400" b="0" dirty="0"/>
              <a:t>Pin installed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81532-3C05-ACC5-B28E-87F290C5C285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22D2D-981A-98A0-220D-7D03AA108519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37093-F9E6-C424-380E-7B3F86BBE29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BD154-7863-6F2F-306F-44FC9189CB63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E7846F36-9423-3BF2-580F-585E3A071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57" y="1253346"/>
            <a:ext cx="4448160" cy="205740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39EFAA56-01A9-60B4-E4CC-0B298D24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49" y="3364306"/>
            <a:ext cx="4625269" cy="2057400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480F14-4D69-357C-32D8-5A31235EEC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4367"/>
          <a:stretch/>
        </p:blipFill>
        <p:spPr>
          <a:xfrm>
            <a:off x="1400323" y="1654630"/>
            <a:ext cx="1328391" cy="1371600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3543B7EC-C63E-0779-1C0D-42DBD90E63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t="5173"/>
          <a:stretch/>
        </p:blipFill>
        <p:spPr>
          <a:xfrm>
            <a:off x="2604318" y="1645940"/>
            <a:ext cx="1354807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48E691-56CB-A0F8-F73F-F83F3D4A7BF5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04894-98B2-5091-B64F-D12B2C9CDEC1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87425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1" y="1090664"/>
            <a:ext cx="1109661" cy="1216323"/>
          </a:xfrm>
        </p:spPr>
        <p:txBody>
          <a:bodyPr>
            <a:noAutofit/>
          </a:bodyPr>
          <a:lstStyle/>
          <a:p>
            <a:r>
              <a:rPr lang="en-US" sz="1400" dirty="0"/>
              <a:t>Step 2</a:t>
            </a:r>
          </a:p>
          <a:p>
            <a:pPr marL="257175" indent="-257175"/>
            <a:r>
              <a:rPr lang="en-US" sz="1400" b="0" dirty="0"/>
              <a:t>Pin removed</a:t>
            </a:r>
          </a:p>
          <a:p>
            <a:pPr marL="257175" indent="-257175"/>
            <a:endParaRPr lang="en-US" sz="1400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25F93-5182-C4ED-236F-1344F98F0371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F302-8787-0248-8900-FC611A66FA93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4BDAE-810B-60CD-B4DD-CB3D4D1B62A3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A4F7E-D505-BA37-293A-7D03613223C6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AE1A756-B8F3-9E3D-A48B-C43594BF6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32" y="1196590"/>
            <a:ext cx="4370713" cy="205740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7286F4A7-FA05-D85F-D070-AB06FD658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62" y="3353177"/>
            <a:ext cx="4552483" cy="2057400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994AD22-ABCB-42D2-28EF-8E0099153E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3864"/>
          <a:stretch/>
        </p:blipFill>
        <p:spPr>
          <a:xfrm>
            <a:off x="1330480" y="1668794"/>
            <a:ext cx="1310548" cy="1371600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B6ED064-6552-5401-00BE-477DF9B5B5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6" t="4106"/>
          <a:stretch/>
        </p:blipFill>
        <p:spPr>
          <a:xfrm>
            <a:off x="2645164" y="1645940"/>
            <a:ext cx="1325098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385070-C87F-BDA2-9388-648F52B795EA}"/>
              </a:ext>
            </a:extLst>
          </p:cNvPr>
          <p:cNvSpPr txBox="1"/>
          <p:nvPr/>
        </p:nvSpPr>
        <p:spPr>
          <a:xfrm rot="16200000">
            <a:off x="2875505" y="2093913"/>
            <a:ext cx="579005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Arial"/>
                <a:cs typeface="Arial"/>
              </a:rPr>
              <a:t>Bore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968E7-EB95-8AE2-6B0E-8388962A16B8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E6496D-135D-93DC-0DD5-D2F1DC7AEAFF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320063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38" y="1090473"/>
            <a:ext cx="1097742" cy="1297520"/>
          </a:xfrm>
        </p:spPr>
        <p:txBody>
          <a:bodyPr>
            <a:noAutofit/>
          </a:bodyPr>
          <a:lstStyle/>
          <a:p>
            <a:r>
              <a:rPr lang="en-US" sz="1400" dirty="0"/>
              <a:t>Step 2</a:t>
            </a:r>
          </a:p>
          <a:p>
            <a:pPr marL="257175" indent="-257175"/>
            <a:r>
              <a:rPr lang="en-US" sz="1400" b="0" dirty="0"/>
              <a:t>Pin removed</a:t>
            </a:r>
          </a:p>
          <a:p>
            <a:pPr marL="257175" indent="-257175"/>
            <a:endParaRPr lang="en-US" sz="14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5E632-9B9F-7AFB-D987-B974860B343E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53FC1-F146-7761-9EAC-7D37F377550D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0F716-0204-0646-7F85-1D004D63D2C2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8F0F-5ADE-B21C-6C2B-1D565BE19A51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B8C3C3B0-68D6-D0F9-8BAF-70F0B6214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06" y="1238500"/>
            <a:ext cx="4448160" cy="205740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A3FE68F7-54B9-487B-85F3-D448ECF02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97" y="3383657"/>
            <a:ext cx="4625269" cy="205740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0D7724CF-2B74-C0C6-0345-8776120B9C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3864"/>
          <a:stretch/>
        </p:blipFill>
        <p:spPr>
          <a:xfrm>
            <a:off x="1330480" y="1668794"/>
            <a:ext cx="1310548" cy="1371600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E683F455-89E5-FACC-FE35-44DEEF6A15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6" t="4106"/>
          <a:stretch/>
        </p:blipFill>
        <p:spPr>
          <a:xfrm>
            <a:off x="2645164" y="1645940"/>
            <a:ext cx="1325098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85F372-4AF0-F098-ABE1-8B24A35C5FED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C3A96-100F-4732-1AF4-13173A5475D3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DD661-90AF-F6B4-82F8-E1F40D6CB1EE}"/>
              </a:ext>
            </a:extLst>
          </p:cNvPr>
          <p:cNvSpPr txBox="1"/>
          <p:nvPr/>
        </p:nvSpPr>
        <p:spPr>
          <a:xfrm rot="16200000">
            <a:off x="2875505" y="2093913"/>
            <a:ext cx="579005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Arial"/>
                <a:cs typeface="Arial"/>
              </a:rPr>
              <a:t>Bore</a:t>
            </a:r>
          </a:p>
        </p:txBody>
      </p:sp>
    </p:spTree>
    <p:extLst>
      <p:ext uri="{BB962C8B-B14F-4D97-AF65-F5344CB8AC3E}">
        <p14:creationId xmlns:p14="http://schemas.microsoft.com/office/powerpoint/2010/main" val="370778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1.2%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push pin in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35319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115417"/>
            <a:ext cx="1042986" cy="1216323"/>
          </a:xfrm>
        </p:spPr>
        <p:txBody>
          <a:bodyPr>
            <a:noAutofit/>
          </a:bodyPr>
          <a:lstStyle/>
          <a:p>
            <a:r>
              <a:rPr lang="en-US" sz="1400" dirty="0"/>
              <a:t>Step 1</a:t>
            </a:r>
          </a:p>
          <a:p>
            <a:pPr marL="257175" indent="-257175"/>
            <a:r>
              <a:rPr lang="en-US" sz="1400" b="0" dirty="0"/>
              <a:t>Pin installed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A2298-5429-2D34-00E4-00CFE53B80F0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99F9E-F0E1-E9AF-637D-A15A96DB2D4F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32483-D4E2-9614-C5CD-BA285E4E31F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7F71A-D85A-97E4-4BA2-307EC2BF80E8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096BF34-1823-4720-63CF-96A099471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40" y="1242218"/>
            <a:ext cx="4370713" cy="20574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D846D313-AC40-F06A-86CD-B20B11E79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97" y="3353177"/>
            <a:ext cx="4546050" cy="2057400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id="{B4C36820-24F4-3AB4-C735-02FF21B363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4432" b="5908"/>
          <a:stretch/>
        </p:blipFill>
        <p:spPr>
          <a:xfrm>
            <a:off x="1226165" y="1645940"/>
            <a:ext cx="1422433" cy="1371600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96FE10-6E36-BF28-86A2-03F625EB81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9" t="4610" b="5612"/>
          <a:stretch/>
        </p:blipFill>
        <p:spPr>
          <a:xfrm>
            <a:off x="2543879" y="1645940"/>
            <a:ext cx="1416730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0B67C1-CDCD-7B03-A7A3-111AF2515BF0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EA6B1-F559-8E6D-65CB-55B1A3D3DF60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55705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04" y="1135707"/>
            <a:ext cx="1067586" cy="1259746"/>
          </a:xfrm>
        </p:spPr>
        <p:txBody>
          <a:bodyPr>
            <a:noAutofit/>
          </a:bodyPr>
          <a:lstStyle/>
          <a:p>
            <a:r>
              <a:rPr lang="en-US" sz="1400" dirty="0"/>
              <a:t>Step 1</a:t>
            </a:r>
          </a:p>
          <a:p>
            <a:pPr marL="257175" indent="-257175"/>
            <a:r>
              <a:rPr lang="en-US" sz="1400" b="0" dirty="0"/>
              <a:t>Pin installed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81532-3C05-ACC5-B28E-87F290C5C285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22D2D-981A-98A0-220D-7D03AA108519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37093-F9E6-C424-380E-7B3F86BBE29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BD154-7863-6F2F-306F-44FC9189CB63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CCABD3E7-2792-A61B-832D-0C1DDCF46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40" y="1230782"/>
            <a:ext cx="4448160" cy="20574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E55D4EB0-E8F7-54B8-7641-AE9E73FDB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68" y="3353080"/>
            <a:ext cx="4618733" cy="2057400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low confidence">
            <a:extLst>
              <a:ext uri="{FF2B5EF4-FFF2-40B4-BE49-F238E27FC236}">
                <a16:creationId xmlns:a16="http://schemas.microsoft.com/office/drawing/2014/main" id="{FFE81135-899C-1486-1CDE-4ADDC5E09D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4432" b="5908"/>
          <a:stretch/>
        </p:blipFill>
        <p:spPr>
          <a:xfrm>
            <a:off x="1226165" y="1645940"/>
            <a:ext cx="1422433" cy="13716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794FB7-D5D4-DD92-54A6-C12C6A5D3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9" t="4610" b="5612"/>
          <a:stretch/>
        </p:blipFill>
        <p:spPr>
          <a:xfrm>
            <a:off x="2543879" y="1645940"/>
            <a:ext cx="1416730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020559-5E7B-11B3-677E-C75A50D0B980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2B918-FF77-F66F-F801-946F99DE02C9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377606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97511"/>
            <a:ext cx="1038237" cy="1348745"/>
          </a:xfrm>
        </p:spPr>
        <p:txBody>
          <a:bodyPr>
            <a:noAutofit/>
          </a:bodyPr>
          <a:lstStyle/>
          <a:p>
            <a:r>
              <a:rPr lang="en-US" sz="1400" dirty="0"/>
              <a:t>Step 2</a:t>
            </a:r>
          </a:p>
          <a:p>
            <a:pPr marL="257175" indent="-257175"/>
            <a:r>
              <a:rPr lang="en-US" sz="1400" b="0" dirty="0"/>
              <a:t>Pin removed</a:t>
            </a:r>
          </a:p>
          <a:p>
            <a:pPr marL="257175" indent="-257175"/>
            <a:endParaRPr lang="en-US" sz="1400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25F93-5182-C4ED-236F-1344F98F0371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F302-8787-0248-8900-FC611A66FA93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4BDAE-810B-60CD-B4DD-CB3D4D1B62A3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A4F7E-D505-BA37-293A-7D03613223C6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BABCE988-A186-88BF-227C-9893027B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82" y="1253645"/>
            <a:ext cx="4370713" cy="20574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CAACD00-FC34-1BE9-CF7B-E8E3DC00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86" y="3353177"/>
            <a:ext cx="4546050" cy="2057400"/>
          </a:xfrm>
          <a:prstGeom prst="rect">
            <a:avLst/>
          </a:prstGeom>
        </p:spPr>
      </p:pic>
      <p:pic>
        <p:nvPicPr>
          <p:cNvPr id="16" name="Picture 1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4F2774A-8E45-A9F4-413F-9AA79EBD3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0" t="4574" b="5556"/>
          <a:stretch/>
        </p:blipFill>
        <p:spPr>
          <a:xfrm>
            <a:off x="1266839" y="1623085"/>
            <a:ext cx="1408028" cy="1371600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D580CDB6-29EF-CF20-65D3-021B228306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2" t="4391" b="6853"/>
          <a:stretch/>
        </p:blipFill>
        <p:spPr>
          <a:xfrm>
            <a:off x="2492477" y="1623085"/>
            <a:ext cx="1424055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2C27A-D3AA-A657-556A-DDE040A7E4F4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611F4-F5F3-EB56-F128-05B0A97765BE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16180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1.2%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1078624"/>
            <a:ext cx="1119186" cy="1348745"/>
          </a:xfrm>
        </p:spPr>
        <p:txBody>
          <a:bodyPr>
            <a:noAutofit/>
          </a:bodyPr>
          <a:lstStyle/>
          <a:p>
            <a:r>
              <a:rPr lang="en-US" sz="1400" dirty="0"/>
              <a:t>Step 2</a:t>
            </a:r>
          </a:p>
          <a:p>
            <a:pPr marL="257175" indent="-257175"/>
            <a:r>
              <a:rPr lang="en-US" sz="1400" b="0" dirty="0"/>
              <a:t>Pin removed</a:t>
            </a:r>
          </a:p>
          <a:p>
            <a:pPr marL="257175" indent="-257175"/>
            <a:endParaRPr lang="en-US" sz="14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5E632-9B9F-7AFB-D987-B974860B343E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53FC1-F146-7761-9EAC-7D37F377550D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0F716-0204-0646-7F85-1D004D63D2C2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8F0F-5ADE-B21C-6C2B-1D565BE19A51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A9A04CC-5815-EEFD-0F6D-C1AA604D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57" y="1253229"/>
            <a:ext cx="4448160" cy="20574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640B8AC-6378-617C-9E26-257197571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63" y="3364189"/>
            <a:ext cx="4618733" cy="2057400"/>
          </a:xfrm>
          <a:prstGeom prst="rect">
            <a:avLst/>
          </a:prstGeom>
        </p:spPr>
      </p:pic>
      <p:pic>
        <p:nvPicPr>
          <p:cNvPr id="15" name="Picture 1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7DB298FD-4F32-08E8-F13E-59A675883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0" t="4574" b="5556"/>
          <a:stretch/>
        </p:blipFill>
        <p:spPr>
          <a:xfrm>
            <a:off x="1266839" y="1623085"/>
            <a:ext cx="1408028" cy="1371600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3711B51C-286F-4EB0-D67A-450944179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2" t="4391" b="6853"/>
          <a:stretch/>
        </p:blipFill>
        <p:spPr>
          <a:xfrm>
            <a:off x="2492477" y="1623085"/>
            <a:ext cx="1424055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68626A-E6F9-F8B2-AAAB-ADCC129819A5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F4B1F-1463-6985-2682-FE3C35F0AB58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408679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D270-EF6F-C1FD-4EC5-3B4F60D6F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Contour plot comparisons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615D1-45D3-2DE5-3566-B2FA3694A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7FC2-0EB4-8509-8457-557BAEEC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0.3% interference – hoop stress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75FB6F28-365B-9B3D-0EC8-D801FCBE4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2684"/>
          <a:stretch/>
        </p:blipFill>
        <p:spPr>
          <a:xfrm>
            <a:off x="0" y="2512140"/>
            <a:ext cx="4457700" cy="24378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C837B-4B73-6AB0-EDF3-581F791BFDEC}"/>
              </a:ext>
            </a:extLst>
          </p:cNvPr>
          <p:cNvSpPr txBox="1"/>
          <p:nvPr/>
        </p:nvSpPr>
        <p:spPr>
          <a:xfrm>
            <a:off x="1731218" y="1842550"/>
            <a:ext cx="120417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installed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09581-FAFA-E380-1035-1427B5BA5DE9}"/>
              </a:ext>
            </a:extLst>
          </p:cNvPr>
          <p:cNvSpPr txBox="1"/>
          <p:nvPr/>
        </p:nvSpPr>
        <p:spPr>
          <a:xfrm>
            <a:off x="855319" y="2235141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9763A-B025-FDE8-3679-1B6EAA4257A3}"/>
              </a:ext>
            </a:extLst>
          </p:cNvPr>
          <p:cNvSpPr txBox="1"/>
          <p:nvPr/>
        </p:nvSpPr>
        <p:spPr>
          <a:xfrm>
            <a:off x="2781268" y="2235140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E7FDA4-2E90-A82D-311B-450A3ABEECA5}"/>
              </a:ext>
            </a:extLst>
          </p:cNvPr>
          <p:cNvCxnSpPr/>
          <p:nvPr/>
        </p:nvCxnSpPr>
        <p:spPr bwMode="auto">
          <a:xfrm>
            <a:off x="4572000" y="1711093"/>
            <a:ext cx="0" cy="3706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005BA0-98C4-4938-225B-8B6C3E089FDC}"/>
              </a:ext>
            </a:extLst>
          </p:cNvPr>
          <p:cNvSpPr txBox="1"/>
          <p:nvPr/>
        </p:nvSpPr>
        <p:spPr>
          <a:xfrm>
            <a:off x="1505195" y="5018404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-20 to 20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95513-7C87-7EB1-E25A-D0538B140121}"/>
              </a:ext>
            </a:extLst>
          </p:cNvPr>
          <p:cNvSpPr txBox="1"/>
          <p:nvPr/>
        </p:nvSpPr>
        <p:spPr>
          <a:xfrm>
            <a:off x="6305459" y="1770925"/>
            <a:ext cx="120417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installed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14B9B2-726D-0E9D-8B1B-2F490CF9D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31" y="2512139"/>
            <a:ext cx="4457700" cy="2285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FAD785-63E0-CFDC-D939-33A6A92A05B1}"/>
              </a:ext>
            </a:extLst>
          </p:cNvPr>
          <p:cNvSpPr txBox="1"/>
          <p:nvPr/>
        </p:nvSpPr>
        <p:spPr>
          <a:xfrm>
            <a:off x="5429560" y="2244194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05634-71F8-F83F-4AC2-FCDBEF0AFDEE}"/>
              </a:ext>
            </a:extLst>
          </p:cNvPr>
          <p:cNvSpPr txBox="1"/>
          <p:nvPr/>
        </p:nvSpPr>
        <p:spPr>
          <a:xfrm>
            <a:off x="7355509" y="2244193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DC26F-D360-E6DA-51E5-96DD6A7BC796}"/>
              </a:ext>
            </a:extLst>
          </p:cNvPr>
          <p:cNvSpPr txBox="1"/>
          <p:nvPr/>
        </p:nvSpPr>
        <p:spPr>
          <a:xfrm>
            <a:off x="6079436" y="4946779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-30 to 50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131288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– fastener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49615"/>
            <a:ext cx="3937497" cy="4223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Abaqus 3D model, quarter-symmetric</a:t>
            </a:r>
          </a:p>
          <a:p>
            <a:pPr marL="257175" indent="-257175"/>
            <a:r>
              <a:rPr lang="en-US" b="0" dirty="0"/>
              <a:t>Boundary conditions below</a:t>
            </a:r>
          </a:p>
          <a:p>
            <a:pPr marL="257175" indent="-257175"/>
            <a:r>
              <a:rPr lang="en-US" b="0" dirty="0"/>
              <a:t>Frictionless contact between pin and bore</a:t>
            </a:r>
          </a:p>
          <a:p>
            <a:r>
              <a:rPr lang="en-US" dirty="0"/>
              <a:t>Incrementally push the oversized pin into the hole</a:t>
            </a:r>
          </a:p>
          <a:p>
            <a:pPr marL="257175" indent="-257175"/>
            <a:r>
              <a:rPr lang="en-US" b="0" dirty="0"/>
              <a:t>Hole diameter = 0.25”</a:t>
            </a:r>
          </a:p>
          <a:p>
            <a:pPr marL="257175" indent="-257175"/>
            <a:r>
              <a:rPr lang="en-US" b="0" dirty="0"/>
              <a:t>Min pin diameter = 0.25”</a:t>
            </a:r>
          </a:p>
          <a:p>
            <a:pPr marL="257175" indent="-257175"/>
            <a:r>
              <a:rPr lang="en-US" b="0" dirty="0"/>
              <a:t>Max pin diameter set to give desired interference</a:t>
            </a:r>
          </a:p>
          <a:p>
            <a:r>
              <a:rPr lang="en-US" dirty="0"/>
              <a:t>Transition chamfer length constant at 0.025”</a:t>
            </a:r>
          </a:p>
          <a:p>
            <a:pPr marL="257175" indent="-257175"/>
            <a:r>
              <a:rPr lang="en-US" b="1" dirty="0"/>
              <a:t>Results in different chamfer angles for different interference</a:t>
            </a:r>
          </a:p>
          <a:p>
            <a:r>
              <a:rPr lang="en-US" b="1" dirty="0"/>
              <a:t>Also ran the models with a more aggressive chamfer</a:t>
            </a:r>
          </a:p>
          <a:p>
            <a:pPr marL="257175" indent="-257175"/>
            <a:r>
              <a:rPr lang="en-US" b="0" dirty="0"/>
              <a:t>12.7 deg constant angle at transition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CDC18E-F8AF-28C3-41EB-D212E461A177}"/>
              </a:ext>
            </a:extLst>
          </p:cNvPr>
          <p:cNvGrpSpPr/>
          <p:nvPr/>
        </p:nvGrpSpPr>
        <p:grpSpPr>
          <a:xfrm>
            <a:off x="5778762" y="1149615"/>
            <a:ext cx="3398957" cy="4445601"/>
            <a:chOff x="10439182" y="93128"/>
            <a:chExt cx="4531942" cy="59274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73227D-7B84-23CA-7ED4-72B6A89E5796}"/>
                </a:ext>
              </a:extLst>
            </p:cNvPr>
            <p:cNvGrpSpPr/>
            <p:nvPr/>
          </p:nvGrpSpPr>
          <p:grpSpPr>
            <a:xfrm>
              <a:off x="10439182" y="5122417"/>
              <a:ext cx="1645495" cy="605790"/>
              <a:chOff x="7988016" y="5158697"/>
              <a:chExt cx="1645495" cy="60579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7EDBD68-3172-8654-3B07-4E8487DD40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72012" y="5158697"/>
                <a:ext cx="579950" cy="4953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EFBFFD-AB20-E7F6-52F1-139C557B2047}"/>
                  </a:ext>
                </a:extLst>
              </p:cNvPr>
              <p:cNvSpPr txBox="1"/>
              <p:nvPr/>
            </p:nvSpPr>
            <p:spPr>
              <a:xfrm rot="2408260">
                <a:off x="7988016" y="5272045"/>
                <a:ext cx="164549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Arial"/>
                    <a:cs typeface="Arial"/>
                  </a:rPr>
                  <a:t>Push pin in along this direction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06B16E-22AC-DB6C-E075-09FD84DC9D63}"/>
                </a:ext>
              </a:extLst>
            </p:cNvPr>
            <p:cNvGrpSpPr/>
            <p:nvPr/>
          </p:nvGrpSpPr>
          <p:grpSpPr>
            <a:xfrm>
              <a:off x="11351850" y="93128"/>
              <a:ext cx="3619274" cy="5927467"/>
              <a:chOff x="8598866" y="215548"/>
              <a:chExt cx="3619274" cy="592746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53A9D6-2DC3-51E0-ACDB-0624F7CD7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42113" y="419692"/>
                <a:ext cx="2676027" cy="5227171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FAD8F03-2BCD-2D76-777E-6FA70252205C}"/>
                  </a:ext>
                </a:extLst>
              </p:cNvPr>
              <p:cNvGrpSpPr/>
              <p:nvPr/>
            </p:nvGrpSpPr>
            <p:grpSpPr>
              <a:xfrm>
                <a:off x="8598866" y="215548"/>
                <a:ext cx="2634284" cy="5927467"/>
                <a:chOff x="8643316" y="215548"/>
                <a:chExt cx="2634284" cy="5927467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7C7D4AEF-E616-BACB-9E2C-FDB51F142F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643316" y="602503"/>
                  <a:ext cx="1408811" cy="4969435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D248F9-AD4C-877E-AD82-7AE7D25E5583}"/>
                    </a:ext>
                  </a:extLst>
                </p:cNvPr>
                <p:cNvSpPr txBox="1"/>
                <p:nvPr/>
              </p:nvSpPr>
              <p:spPr>
                <a:xfrm>
                  <a:off x="10344835" y="5712128"/>
                  <a:ext cx="932765" cy="430887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750" b="1" dirty="0">
                      <a:latin typeface="Arial"/>
                      <a:cs typeface="Arial"/>
                    </a:rPr>
                    <a:t>y symmetry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A72DFF3-C67E-6937-96C2-00C97B975015}"/>
                    </a:ext>
                  </a:extLst>
                </p:cNvPr>
                <p:cNvSpPr txBox="1"/>
                <p:nvPr/>
              </p:nvSpPr>
              <p:spPr>
                <a:xfrm>
                  <a:off x="9727912" y="4125409"/>
                  <a:ext cx="932765" cy="430887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750" b="1" dirty="0">
                      <a:latin typeface="Arial"/>
                      <a:cs typeface="Arial"/>
                    </a:rPr>
                    <a:t>x symmetry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CF7D421-A952-9A43-02DD-10C396F55A89}"/>
                    </a:ext>
                  </a:extLst>
                </p:cNvPr>
                <p:cNvSpPr txBox="1"/>
                <p:nvPr/>
              </p:nvSpPr>
              <p:spPr>
                <a:xfrm>
                  <a:off x="9409025" y="215548"/>
                  <a:ext cx="1087125" cy="430887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750" b="1" dirty="0" err="1">
                      <a:latin typeface="Arial"/>
                      <a:cs typeface="Arial"/>
                    </a:rPr>
                    <a:t>x,z</a:t>
                  </a:r>
                  <a:r>
                    <a:rPr lang="en-US" sz="750" b="1" dirty="0">
                      <a:latin typeface="Arial"/>
                      <a:cs typeface="Arial"/>
                    </a:rPr>
                    <a:t> fixed on back surf.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DE65173-4F40-A6EC-42AC-3CB9696ED54D}"/>
                    </a:ext>
                  </a:extLst>
                </p:cNvPr>
                <p:cNvCxnSpPr>
                  <a:cxnSpLocks/>
                  <a:stCxn id="21" idx="0"/>
                </p:cNvCxnSpPr>
                <p:nvPr/>
              </p:nvCxnSpPr>
              <p:spPr bwMode="auto">
                <a:xfrm flipV="1">
                  <a:off x="10811217" y="5270208"/>
                  <a:ext cx="322403" cy="44192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24CB694F-0E6A-B94C-F19C-227D6D2C6572}"/>
                    </a:ext>
                  </a:extLst>
                </p:cNvPr>
                <p:cNvCxnSpPr>
                  <a:cxnSpLocks/>
                  <a:stCxn id="23" idx="0"/>
                </p:cNvCxnSpPr>
                <p:nvPr/>
              </p:nvCxnSpPr>
              <p:spPr bwMode="auto">
                <a:xfrm flipV="1">
                  <a:off x="10194295" y="3676293"/>
                  <a:ext cx="652533" cy="44911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862043F1-852B-33BF-0DA8-5E117CE55E05}"/>
                    </a:ext>
                  </a:extLst>
                </p:cNvPr>
                <p:cNvCxnSpPr>
                  <a:cxnSpLocks/>
                  <a:stCxn id="25" idx="3"/>
                </p:cNvCxnSpPr>
                <p:nvPr/>
              </p:nvCxnSpPr>
              <p:spPr bwMode="auto">
                <a:xfrm>
                  <a:off x="10496151" y="430992"/>
                  <a:ext cx="455411" cy="19284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6A3F82-F5F8-845E-87AC-9DA80C59C268}"/>
                  </a:ext>
                </a:extLst>
              </p:cNvPr>
              <p:cNvSpPr txBox="1"/>
              <p:nvPr/>
            </p:nvSpPr>
            <p:spPr>
              <a:xfrm>
                <a:off x="10978402" y="1767832"/>
                <a:ext cx="626795" cy="8925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750" b="1" dirty="0">
                    <a:latin typeface="Arial"/>
                    <a:cs typeface="Arial"/>
                  </a:rPr>
                  <a:t>x fixed on this surf.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76ADD9-95FF-903A-4EC5-99AEA7A7A122}"/>
              </a:ext>
            </a:extLst>
          </p:cNvPr>
          <p:cNvGrpSpPr/>
          <p:nvPr/>
        </p:nvGrpSpPr>
        <p:grpSpPr>
          <a:xfrm>
            <a:off x="4481903" y="1691094"/>
            <a:ext cx="2088080" cy="1562475"/>
            <a:chOff x="5905460" y="2165073"/>
            <a:chExt cx="2784106" cy="20833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D5045BD-3546-D1AD-BEFF-1BFE54268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5460" y="2429232"/>
              <a:ext cx="1953133" cy="14566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F6569-6393-1668-F464-5D9AFF36458D}"/>
                </a:ext>
              </a:extLst>
            </p:cNvPr>
            <p:cNvSpPr txBox="1"/>
            <p:nvPr/>
          </p:nvSpPr>
          <p:spPr>
            <a:xfrm>
              <a:off x="6156267" y="2165073"/>
              <a:ext cx="18419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/>
                  <a:cs typeface="Arial"/>
                </a:rPr>
                <a:t>Quarter-symmetric pin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DC6D24-862C-CB93-720D-3B2F1582FDAB}"/>
                </a:ext>
              </a:extLst>
            </p:cNvPr>
            <p:cNvSpPr txBox="1"/>
            <p:nvPr/>
          </p:nvSpPr>
          <p:spPr>
            <a:xfrm>
              <a:off x="6862634" y="3755930"/>
              <a:ext cx="1826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/>
                  <a:cs typeface="Arial"/>
                </a:rPr>
                <a:t>Chamfer 0.025” length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B0F4967-008A-0140-71C2-1466315829A5}"/>
                </a:ext>
              </a:extLst>
            </p:cNvPr>
            <p:cNvCxnSpPr/>
            <p:nvPr/>
          </p:nvCxnSpPr>
          <p:spPr bwMode="auto">
            <a:xfrm flipH="1" flipV="1">
              <a:off x="6814029" y="3702550"/>
              <a:ext cx="199533" cy="1073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B53E76-B6A0-1609-980F-0FC0F0E409A8}"/>
              </a:ext>
            </a:extLst>
          </p:cNvPr>
          <p:cNvGrpSpPr/>
          <p:nvPr/>
        </p:nvGrpSpPr>
        <p:grpSpPr>
          <a:xfrm>
            <a:off x="4191257" y="3215044"/>
            <a:ext cx="2091249" cy="1656115"/>
            <a:chOff x="9632841" y="854172"/>
            <a:chExt cx="2788332" cy="22081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764F5-A0C8-CC49-5AA9-6D5B348E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32841" y="854172"/>
              <a:ext cx="2788332" cy="172206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D8FF1C-99AC-25DD-415D-B841E320D64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415749" y="2208236"/>
              <a:ext cx="188258" cy="4265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AF6C62-F978-2EEB-82BD-DA58C4CD3468}"/>
                </a:ext>
              </a:extLst>
            </p:cNvPr>
            <p:cNvSpPr txBox="1"/>
            <p:nvPr/>
          </p:nvSpPr>
          <p:spPr>
            <a:xfrm>
              <a:off x="10985656" y="2569882"/>
              <a:ext cx="11598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/>
                  <a:cs typeface="Arial"/>
                </a:rPr>
                <a:t>Bore surface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6F3D234-D133-F289-7B09-80DF24E13E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35886" y="2277035"/>
              <a:ext cx="776037" cy="130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60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7FC2-0EB4-8509-8457-557BAEEC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1.2% interference – hoop 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C837B-4B73-6AB0-EDF3-581F791BFDEC}"/>
              </a:ext>
            </a:extLst>
          </p:cNvPr>
          <p:cNvSpPr txBox="1"/>
          <p:nvPr/>
        </p:nvSpPr>
        <p:spPr>
          <a:xfrm>
            <a:off x="1731218" y="1842550"/>
            <a:ext cx="120417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installed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51EDE-2CC3-879B-15FC-06A2830911E6}"/>
              </a:ext>
            </a:extLst>
          </p:cNvPr>
          <p:cNvSpPr txBox="1"/>
          <p:nvPr/>
        </p:nvSpPr>
        <p:spPr>
          <a:xfrm>
            <a:off x="6527949" y="1908454"/>
            <a:ext cx="122341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removed</a:t>
            </a:r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6188BB31-1645-F7C9-73DA-D70747FE8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" y="2576665"/>
            <a:ext cx="4457700" cy="2262246"/>
          </a:xfrm>
          <a:prstGeom prst="rect">
            <a:avLst/>
          </a:prstGeom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ACAAC88-224D-759D-A875-1C735B855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14" y="2576665"/>
            <a:ext cx="4457700" cy="22579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72DBCC-7DBA-01FF-A279-D9F5CD153211}"/>
              </a:ext>
            </a:extLst>
          </p:cNvPr>
          <p:cNvCxnSpPr/>
          <p:nvPr/>
        </p:nvCxnSpPr>
        <p:spPr bwMode="auto">
          <a:xfrm>
            <a:off x="4572000" y="1711093"/>
            <a:ext cx="0" cy="3706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BE201D-B5B8-E425-82C7-F3897B0AE77F}"/>
              </a:ext>
            </a:extLst>
          </p:cNvPr>
          <p:cNvSpPr txBox="1"/>
          <p:nvPr/>
        </p:nvSpPr>
        <p:spPr>
          <a:xfrm>
            <a:off x="855319" y="2302371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2D123-1A3F-68F8-4A27-10967E456677}"/>
              </a:ext>
            </a:extLst>
          </p:cNvPr>
          <p:cNvSpPr txBox="1"/>
          <p:nvPr/>
        </p:nvSpPr>
        <p:spPr>
          <a:xfrm>
            <a:off x="2781268" y="2302370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65BED-52FA-B334-8674-F5D756AE69E9}"/>
              </a:ext>
            </a:extLst>
          </p:cNvPr>
          <p:cNvSpPr txBox="1"/>
          <p:nvPr/>
        </p:nvSpPr>
        <p:spPr>
          <a:xfrm>
            <a:off x="5699194" y="2302371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5F3AD-0C1A-7983-A8A8-7EAC9E0113DB}"/>
              </a:ext>
            </a:extLst>
          </p:cNvPr>
          <p:cNvSpPr txBox="1"/>
          <p:nvPr/>
        </p:nvSpPr>
        <p:spPr>
          <a:xfrm>
            <a:off x="7625143" y="2302370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20A5C-51A8-AD4A-055C-F90DF08E16BB}"/>
              </a:ext>
            </a:extLst>
          </p:cNvPr>
          <p:cNvSpPr txBox="1"/>
          <p:nvPr/>
        </p:nvSpPr>
        <p:spPr>
          <a:xfrm>
            <a:off x="1505195" y="5018404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-70 to 40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91CF6-E050-AB70-450C-563490781F00}"/>
              </a:ext>
            </a:extLst>
          </p:cNvPr>
          <p:cNvSpPr txBox="1"/>
          <p:nvPr/>
        </p:nvSpPr>
        <p:spPr>
          <a:xfrm>
            <a:off x="6254774" y="5018404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-90 to 20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222196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7FC2-0EB4-8509-8457-557BAEEC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1.2% interference – radial 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C837B-4B73-6AB0-EDF3-581F791BFDEC}"/>
              </a:ext>
            </a:extLst>
          </p:cNvPr>
          <p:cNvSpPr txBox="1"/>
          <p:nvPr/>
        </p:nvSpPr>
        <p:spPr>
          <a:xfrm>
            <a:off x="1731218" y="1842550"/>
            <a:ext cx="120417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installed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51EDE-2CC3-879B-15FC-06A2830911E6}"/>
              </a:ext>
            </a:extLst>
          </p:cNvPr>
          <p:cNvSpPr txBox="1"/>
          <p:nvPr/>
        </p:nvSpPr>
        <p:spPr>
          <a:xfrm>
            <a:off x="6527949" y="1908454"/>
            <a:ext cx="122341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Pin removed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BF999A-7759-EF8E-6C7E-4669F76A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608"/>
            <a:ext cx="4457700" cy="2260817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35AEDDC-80CD-1FD2-C580-3AE442306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31" y="2555609"/>
            <a:ext cx="4457700" cy="22652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24366-CAF3-9DAA-80FF-083B0D413774}"/>
              </a:ext>
            </a:extLst>
          </p:cNvPr>
          <p:cNvCxnSpPr/>
          <p:nvPr/>
        </p:nvCxnSpPr>
        <p:spPr bwMode="auto">
          <a:xfrm>
            <a:off x="4572000" y="1711093"/>
            <a:ext cx="0" cy="3706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9BEF97-9792-CB93-F48F-BDC3447DB043}"/>
              </a:ext>
            </a:extLst>
          </p:cNvPr>
          <p:cNvSpPr txBox="1"/>
          <p:nvPr/>
        </p:nvSpPr>
        <p:spPr>
          <a:xfrm>
            <a:off x="855319" y="2302371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BBBE0-C6C1-E103-555A-F8017C3402F7}"/>
              </a:ext>
            </a:extLst>
          </p:cNvPr>
          <p:cNvSpPr txBox="1"/>
          <p:nvPr/>
        </p:nvSpPr>
        <p:spPr>
          <a:xfrm>
            <a:off x="2781268" y="2302370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F9CEB-1B27-948A-1DE0-E98D017F5EC3}"/>
              </a:ext>
            </a:extLst>
          </p:cNvPr>
          <p:cNvSpPr txBox="1"/>
          <p:nvPr/>
        </p:nvSpPr>
        <p:spPr>
          <a:xfrm>
            <a:off x="5699194" y="2302371"/>
            <a:ext cx="89159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More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12.7 deg chamfer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5851B-99E4-0DD9-82A0-1452C382A7D7}"/>
              </a:ext>
            </a:extLst>
          </p:cNvPr>
          <p:cNvSpPr txBox="1"/>
          <p:nvPr/>
        </p:nvSpPr>
        <p:spPr>
          <a:xfrm>
            <a:off x="7625143" y="2302370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Less aggressive</a:t>
            </a:r>
          </a:p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&lt; 3 deg chamfer over 0.025”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A5C92-C13E-24ED-305B-5C79EBE950F8}"/>
              </a:ext>
            </a:extLst>
          </p:cNvPr>
          <p:cNvSpPr txBox="1"/>
          <p:nvPr/>
        </p:nvSpPr>
        <p:spPr>
          <a:xfrm>
            <a:off x="1505195" y="5018404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-70 to 20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E027B-3CEF-B67A-937D-56B9604C9D8F}"/>
              </a:ext>
            </a:extLst>
          </p:cNvPr>
          <p:cNvSpPr txBox="1"/>
          <p:nvPr/>
        </p:nvSpPr>
        <p:spPr>
          <a:xfrm>
            <a:off x="6015087" y="5018404"/>
            <a:ext cx="1656223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-30 to 10 </a:t>
            </a:r>
            <a:r>
              <a:rPr lang="en-US" sz="1350" b="1" dirty="0" err="1">
                <a:solidFill>
                  <a:schemeClr val="bg1"/>
                </a:solidFill>
                <a:latin typeface="Arial"/>
                <a:cs typeface="Arial"/>
              </a:rPr>
              <a:t>ksi</a:t>
            </a:r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29807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D270-EF6F-C1FD-4EC5-3B4F60D6F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615D1-45D3-2DE5-3566-B2FA3694A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42ED-77D0-A985-2D61-6AC575B8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0.3% interference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F31D4-A785-0627-9488-D9C76FFC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" y="2061236"/>
            <a:ext cx="4480560" cy="3255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C812F-38B7-73A2-124C-045BC667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47" y="2061236"/>
            <a:ext cx="4480560" cy="3256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13C7B-FA9B-F87D-111E-649977F96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82" t="6249" b="30819"/>
          <a:stretch/>
        </p:blipFill>
        <p:spPr>
          <a:xfrm>
            <a:off x="3795609" y="1084079"/>
            <a:ext cx="1552781" cy="1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3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42ED-77D0-A985-2D61-6AC575B8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0.3% interference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B427A-02A6-2490-1487-D451CDA1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" y="2111655"/>
            <a:ext cx="4480560" cy="3256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7815A-97ED-BF0D-F047-A25C6735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431" y="2111654"/>
            <a:ext cx="4480560" cy="3256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485ED-EA06-40EA-E355-678F9DFA1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4" t="3561" b="30929"/>
          <a:stretch/>
        </p:blipFill>
        <p:spPr bwMode="auto">
          <a:xfrm>
            <a:off x="3566324" y="1107606"/>
            <a:ext cx="1906494" cy="141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09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42ED-77D0-A985-2D61-6AC575B8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1.2% interference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3178A-6929-43F0-BFA9-3DC021CA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73" y="2765145"/>
            <a:ext cx="4457700" cy="3239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A74C6-9BA8-BB10-0BFF-D73B80AE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8" y="2814991"/>
            <a:ext cx="4389120" cy="319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21F73-2482-F417-822A-D3DFC110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46" y="938395"/>
            <a:ext cx="1792941" cy="1909469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DCB501-0AAB-2515-D2FE-2ECEE6F42022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800" y="2211294"/>
            <a:ext cx="800846" cy="1069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F84E73D-0F35-6986-010E-43B4DEF60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82" t="6249" b="30819"/>
          <a:stretch/>
        </p:blipFill>
        <p:spPr>
          <a:xfrm>
            <a:off x="3692708" y="1959247"/>
            <a:ext cx="1552781" cy="1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42ED-77D0-A985-2D61-6AC575B8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1.2% interference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E3954-7FB7-9D34-0807-E7E9BD77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141911"/>
            <a:ext cx="4457700" cy="3239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00D80E-7528-D1BD-E79D-CBB36EC6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4" y="2101570"/>
            <a:ext cx="4457700" cy="3239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BE83A5-1D69-4474-A7E7-93C5F5C96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4" t="3561" b="30929"/>
          <a:stretch/>
        </p:blipFill>
        <p:spPr bwMode="auto">
          <a:xfrm>
            <a:off x="3566324" y="1107606"/>
            <a:ext cx="1906494" cy="141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89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8F9C-E90D-A106-42DD-0279646F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1.2% interference, no remote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86AF-D708-0236-9849-69CA84B2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161931"/>
            <a:ext cx="6046700" cy="11359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Models that push the pin into the hole show compressive hoop stress near the bore</a:t>
            </a:r>
          </a:p>
          <a:p>
            <a:pPr marL="257175" indent="-257175"/>
            <a:r>
              <a:rPr lang="en-US" b="0" dirty="0"/>
              <a:t>Similar results found previously (HOLSIP reference by FTI)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E0214-411E-E85E-08A6-E2875085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2" y="2395316"/>
            <a:ext cx="4127363" cy="2999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8471F-7F9B-43B2-A4C5-F2928BC34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82" t="6249" b="30819"/>
          <a:stretch/>
        </p:blipFill>
        <p:spPr>
          <a:xfrm>
            <a:off x="3692708" y="2321208"/>
            <a:ext cx="1552781" cy="1107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61EC0-47A2-3A51-6847-7AADA793E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76" y="1506948"/>
            <a:ext cx="2442587" cy="18225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EA25A-A925-4E3F-7FEA-DDD18C1C7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78" y="3672549"/>
            <a:ext cx="1997824" cy="14948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669CC-E5EE-2B95-CD23-E567A930A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301" y="3329516"/>
            <a:ext cx="2837609" cy="21240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520F94-EF16-2E6F-7F8F-20BC57EEA339}"/>
              </a:ext>
            </a:extLst>
          </p:cNvPr>
          <p:cNvSpPr txBox="1"/>
          <p:nvPr/>
        </p:nvSpPr>
        <p:spPr>
          <a:xfrm>
            <a:off x="5284694" y="5102208"/>
            <a:ext cx="1766830" cy="300082"/>
          </a:xfrm>
          <a:prstGeom prst="rect">
            <a:avLst/>
          </a:prstGeom>
          <a:solidFill>
            <a:srgbClr val="F9540E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~ 1.8% interference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693984-C7BA-9D52-D8E3-8FAD4635F4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55542" y="4882847"/>
            <a:ext cx="441002" cy="153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677753-29A7-6947-2E64-0E6C3EB9E40D}"/>
              </a:ext>
            </a:extLst>
          </p:cNvPr>
          <p:cNvSpPr txBox="1"/>
          <p:nvPr/>
        </p:nvSpPr>
        <p:spPr>
          <a:xfrm>
            <a:off x="746698" y="4293421"/>
            <a:ext cx="171713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  <a:latin typeface="Arial"/>
                <a:cs typeface="Arial"/>
              </a:rPr>
              <a:t>More aggressive pin transition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1DBB2-484A-99C0-2211-C31927D0D3AD}"/>
              </a:ext>
            </a:extLst>
          </p:cNvPr>
          <p:cNvSpPr txBox="1"/>
          <p:nvPr/>
        </p:nvSpPr>
        <p:spPr>
          <a:xfrm>
            <a:off x="817958" y="4076160"/>
            <a:ext cx="17059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  <a:latin typeface="Arial"/>
                <a:cs typeface="Arial"/>
              </a:rPr>
              <a:t>Less aggressive pin transition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A74BDD-F3CF-B299-FD49-7884A3305D21}"/>
              </a:ext>
            </a:extLst>
          </p:cNvPr>
          <p:cNvCxnSpPr/>
          <p:nvPr/>
        </p:nvCxnSpPr>
        <p:spPr bwMode="auto">
          <a:xfrm flipH="1" flipV="1">
            <a:off x="658906" y="4196603"/>
            <a:ext cx="170330" cy="134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E194B9-F883-3361-B42B-B6BC83EF57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4461" y="4032831"/>
            <a:ext cx="239598" cy="159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218973-1747-8A67-F2A4-7816ABEEBB79}"/>
              </a:ext>
            </a:extLst>
          </p:cNvPr>
          <p:cNvSpPr txBox="1"/>
          <p:nvPr/>
        </p:nvSpPr>
        <p:spPr>
          <a:xfrm>
            <a:off x="842403" y="3776173"/>
            <a:ext cx="188064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  <a:latin typeface="Arial"/>
                <a:cs typeface="Arial"/>
              </a:rPr>
              <a:t>Another model with pin pushed 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B5F16C-21FE-998F-57A5-E0A54A2931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8906" y="3732845"/>
            <a:ext cx="239598" cy="159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8940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0.3%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push pin in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12448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129553"/>
            <a:ext cx="1127570" cy="1735139"/>
          </a:xfrm>
        </p:spPr>
        <p:txBody>
          <a:bodyPr>
            <a:normAutofit/>
          </a:bodyPr>
          <a:lstStyle/>
          <a:p>
            <a:r>
              <a:rPr lang="en-US" sz="1600" dirty="0"/>
              <a:t>Step 1</a:t>
            </a:r>
          </a:p>
          <a:p>
            <a:pPr marL="257175" indent="-257175"/>
            <a:r>
              <a:rPr lang="en-US" sz="1600" b="0" dirty="0"/>
              <a:t>Pin installed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A2298-5429-2D34-00E4-00CFE53B80F0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99F9E-F0E1-E9AF-637D-A15A96DB2D4F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32483-D4E2-9614-C5CD-BA285E4E31F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7F71A-D85A-97E4-4BA2-307EC2BF80E8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D5C7A221-2C79-4198-E780-319F121A7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90" y="1242218"/>
            <a:ext cx="4370713" cy="205740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B216A1FF-D46F-9647-92B3-1E735C808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39" y="3353177"/>
            <a:ext cx="4601006" cy="20574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35CDAC08-7238-4DA2-8E7B-01A27437C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4633"/>
          <a:stretch/>
        </p:blipFill>
        <p:spPr>
          <a:xfrm>
            <a:off x="1356172" y="1639088"/>
            <a:ext cx="1333607" cy="1371600"/>
          </a:xfrm>
          <a:prstGeom prst="rect">
            <a:avLst/>
          </a:prstGeom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B7B1D-7E2B-1C8D-F13C-2D6406EAC2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4442"/>
          <a:stretch/>
        </p:blipFill>
        <p:spPr>
          <a:xfrm>
            <a:off x="2668927" y="1634512"/>
            <a:ext cx="1316648" cy="1371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D15392-2019-EAA3-FF2B-EC1D3D51E5F8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40B1A0-9AEE-9746-F763-71C93A275F67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F5020-70BF-52E8-07BA-8FFB607C6127}"/>
              </a:ext>
            </a:extLst>
          </p:cNvPr>
          <p:cNvSpPr/>
          <p:nvPr/>
        </p:nvSpPr>
        <p:spPr bwMode="auto">
          <a:xfrm>
            <a:off x="5123329" y="1837854"/>
            <a:ext cx="61841" cy="174812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E6132-58B8-CC14-32A8-A030AB6365C3}"/>
              </a:ext>
            </a:extLst>
          </p:cNvPr>
          <p:cNvSpPr/>
          <p:nvPr/>
        </p:nvSpPr>
        <p:spPr bwMode="auto">
          <a:xfrm>
            <a:off x="7441266" y="1932098"/>
            <a:ext cx="97491" cy="25641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rebuchet MS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34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1131406"/>
            <a:ext cx="1127570" cy="1835137"/>
          </a:xfrm>
        </p:spPr>
        <p:txBody>
          <a:bodyPr>
            <a:normAutofit/>
          </a:bodyPr>
          <a:lstStyle/>
          <a:p>
            <a:r>
              <a:rPr lang="en-US" sz="1600" dirty="0"/>
              <a:t>Step 1</a:t>
            </a:r>
          </a:p>
          <a:p>
            <a:pPr marL="257175" indent="-257175"/>
            <a:r>
              <a:rPr lang="en-US" sz="1600" b="0" dirty="0"/>
              <a:t>Pin installed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81532-3C05-ACC5-B28E-87F290C5C285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22D2D-981A-98A0-220D-7D03AA108519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37093-F9E6-C424-380E-7B3F86BBE29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BD154-7863-6F2F-306F-44FC9189CB63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1" name="Picture 10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6B994B70-C14A-AAE9-8871-757545CE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57" y="1196590"/>
            <a:ext cx="4448160" cy="20574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4D1DEE9-1BA4-F1B4-1367-6DD964D5F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08" y="3353177"/>
            <a:ext cx="4673792" cy="205740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73116F80-60A0-A237-E305-44488D3BF0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4633"/>
          <a:stretch/>
        </p:blipFill>
        <p:spPr>
          <a:xfrm>
            <a:off x="1356172" y="1639088"/>
            <a:ext cx="1333607" cy="13716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6E1BDA-B127-9C94-E52A-C904216E42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4442"/>
          <a:stretch/>
        </p:blipFill>
        <p:spPr>
          <a:xfrm>
            <a:off x="2668927" y="1634512"/>
            <a:ext cx="1316648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A28B07-7F98-1A0F-F4CE-455DFBFC8CBC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6A52E-33A3-B4EA-FCDF-3877DF9E437F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379B1-6656-B16F-AA09-9033B7CE5FEA}"/>
              </a:ext>
            </a:extLst>
          </p:cNvPr>
          <p:cNvSpPr/>
          <p:nvPr/>
        </p:nvSpPr>
        <p:spPr bwMode="auto">
          <a:xfrm>
            <a:off x="7201910" y="1891299"/>
            <a:ext cx="97491" cy="25641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rebuchet MS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06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64423"/>
            <a:ext cx="1636057" cy="12149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2</a:t>
            </a:r>
          </a:p>
          <a:p>
            <a:pPr marL="257175" indent="-257175"/>
            <a:r>
              <a:rPr lang="en-US" b="0" dirty="0"/>
              <a:t>Pin removed</a:t>
            </a:r>
          </a:p>
          <a:p>
            <a:pPr marL="257175" indent="-257175"/>
            <a:endParaRPr lang="en-US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25F93-5182-C4ED-236F-1344F98F0371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F302-8787-0248-8900-FC611A66FA93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4BDAE-810B-60CD-B4DD-CB3D4D1B62A3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A4F7E-D505-BA37-293A-7D03613223C6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3E99ADF1-6544-F852-98B8-10095F7F9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44" y="1242218"/>
            <a:ext cx="4370713" cy="2057400"/>
          </a:xfrm>
          <a:prstGeom prst="rect">
            <a:avLst/>
          </a:prstGeom>
        </p:spPr>
      </p:pic>
      <p:pic>
        <p:nvPicPr>
          <p:cNvPr id="13" name="Picture 1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B969A73-7E5A-7CD2-F6B2-3495D2EEE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42" y="3353177"/>
            <a:ext cx="4601006" cy="2057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A1FCB-B3FC-7B9D-1C97-72A5D1BE758E}"/>
              </a:ext>
            </a:extLst>
          </p:cNvPr>
          <p:cNvSpPr/>
          <p:nvPr/>
        </p:nvSpPr>
        <p:spPr bwMode="auto">
          <a:xfrm>
            <a:off x="7441266" y="1885951"/>
            <a:ext cx="87406" cy="30255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rebuchet MS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77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0.3%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131406"/>
            <a:ext cx="3818963" cy="3841580"/>
          </a:xfrm>
        </p:spPr>
        <p:txBody>
          <a:bodyPr/>
          <a:lstStyle/>
          <a:p>
            <a:r>
              <a:rPr lang="en-US" dirty="0"/>
              <a:t>Step 2</a:t>
            </a:r>
          </a:p>
          <a:p>
            <a:pPr marL="257175" indent="-257175"/>
            <a:r>
              <a:rPr lang="en-US" b="0" dirty="0"/>
              <a:t>Pin removed</a:t>
            </a:r>
          </a:p>
          <a:p>
            <a:pPr marL="257175" indent="-257175"/>
            <a:endParaRPr lang="en-US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CB6FC-964F-36E1-3350-1976E607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3052196"/>
            <a:ext cx="4114800" cy="23993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5E632-9B9F-7AFB-D987-B974860B343E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53FC1-F146-7761-9EAC-7D37F377550D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0F716-0204-0646-7F85-1D004D63D2C2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8F0F-5ADE-B21C-6C2B-1D565BE19A51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25193867-E6C3-2A31-7F1D-9D8CAE1A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54" y="1308941"/>
            <a:ext cx="4448160" cy="20574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2E2D3C9-A674-1917-992A-5A9463D3D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9" y="3394144"/>
            <a:ext cx="4673792" cy="2057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E322B-3EA8-4B05-D43F-B66E4CCE9323}"/>
              </a:ext>
            </a:extLst>
          </p:cNvPr>
          <p:cNvSpPr/>
          <p:nvPr/>
        </p:nvSpPr>
        <p:spPr bwMode="auto">
          <a:xfrm>
            <a:off x="7153164" y="1971375"/>
            <a:ext cx="97491" cy="25641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Trebuchet MS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01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300-2CC3-9A3B-F8B7-B442F1DA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0.6% interference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AFF8-FE74-1CA6-8584-19B2BF10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– push pin in</a:t>
            </a:r>
          </a:p>
          <a:p>
            <a:r>
              <a:rPr lang="en-US" dirty="0"/>
              <a:t>Step 2 – remove pin</a:t>
            </a:r>
          </a:p>
        </p:txBody>
      </p:sp>
    </p:spTree>
    <p:extLst>
      <p:ext uri="{BB962C8B-B14F-4D97-AF65-F5344CB8AC3E}">
        <p14:creationId xmlns:p14="http://schemas.microsoft.com/office/powerpoint/2010/main" val="144267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512-EA1D-F886-142A-1F967A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 results – 0.6% </a:t>
            </a:r>
            <a:r>
              <a:rPr lang="en-US" dirty="0" err="1"/>
              <a:t>interf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5DF-6E77-5C73-BFA6-044FD5FA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3894"/>
            <a:ext cx="1171721" cy="1232852"/>
          </a:xfrm>
        </p:spPr>
        <p:txBody>
          <a:bodyPr>
            <a:noAutofit/>
          </a:bodyPr>
          <a:lstStyle/>
          <a:p>
            <a:r>
              <a:rPr lang="en-US" sz="1600" dirty="0"/>
              <a:t>Step 1</a:t>
            </a:r>
          </a:p>
          <a:p>
            <a:pPr marL="257175" indent="-257175"/>
            <a:r>
              <a:rPr lang="en-US" sz="1600" b="0" dirty="0"/>
              <a:t>Pin installed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87852E-DDB6-4553-FD47-610D83D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3022227"/>
            <a:ext cx="3687482" cy="21369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A2298-5429-2D34-00E4-00CFE53B80F0}"/>
              </a:ext>
            </a:extLst>
          </p:cNvPr>
          <p:cNvSpPr txBox="1"/>
          <p:nvPr/>
        </p:nvSpPr>
        <p:spPr>
          <a:xfrm>
            <a:off x="3960609" y="1971374"/>
            <a:ext cx="71365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99F9E-F0E1-E9AF-637D-A15A96DB2D4F}"/>
              </a:ext>
            </a:extLst>
          </p:cNvPr>
          <p:cNvSpPr txBox="1"/>
          <p:nvPr/>
        </p:nvSpPr>
        <p:spPr>
          <a:xfrm>
            <a:off x="3845800" y="4127962"/>
            <a:ext cx="67518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Strain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32483-D4E2-9614-C5CD-BA285E4E31FF}"/>
              </a:ext>
            </a:extLst>
          </p:cNvPr>
          <p:cNvSpPr txBox="1"/>
          <p:nvPr/>
        </p:nvSpPr>
        <p:spPr>
          <a:xfrm>
            <a:off x="5455474" y="889114"/>
            <a:ext cx="62709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Hoop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7F71A-D85A-97E4-4BA2-307EC2BF80E8}"/>
              </a:ext>
            </a:extLst>
          </p:cNvPr>
          <p:cNvSpPr txBox="1"/>
          <p:nvPr/>
        </p:nvSpPr>
        <p:spPr>
          <a:xfrm>
            <a:off x="7250656" y="900542"/>
            <a:ext cx="70403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/>
                <a:cs typeface="Arial"/>
              </a:rPr>
              <a:t>Radial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40367CD-DF68-3CA0-673E-A0F2FFD6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32" y="1248712"/>
            <a:ext cx="4370713" cy="20574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2F8AEFE5-3F3E-174A-C7BD-46655B211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9" y="3388939"/>
            <a:ext cx="4552483" cy="2057400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49BD1F-A4D9-0D71-1C86-7AB04BE7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4367"/>
          <a:stretch/>
        </p:blipFill>
        <p:spPr>
          <a:xfrm>
            <a:off x="1400323" y="1654630"/>
            <a:ext cx="1328391" cy="1371600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36FEE984-D41F-46F5-46A7-1D09E4FA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t="5173"/>
          <a:stretch/>
        </p:blipFill>
        <p:spPr>
          <a:xfrm>
            <a:off x="2604318" y="1645940"/>
            <a:ext cx="1354807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D0F473-887A-30C3-03E8-BFE09DFC23B1}"/>
              </a:ext>
            </a:extLst>
          </p:cNvPr>
          <p:cNvSpPr txBox="1"/>
          <p:nvPr/>
        </p:nvSpPr>
        <p:spPr>
          <a:xfrm>
            <a:off x="1904769" y="2770335"/>
            <a:ext cx="684803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Hoop stress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FE3720-1B2E-6516-93D0-877BE8154901}"/>
              </a:ext>
            </a:extLst>
          </p:cNvPr>
          <p:cNvSpPr txBox="1"/>
          <p:nvPr/>
        </p:nvSpPr>
        <p:spPr>
          <a:xfrm>
            <a:off x="3108866" y="2778130"/>
            <a:ext cx="723275" cy="196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/>
                <a:cs typeface="Arial"/>
              </a:rPr>
              <a:t>Radial stress</a:t>
            </a:r>
          </a:p>
        </p:txBody>
      </p:sp>
    </p:spTree>
    <p:extLst>
      <p:ext uri="{BB962C8B-B14F-4D97-AF65-F5344CB8AC3E}">
        <p14:creationId xmlns:p14="http://schemas.microsoft.com/office/powerpoint/2010/main" val="22849225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rgbClr val="595759"/>
      </a:dk1>
      <a:lt1>
        <a:srgbClr val="FFFFFF"/>
      </a:lt1>
      <a:dk2>
        <a:srgbClr val="042D5F"/>
      </a:dk2>
      <a:lt2>
        <a:srgbClr val="595759"/>
      </a:lt2>
      <a:accent1>
        <a:srgbClr val="F9540E"/>
      </a:accent1>
      <a:accent2>
        <a:srgbClr val="4C66B0"/>
      </a:accent2>
      <a:accent3>
        <a:srgbClr val="C47608"/>
      </a:accent3>
      <a:accent4>
        <a:srgbClr val="3C4648"/>
      </a:accent4>
      <a:accent5>
        <a:srgbClr val="7A7066"/>
      </a:accent5>
      <a:accent6>
        <a:srgbClr val="998F73"/>
      </a:accent6>
      <a:hlink>
        <a:srgbClr val="4C66B0"/>
      </a:hlink>
      <a:folHlink>
        <a:srgbClr val="59575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lnDef>
    <a:txDef>
      <a:spPr>
        <a:solidFill>
          <a:srgbClr val="F9540E"/>
        </a:solidFill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HE_template_v05240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_template_v05240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_template_v05240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136466</TotalTime>
  <Words>634</Words>
  <Application>Microsoft Office PowerPoint</Application>
  <PresentationFormat>Letter Paper (8.5x11 in)</PresentationFormat>
  <Paragraphs>191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Grande</vt:lpstr>
      <vt:lpstr>Times</vt:lpstr>
      <vt:lpstr>Trebuchet MS</vt:lpstr>
      <vt:lpstr>Wingdings</vt:lpstr>
      <vt:lpstr>Default Theme</vt:lpstr>
      <vt:lpstr>Interference Fit Fastener – Working Group</vt:lpstr>
      <vt:lpstr>FE model – fastener installation</vt:lpstr>
      <vt:lpstr>0.3% interference</vt:lpstr>
      <vt:lpstr>FE model results – 0.3% interf.</vt:lpstr>
      <vt:lpstr>FE model results – 0.3% interf.</vt:lpstr>
      <vt:lpstr>FE model results – 0.3% interf.</vt:lpstr>
      <vt:lpstr>FE model results – 0.3% interf.</vt:lpstr>
      <vt:lpstr>0.6% interference</vt:lpstr>
      <vt:lpstr>FE model results – 0.6% interf.</vt:lpstr>
      <vt:lpstr>FE model results – 0.6% interf.</vt:lpstr>
      <vt:lpstr>FE model results – 0.6% interf.</vt:lpstr>
      <vt:lpstr>FE model results – 0.6% interf.</vt:lpstr>
      <vt:lpstr>1.2% interference</vt:lpstr>
      <vt:lpstr>FE model results – 1.2% interf.</vt:lpstr>
      <vt:lpstr>FE model results – 1.2% interf.</vt:lpstr>
      <vt:lpstr>FE model results – 1.2% interf.</vt:lpstr>
      <vt:lpstr>FE model results – 1.2% interf.</vt:lpstr>
      <vt:lpstr>Contour plot comparisons</vt:lpstr>
      <vt:lpstr>0.3% interference – hoop stress</vt:lpstr>
      <vt:lpstr>1.2% interference – hoop stress</vt:lpstr>
      <vt:lpstr>1.2% interference – radial stress</vt:lpstr>
      <vt:lpstr>Comparisons</vt:lpstr>
      <vt:lpstr>Comparison – 0.3% interference</vt:lpstr>
      <vt:lpstr>Comparison – 0.3% interference</vt:lpstr>
      <vt:lpstr>Comparison – 1.2% interference</vt:lpstr>
      <vt:lpstr>Comparison – 1.2% interference</vt:lpstr>
      <vt:lpstr>Comparison – 1.2% interference, no remote 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 down vs new Large hole Carlson validation plan</dc:title>
  <dc:creator>Michael R Hill</dc:creator>
  <cp:lastModifiedBy>Renan Ribeiro</cp:lastModifiedBy>
  <cp:revision>295</cp:revision>
  <cp:lastPrinted>2019-01-09T17:44:21Z</cp:lastPrinted>
  <dcterms:created xsi:type="dcterms:W3CDTF">2017-09-11T22:44:04Z</dcterms:created>
  <dcterms:modified xsi:type="dcterms:W3CDTF">2023-05-11T16:08:53Z</dcterms:modified>
</cp:coreProperties>
</file>