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sldIdLst>
    <p:sldId id="256" r:id="rId2"/>
    <p:sldId id="424" r:id="rId3"/>
    <p:sldId id="427" r:id="rId4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C96030-3D19-4188-838E-8E773EAEA52B}" v="5" dt="2022-10-04T20:56:12.893"/>
  </p1510:revLst>
</p1510:revInfo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5"/>
    <p:restoredTop sz="94830"/>
  </p:normalViewPr>
  <p:slideViewPr>
    <p:cSldViewPr snapToGrid="0" snapToObjects="1">
      <p:cViewPr varScale="1">
        <p:scale>
          <a:sx n="152" d="100"/>
          <a:sy n="152" d="100"/>
        </p:scale>
        <p:origin x="2184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6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AE81E-5BFF-2049-8AED-C237E80F4154}" type="datetimeFigureOut">
              <a:rPr lang="en-US" smtClean="0"/>
              <a:t>1/10/2023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8A57-36F8-814D-827A-812A1F1E1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38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08A57-36F8-814D-827A-812A1F1E13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94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572375" y="6477000"/>
            <a:ext cx="184150" cy="3048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 defTabSz="457200">
              <a:defRPr/>
            </a:pPr>
            <a:endParaRPr kumimoji="1" lang="en-US" sz="1400" b="1" dirty="0">
              <a:solidFill>
                <a:srgbClr val="595759"/>
              </a:solidFill>
              <a:latin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74392" y="1051586"/>
            <a:ext cx="5303802" cy="2468853"/>
          </a:xfrm>
          <a:ln w="12700" cap="sq"/>
        </p:spPr>
        <p:txBody>
          <a:bodyPr wrap="square" lIns="91440" tIns="45720" rIns="91440" bIns="45720" anchor="b" anchorCtr="0">
            <a:norm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74732" y="3703317"/>
            <a:ext cx="5303462" cy="2265681"/>
          </a:xfrm>
          <a:ln w="12700" cap="sq"/>
        </p:spPr>
        <p:txBody>
          <a:bodyPr lIns="91440" tIns="45720" rIns="91440" bIns="45720">
            <a:normAutofit/>
          </a:bodyPr>
          <a:lstStyle>
            <a:lvl1pPr marL="0" indent="0" algn="l">
              <a:buClr>
                <a:schemeClr val="bg2"/>
              </a:buClr>
              <a:buFont typeface="Wingdings" pitchFamily="2" charset="2"/>
              <a:buNone/>
              <a:defRPr b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 userDrawn="1"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 flipH="1">
            <a:off x="0" y="362876"/>
            <a:ext cx="9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7150" indent="-57150">
              <a:tabLst/>
              <a:defRPr/>
            </a:lvl1pPr>
            <a:lvl2pPr>
              <a:defRPr sz="1800"/>
            </a:lvl2pPr>
            <a:lvl4pPr>
              <a:defRPr sz="1600"/>
            </a:lvl4pPr>
            <a:lvl5pPr>
              <a:defRPr sz="1600"/>
            </a:lvl5pPr>
            <a:lvl6pPr marL="1373188" indent="-222250">
              <a:tabLst/>
              <a:defRPr sz="1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cxnSp>
        <p:nvCxnSpPr>
          <p:cNvPr id="5" name="Straight Connector 4"/>
          <p:cNvCxnSpPr/>
          <p:nvPr userDrawn="1"/>
        </p:nvCxnSpPr>
        <p:spPr bwMode="auto">
          <a:xfrm flipH="1">
            <a:off x="228600" y="1036636"/>
            <a:ext cx="868997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11513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51587"/>
            <a:ext cx="8680451" cy="499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3" name="Slide Number Placeholder 3"/>
          <p:cNvSpPr txBox="1">
            <a:spLocks noGrp="1"/>
          </p:cNvSpPr>
          <p:nvPr/>
        </p:nvSpPr>
        <p:spPr bwMode="auto">
          <a:xfrm>
            <a:off x="8647847" y="6463718"/>
            <a:ext cx="44082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9pPr>
          </a:lstStyle>
          <a:p>
            <a:pPr algn="ctr" defTabSz="457200">
              <a:defRPr/>
            </a:pPr>
            <a:fld id="{6641678A-E55A-4248-BA0C-F294621D028D}" type="slidenum">
              <a:rPr lang="en-US" sz="1400" smtClean="0">
                <a:solidFill>
                  <a:srgbClr val="868686"/>
                </a:solidFill>
                <a:latin typeface="Arial"/>
                <a:cs typeface="Arial"/>
              </a:rPr>
              <a:pPr algn="ctr" defTabSz="457200">
                <a:defRPr/>
              </a:pPr>
              <a:t>‹#›</a:t>
            </a:fld>
            <a:endParaRPr lang="en-US" sz="1400" dirty="0">
              <a:solidFill>
                <a:srgbClr val="868686"/>
              </a:solidFill>
              <a:latin typeface="Arial"/>
              <a:cs typeface="Arial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4"/>
          <p:cNvSpPr/>
          <p:nvPr userDrawn="1"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i="1" dirty="0">
              <a:solidFill>
                <a:srgbClr val="FFFFFF"/>
              </a:solidFill>
              <a:ea typeface="ＭＳ Ｐゴシック" pitchFamily="48" charset="-128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-3681" y="362876"/>
            <a:ext cx="914395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 Box 11">
            <a:extLst>
              <a:ext uri="{FF2B5EF4-FFF2-40B4-BE49-F238E27FC236}">
                <a16:creationId xmlns:a16="http://schemas.microsoft.com/office/drawing/2014/main" id="{BF2DAA42-B321-CD48-9492-9E905E6A72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453530" y="6271180"/>
            <a:ext cx="1425594" cy="45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0559D7D-4BB1-5F44-855B-4A54C0E68711}"/>
              </a:ext>
            </a:extLst>
          </p:cNvPr>
          <p:cNvPicPr/>
          <p:nvPr userDrawn="1"/>
        </p:nvPicPr>
        <p:blipFill>
          <a:blip r:embed="rId5"/>
          <a:stretch>
            <a:fillRect/>
          </a:stretch>
        </p:blipFill>
        <p:spPr>
          <a:xfrm>
            <a:off x="228600" y="6254725"/>
            <a:ext cx="1224930" cy="48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4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2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48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9pPr>
    </p:titleStyle>
    <p:bodyStyle>
      <a:lvl1pPr marL="57150" indent="-57150" algn="l" rtl="0" eaLnBrk="1" fontAlgn="base" hangingPunct="1">
        <a:spcBef>
          <a:spcPct val="40000"/>
        </a:spcBef>
        <a:spcAft>
          <a:spcPct val="0"/>
        </a:spcAft>
        <a:buClr>
          <a:schemeClr val="bg1"/>
        </a:buClr>
        <a:buSzPct val="25000"/>
        <a:buFont typeface="Arial" panose="020B0604020202020204" pitchFamily="34" charset="0"/>
        <a:buChar char="•"/>
        <a:tabLst/>
        <a:defRPr sz="2400" b="1">
          <a:solidFill>
            <a:schemeClr val="tx1"/>
          </a:solidFill>
          <a:latin typeface="+mn-lt"/>
          <a:ea typeface="ＭＳ Ｐゴシック" pitchFamily="48" charset="-128"/>
          <a:cs typeface="ＭＳ Ｐゴシック" charset="0"/>
        </a:defRPr>
      </a:lvl1pPr>
      <a:lvl2pPr marL="457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/>
        <a:buChar char="•"/>
        <a:defRPr sz="2000">
          <a:solidFill>
            <a:schemeClr val="tx1"/>
          </a:solidFill>
          <a:latin typeface="+mn-lt"/>
          <a:ea typeface="ＭＳ Ｐゴシック" pitchFamily="48" charset="-128"/>
        </a:defRPr>
      </a:lvl2pPr>
      <a:lvl3pPr marL="685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-"/>
        <a:defRPr sz="1800">
          <a:solidFill>
            <a:schemeClr val="tx1"/>
          </a:solidFill>
          <a:latin typeface="+mn-lt"/>
          <a:ea typeface="ＭＳ Ｐゴシック" pitchFamily="48" charset="-128"/>
        </a:defRPr>
      </a:lvl3pPr>
      <a:lvl4pPr marL="914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+"/>
        <a:defRPr sz="1800">
          <a:solidFill>
            <a:schemeClr val="tx1"/>
          </a:solidFill>
          <a:latin typeface="+mn-lt"/>
          <a:ea typeface="ＭＳ Ｐゴシック" pitchFamily="48" charset="-128"/>
        </a:defRPr>
      </a:lvl4pPr>
      <a:lvl5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/>
        <a:buChar char="•"/>
        <a:defRPr sz="1800">
          <a:solidFill>
            <a:schemeClr val="tx1"/>
          </a:solidFill>
          <a:latin typeface="+mn-lt"/>
          <a:ea typeface="ＭＳ Ｐゴシック" pitchFamily="48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walker999@hot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f"/><Relationship Id="rId4" Type="http://schemas.openxmlformats.org/officeDocument/2006/relationships/hyperlink" Target="mailto:rtpilarczyk@hill-engineering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Fatigue Crack Growth &amp; Testing Committee – Monthly Meeting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Kevin Walker, committee lead</a:t>
            </a:r>
            <a:br>
              <a:rPr lang="en-US" sz="2000" dirty="0"/>
            </a:br>
            <a:r>
              <a:rPr lang="en-US" sz="2000" dirty="0">
                <a:hlinkClick r:id="rId3"/>
              </a:rPr>
              <a:t>kwalker999@hotmail.com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Robert Pilarczyk, committee co-lead </a:t>
            </a:r>
            <a:br>
              <a:rPr lang="en-US" sz="2000" dirty="0"/>
            </a:br>
            <a:r>
              <a:rPr lang="en-US" sz="2000" dirty="0">
                <a:hlinkClick r:id="rId4"/>
              </a:rPr>
              <a:t>rtpilarczyk@hill-engineering.com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5"/>
          <a:stretch>
            <a:fillRect/>
          </a:stretch>
        </p:blipFill>
        <p:spPr>
          <a:xfrm>
            <a:off x="3600045" y="1330079"/>
            <a:ext cx="2394593" cy="955935"/>
          </a:xfrm>
          <a:prstGeom prst="rect">
            <a:avLst/>
          </a:prstGeom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id="{B92E63F9-AE68-304F-B35E-5170D64F9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0291" y="1392547"/>
            <a:ext cx="23945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947708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Interference Fit Fastener (IFF) Effort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51587"/>
            <a:ext cx="8686800" cy="4999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 fontScale="55000" lnSpcReduction="20000"/>
          </a:bodyPr>
          <a:lstStyle/>
          <a:p>
            <a:pPr>
              <a:buClr>
                <a:schemeClr val="tx2"/>
              </a:buClr>
              <a:buSzPct val="143000"/>
            </a:pPr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Overview</a:t>
            </a:r>
          </a:p>
          <a:p>
            <a:pPr lvl="1">
              <a:buClr>
                <a:schemeClr val="tx2"/>
              </a:buClr>
              <a:buSzPct val="143000"/>
            </a:pPr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Open literature documents fatigue life benefits due to neat fit and IFF, but there are no well-established and validated methods to account for the benefits</a:t>
            </a:r>
          </a:p>
          <a:p>
            <a:pPr lvl="1">
              <a:buClr>
                <a:schemeClr val="tx2"/>
              </a:buClr>
              <a:buSzPct val="143000"/>
            </a:pPr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IFFs are complex due to the combination of applied stress due to interference, applied remote load, and residual stress (e.g., in a cold expanded hole) </a:t>
            </a:r>
          </a:p>
          <a:p>
            <a:pPr lvl="1">
              <a:buClr>
                <a:schemeClr val="tx2"/>
              </a:buClr>
              <a:buSzPct val="143000"/>
            </a:pPr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The accuracy of stress intensity factors and crack growth predictions for IFF is highly dependent on the accuracy of the stress analysis</a:t>
            </a:r>
          </a:p>
          <a:p>
            <a:pPr lvl="1">
              <a:buClr>
                <a:schemeClr val="tx2"/>
              </a:buClr>
              <a:buSzPct val="143000"/>
            </a:pPr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An initial step for the IFF Working Group (Phase I) involves a series of round-robin stress analysis cases based upon a planned set of experiments</a:t>
            </a:r>
          </a:p>
          <a:p>
            <a:pPr lvl="2">
              <a:buClr>
                <a:schemeClr val="tx2"/>
              </a:buClr>
              <a:buSzPct val="143000"/>
            </a:pPr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Opportunity to evaluate differences in process simulation techniques against a set of planned experiments</a:t>
            </a:r>
          </a:p>
          <a:p>
            <a:pPr>
              <a:buClr>
                <a:schemeClr val="tx2"/>
              </a:buClr>
              <a:buSzPct val="143000"/>
            </a:pPr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>
              <a:buClr>
                <a:schemeClr val="tx2"/>
              </a:buClr>
              <a:buSzPct val="143000"/>
            </a:pPr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Objective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Collaborate to establish validated analytical methods for IFF applications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US" sz="22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>
              <a:buClr>
                <a:schemeClr val="tx2"/>
              </a:buClr>
              <a:buSzPct val="100000"/>
            </a:pPr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Approach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Phased approach with increasing complexity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585658"/>
                </a:solidFill>
                <a:latin typeface="Arial" panose="020B0604020202020204" pitchFamily="34" charset="0"/>
              </a:rPr>
              <a:t>Phase I, group 1: Baseline stress analysis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rgbClr val="585658"/>
                </a:solidFill>
                <a:latin typeface="Arial" panose="020B0604020202020204" pitchFamily="34" charset="0"/>
              </a:rPr>
              <a:t>Open hole (no fastener)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rgbClr val="585658"/>
                </a:solidFill>
                <a:latin typeface="Arial" panose="020B0604020202020204" pitchFamily="34" charset="0"/>
              </a:rPr>
              <a:t>Model applied loading and unloading (4 stress levels)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US" sz="19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585658"/>
                </a:solidFill>
                <a:latin typeface="Arial" panose="020B0604020202020204" pitchFamily="34" charset="0"/>
              </a:rPr>
              <a:t>Phase I, group 2: Stress analysis in as-installed state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rgbClr val="585658"/>
                </a:solidFill>
                <a:latin typeface="Arial" panose="020B0604020202020204" pitchFamily="34" charset="0"/>
              </a:rPr>
              <a:t>Model the fastener install and fastener removal (3 levels of interference)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rgbClr val="585658"/>
                </a:solidFill>
                <a:latin typeface="Arial" panose="020B0604020202020204" pitchFamily="34" charset="0"/>
              </a:rPr>
              <a:t>Investigate strain and stress field due to fastener installation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rgbClr val="585658"/>
                </a:solidFill>
                <a:latin typeface="Arial" panose="020B0604020202020204" pitchFamily="34" charset="0"/>
              </a:rPr>
              <a:t>Experimental tests in planning (strain measurements at surface – DIC, strain gages)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US" sz="19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585658"/>
                </a:solidFill>
                <a:latin typeface="Arial" panose="020B0604020202020204" pitchFamily="34" charset="0"/>
              </a:rPr>
              <a:t>Phase I, group 3: Stress analysis with interference + applied loading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rgbClr val="585658"/>
                </a:solidFill>
                <a:latin typeface="Arial" panose="020B0604020202020204" pitchFamily="34" charset="0"/>
              </a:rPr>
              <a:t>Model fastener installation, remote loading (4 stress levels), unloading, and fastener removal</a:t>
            </a:r>
          </a:p>
          <a:p>
            <a:pPr lvl="3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700" dirty="0">
                <a:solidFill>
                  <a:srgbClr val="585658"/>
                </a:solidFill>
                <a:latin typeface="Arial" panose="020B0604020202020204" pitchFamily="34" charset="0"/>
              </a:rPr>
              <a:t>Experimental tests for each step in planning (strain measurements at surface – DIC, strain gages)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en-US" sz="22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All testing to be performed by </a:t>
            </a:r>
            <a:r>
              <a:rPr lang="en-US" sz="2200" dirty="0" err="1">
                <a:solidFill>
                  <a:srgbClr val="585658"/>
                </a:solidFill>
                <a:latin typeface="Arial" panose="020B0604020202020204" pitchFamily="34" charset="0"/>
              </a:rPr>
              <a:t>SwRI</a:t>
            </a: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 sponsored by A-10 team</a:t>
            </a:r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443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Interference Fit Fastener (IFF) Effort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464" y="1051587"/>
            <a:ext cx="8436077" cy="4999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Clr>
                <a:schemeClr val="tx2"/>
              </a:buClr>
              <a:buSzPct val="100000"/>
            </a:pPr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Current Status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Phase I, group 1 analysis challenge released in November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585658"/>
                </a:solidFill>
                <a:latin typeface="Arial" panose="020B0604020202020204" pitchFamily="34" charset="0"/>
              </a:rPr>
              <a:t>Open hole stress prediction, no fastener 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Test plan in work</a:t>
            </a:r>
          </a:p>
          <a:p>
            <a:pPr>
              <a:buClr>
                <a:schemeClr val="tx2"/>
              </a:buClr>
              <a:buSzPct val="100000"/>
            </a:pPr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Timeline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Phase I, Group 1 results due Dec 31, 2022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585658"/>
                </a:solidFill>
                <a:latin typeface="Arial" panose="020B0604020202020204" pitchFamily="34" charset="0"/>
              </a:rPr>
              <a:t>5 submissions received as of 1/10/2023 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Still waiting for a few submissions</a:t>
            </a:r>
          </a:p>
          <a:p>
            <a:pPr lvl="2">
              <a:lnSpc>
                <a:spcPct val="90000"/>
              </a:lnSpc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rgbClr val="585658"/>
                </a:solidFill>
                <a:latin typeface="Arial" panose="020B0604020202020204" pitchFamily="34" charset="0"/>
              </a:rPr>
              <a:t>Results comparisons in next few weeks</a:t>
            </a:r>
          </a:p>
          <a:p>
            <a:pPr>
              <a:buClr>
                <a:schemeClr val="tx2"/>
              </a:buClr>
              <a:buSzPct val="100000"/>
            </a:pPr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sz="20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4522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4">
      <a:dk1>
        <a:srgbClr val="595759"/>
      </a:dk1>
      <a:lt1>
        <a:srgbClr val="FFFFFF"/>
      </a:lt1>
      <a:dk2>
        <a:srgbClr val="042D5F"/>
      </a:dk2>
      <a:lt2>
        <a:srgbClr val="595759"/>
      </a:lt2>
      <a:accent1>
        <a:srgbClr val="F9540E"/>
      </a:accent1>
      <a:accent2>
        <a:srgbClr val="4C66B0"/>
      </a:accent2>
      <a:accent3>
        <a:srgbClr val="C47608"/>
      </a:accent3>
      <a:accent4>
        <a:srgbClr val="3C4648"/>
      </a:accent4>
      <a:accent5>
        <a:srgbClr val="7A7066"/>
      </a:accent5>
      <a:accent6>
        <a:srgbClr val="998F73"/>
      </a:accent6>
      <a:hlink>
        <a:srgbClr val="4C66B0"/>
      </a:hlink>
      <a:folHlink>
        <a:srgbClr val="595759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lnDef>
    <a:txDef>
      <a:spPr>
        <a:solidFill>
          <a:srgbClr val="F9540E"/>
        </a:solidFill>
      </a:spPr>
      <a:bodyPr wrap="square" rtlCol="0">
        <a:spAutoFit/>
      </a:bodyPr>
      <a:lstStyle>
        <a:defPPr>
          <a:defRPr b="1" dirty="0" smtClean="0">
            <a:solidFill>
              <a:schemeClr val="bg1"/>
            </a:solidFill>
            <a:latin typeface="Arial"/>
            <a:cs typeface="Arial"/>
          </a:defRPr>
        </a:defPPr>
      </a:lstStyle>
    </a:txDef>
  </a:objectDefaults>
  <a:extraClrSchemeLst>
    <a:extraClrScheme>
      <a:clrScheme name="HE_template_v052406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_template_v052406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_template_v052406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133681</TotalTime>
  <Words>376</Words>
  <Application>Microsoft Office PowerPoint</Application>
  <PresentationFormat>Letter Paper (8.5x11 in)</PresentationFormat>
  <Paragraphs>45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Lucida Grande</vt:lpstr>
      <vt:lpstr>Times</vt:lpstr>
      <vt:lpstr>Trebuchet MS</vt:lpstr>
      <vt:lpstr>Wingdings</vt:lpstr>
      <vt:lpstr>Default Theme</vt:lpstr>
      <vt:lpstr>Fatigue Crack Growth &amp; Testing Committee – Monthly Meeting</vt:lpstr>
      <vt:lpstr>Interference Fit Fastener (IFF) Effort</vt:lpstr>
      <vt:lpstr>Interference Fit Fastener (IFF) Effort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Tear down vs new Large hole Carlson validation plan</dc:title>
  <dc:creator>Michael R Hill</dc:creator>
  <cp:lastModifiedBy>Renan Ribeiro</cp:lastModifiedBy>
  <cp:revision>262</cp:revision>
  <cp:lastPrinted>2019-01-09T17:44:21Z</cp:lastPrinted>
  <dcterms:created xsi:type="dcterms:W3CDTF">2017-09-11T22:44:04Z</dcterms:created>
  <dcterms:modified xsi:type="dcterms:W3CDTF">2023-01-10T17:20:52Z</dcterms:modified>
</cp:coreProperties>
</file>