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6" autoAdjust="0"/>
    <p:restoredTop sz="94807" autoAdjust="0"/>
  </p:normalViewPr>
  <p:slideViewPr>
    <p:cSldViewPr snapToGrid="0" snapToObjects="1">
      <p:cViewPr>
        <p:scale>
          <a:sx n="150" d="100"/>
          <a:sy n="150" d="100"/>
        </p:scale>
        <p:origin x="2214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AE81E-5BFF-2049-8AED-C237E80F4154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08A57-36F8-814D-827A-812A1F1E1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38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08A57-36F8-814D-827A-812A1F1E13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94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572375" y="6477000"/>
            <a:ext cx="184150" cy="3048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 defTabSz="457200">
              <a:defRPr/>
            </a:pPr>
            <a:endParaRPr kumimoji="1" lang="en-US" sz="1400" b="1" dirty="0">
              <a:solidFill>
                <a:srgbClr val="595759"/>
              </a:solidFill>
              <a:latin typeface="Arial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74392" y="1051586"/>
            <a:ext cx="5303802" cy="2468853"/>
          </a:xfrm>
          <a:ln w="12700" cap="sq"/>
        </p:spPr>
        <p:txBody>
          <a:bodyPr wrap="square" lIns="91440" tIns="45720" rIns="91440" bIns="45720" anchor="b" anchorCtr="0">
            <a:norm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74732" y="3703317"/>
            <a:ext cx="5303462" cy="2265681"/>
          </a:xfrm>
          <a:ln w="12700" cap="sq"/>
        </p:spPr>
        <p:txBody>
          <a:bodyPr lIns="91440" tIns="45720" rIns="91440" bIns="45720">
            <a:normAutofit/>
          </a:bodyPr>
          <a:lstStyle>
            <a:lvl1pPr marL="0" indent="0" algn="l">
              <a:buClr>
                <a:schemeClr val="bg2"/>
              </a:buClr>
              <a:buFont typeface="Wingdings" pitchFamily="2" charset="2"/>
              <a:buNone/>
              <a:defRPr b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477776" y="3627436"/>
            <a:ext cx="5305687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 userDrawn="1"/>
        </p:nvSpPr>
        <p:spPr bwMode="auto">
          <a:xfrm>
            <a:off x="0" y="0"/>
            <a:ext cx="914400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3477776" y="3627436"/>
            <a:ext cx="5305687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Rectangle 13"/>
          <p:cNvSpPr/>
          <p:nvPr/>
        </p:nvSpPr>
        <p:spPr bwMode="auto">
          <a:xfrm>
            <a:off x="0" y="0"/>
            <a:ext cx="914400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 flipH="1">
            <a:off x="0" y="362876"/>
            <a:ext cx="9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57150" indent="-57150">
              <a:tabLst/>
              <a:defRPr/>
            </a:lvl1pPr>
            <a:lvl2pPr>
              <a:defRPr sz="1800"/>
            </a:lvl2pPr>
            <a:lvl4pPr>
              <a:defRPr sz="1600"/>
            </a:lvl4pPr>
            <a:lvl5pPr>
              <a:defRPr sz="1600"/>
            </a:lvl5pPr>
            <a:lvl6pPr marL="1373188" indent="-222250">
              <a:tabLst/>
              <a:defRPr sz="14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</p:txBody>
      </p:sp>
      <p:cxnSp>
        <p:nvCxnSpPr>
          <p:cNvPr id="5" name="Straight Connector 4"/>
          <p:cNvCxnSpPr/>
          <p:nvPr userDrawn="1"/>
        </p:nvCxnSpPr>
        <p:spPr bwMode="auto">
          <a:xfrm flipH="1">
            <a:off x="228600" y="1036636"/>
            <a:ext cx="868997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tif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11513"/>
            <a:ext cx="868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51587"/>
            <a:ext cx="8680451" cy="499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33" name="Slide Number Placeholder 3"/>
          <p:cNvSpPr txBox="1">
            <a:spLocks noGrp="1"/>
          </p:cNvSpPr>
          <p:nvPr/>
        </p:nvSpPr>
        <p:spPr bwMode="auto">
          <a:xfrm>
            <a:off x="8647847" y="6463718"/>
            <a:ext cx="44082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9pPr>
          </a:lstStyle>
          <a:p>
            <a:pPr algn="ctr" defTabSz="457200">
              <a:defRPr/>
            </a:pPr>
            <a:fld id="{6641678A-E55A-4248-BA0C-F294621D028D}" type="slidenum">
              <a:rPr lang="en-US" sz="1400" smtClean="0">
                <a:solidFill>
                  <a:srgbClr val="868686"/>
                </a:solidFill>
                <a:latin typeface="Arial"/>
                <a:cs typeface="Arial"/>
              </a:rPr>
              <a:pPr algn="ctr" defTabSz="457200">
                <a:defRPr/>
              </a:pPr>
              <a:t>‹#›</a:t>
            </a:fld>
            <a:endParaRPr lang="en-US" sz="1400" dirty="0">
              <a:solidFill>
                <a:srgbClr val="868686"/>
              </a:solidFill>
              <a:latin typeface="Arial"/>
              <a:cs typeface="Arial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0" y="616736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Rectangle 4"/>
          <p:cNvSpPr/>
          <p:nvPr userDrawn="1"/>
        </p:nvSpPr>
        <p:spPr bwMode="auto">
          <a:xfrm>
            <a:off x="0" y="0"/>
            <a:ext cx="914395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0" y="0"/>
            <a:ext cx="914395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i="1" dirty="0">
              <a:solidFill>
                <a:srgbClr val="FFFFFF"/>
              </a:solidFill>
              <a:ea typeface="ＭＳ Ｐゴシック" pitchFamily="48" charset="-128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 flipH="1">
            <a:off x="-3681" y="362876"/>
            <a:ext cx="914395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0" y="616736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 Box 11">
            <a:extLst>
              <a:ext uri="{FF2B5EF4-FFF2-40B4-BE49-F238E27FC236}">
                <a16:creationId xmlns:a16="http://schemas.microsoft.com/office/drawing/2014/main" id="{BF2DAA42-B321-CD48-9492-9E905E6A728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453530" y="6271180"/>
            <a:ext cx="1425594" cy="45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  <a:t>Working Group on</a:t>
            </a:r>
            <a:b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  <a:t>Engineered Residual Stress Implementation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0559D7D-4BB1-5F44-855B-4A54C0E68711}"/>
              </a:ext>
            </a:extLst>
          </p:cNvPr>
          <p:cNvPicPr/>
          <p:nvPr userDrawn="1"/>
        </p:nvPicPr>
        <p:blipFill>
          <a:blip r:embed="rId5"/>
          <a:stretch>
            <a:fillRect/>
          </a:stretch>
        </p:blipFill>
        <p:spPr>
          <a:xfrm>
            <a:off x="228600" y="6254725"/>
            <a:ext cx="1224930" cy="48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4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2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48" charset="-128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9pPr>
    </p:titleStyle>
    <p:bodyStyle>
      <a:lvl1pPr marL="57150" indent="-57150" algn="l" rtl="0" eaLnBrk="1" fontAlgn="base" hangingPunct="1">
        <a:spcBef>
          <a:spcPct val="40000"/>
        </a:spcBef>
        <a:spcAft>
          <a:spcPct val="0"/>
        </a:spcAft>
        <a:buClr>
          <a:schemeClr val="bg1"/>
        </a:buClr>
        <a:buSzPct val="25000"/>
        <a:buFont typeface="Arial" panose="020B0604020202020204" pitchFamily="34" charset="0"/>
        <a:buChar char="•"/>
        <a:tabLst/>
        <a:defRPr sz="2400" b="1">
          <a:solidFill>
            <a:schemeClr val="tx1"/>
          </a:solidFill>
          <a:latin typeface="+mn-lt"/>
          <a:ea typeface="ＭＳ Ｐゴシック" pitchFamily="48" charset="-128"/>
          <a:cs typeface="ＭＳ Ｐゴシック" charset="0"/>
        </a:defRPr>
      </a:lvl1pPr>
      <a:lvl2pPr marL="457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/>
        <a:buChar char="•"/>
        <a:defRPr sz="2000">
          <a:solidFill>
            <a:schemeClr val="tx1"/>
          </a:solidFill>
          <a:latin typeface="+mn-lt"/>
          <a:ea typeface="ＭＳ Ｐゴシック" pitchFamily="48" charset="-128"/>
        </a:defRPr>
      </a:lvl2pPr>
      <a:lvl3pPr marL="685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-"/>
        <a:defRPr sz="1800">
          <a:solidFill>
            <a:schemeClr val="tx1"/>
          </a:solidFill>
          <a:latin typeface="+mn-lt"/>
          <a:ea typeface="ＭＳ Ｐゴシック" pitchFamily="48" charset="-128"/>
        </a:defRPr>
      </a:lvl3pPr>
      <a:lvl4pPr marL="914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+"/>
        <a:defRPr sz="1800">
          <a:solidFill>
            <a:schemeClr val="tx1"/>
          </a:solidFill>
          <a:latin typeface="+mn-lt"/>
          <a:ea typeface="ＭＳ Ｐゴシック" pitchFamily="48" charset="-128"/>
        </a:defRPr>
      </a:lvl4pPr>
      <a:lvl5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/>
        <a:buChar char="•"/>
        <a:defRPr sz="1800">
          <a:solidFill>
            <a:schemeClr val="tx1"/>
          </a:solidFill>
          <a:latin typeface="+mn-lt"/>
          <a:ea typeface="ＭＳ Ｐゴシック" pitchFamily="48" charset="-128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tpilarczyk@hill-engineering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tif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Interference Fit Fastener – Working Group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Robert Pilarczyk </a:t>
            </a:r>
            <a:br>
              <a:rPr lang="en-US" sz="2000" dirty="0"/>
            </a:br>
            <a:r>
              <a:rPr lang="en-US" sz="2000" dirty="0">
                <a:hlinkClick r:id="rId3"/>
              </a:rPr>
              <a:t>rtpilarczyk@hill-engineering.com</a:t>
            </a:r>
            <a:br>
              <a:rPr lang="en-US" sz="2000" dirty="0"/>
            </a:br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3600045" y="1330079"/>
            <a:ext cx="2394593" cy="955935"/>
          </a:xfrm>
          <a:prstGeom prst="rect">
            <a:avLst/>
          </a:prstGeom>
        </p:spPr>
      </p:pic>
      <p:sp>
        <p:nvSpPr>
          <p:cNvPr id="5" name="Text Box 11">
            <a:extLst>
              <a:ext uri="{FF2B5EF4-FFF2-40B4-BE49-F238E27FC236}">
                <a16:creationId xmlns:a16="http://schemas.microsoft.com/office/drawing/2014/main" id="{B92E63F9-AE68-304F-B35E-5170D64F9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0291" y="1392547"/>
            <a:ext cx="23945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b="1" dirty="0">
                <a:solidFill>
                  <a:schemeClr val="bg2"/>
                </a:solidFill>
                <a:latin typeface="Arial"/>
                <a:cs typeface="Arial"/>
              </a:rPr>
              <a:t>Working Group on</a:t>
            </a:r>
            <a:br>
              <a:rPr lang="en-US" b="1" dirty="0"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b="1" dirty="0">
                <a:solidFill>
                  <a:schemeClr val="bg2"/>
                </a:solidFill>
                <a:latin typeface="Arial"/>
                <a:cs typeface="Arial"/>
              </a:rPr>
              <a:t>Engineered Residual Stress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947708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E3DC1-D4FF-FB7C-2EB9-32045916B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Fastener geometry and installation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88C1F-F9EF-1B5D-5C61-FDA4530D40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Hi-Lok fasteners have a transition region</a:t>
            </a:r>
          </a:p>
          <a:p>
            <a:pPr lvl="1"/>
            <a:r>
              <a:rPr lang="en-US" dirty="0"/>
              <a:t>From threaded portion to straight shank</a:t>
            </a:r>
          </a:p>
          <a:p>
            <a:pPr lvl="2"/>
            <a:r>
              <a:rPr lang="en-US" dirty="0"/>
              <a:t>Chamfer/fillet</a:t>
            </a:r>
          </a:p>
          <a:p>
            <a:pPr lvl="1"/>
            <a:r>
              <a:rPr lang="en-US" dirty="0"/>
              <a:t>Depending on modeling approach, this geometric feature could be important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EFB5C0-DF9D-1062-A439-82A8B1ADE3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96" y="3260835"/>
            <a:ext cx="8964069" cy="249415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9B8E64-AEC7-ED67-3056-8F2FE65DF968}"/>
              </a:ext>
            </a:extLst>
          </p:cNvPr>
          <p:cNvSpPr txBox="1"/>
          <p:nvPr/>
        </p:nvSpPr>
        <p:spPr>
          <a:xfrm>
            <a:off x="3099733" y="3492461"/>
            <a:ext cx="1478243" cy="430887"/>
          </a:xfrm>
          <a:prstGeom prst="rect">
            <a:avLst/>
          </a:prstGeom>
          <a:solidFill>
            <a:srgbClr val="F9540E"/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latin typeface="Arial"/>
                <a:cs typeface="Arial"/>
              </a:rPr>
              <a:t>Notice a small step in diameter here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638D462-F16F-DA83-68CA-6C4E913E825E}"/>
              </a:ext>
            </a:extLst>
          </p:cNvPr>
          <p:cNvCxnSpPr>
            <a:cxnSpLocks/>
            <a:stCxn id="5" idx="2"/>
          </p:cNvCxnSpPr>
          <p:nvPr/>
        </p:nvCxnSpPr>
        <p:spPr bwMode="auto">
          <a:xfrm flipH="1">
            <a:off x="3268920" y="3923348"/>
            <a:ext cx="569935" cy="7724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8ADB728-4F5B-E1E6-8E2A-FAA2CE00236F}"/>
              </a:ext>
            </a:extLst>
          </p:cNvPr>
          <p:cNvSpPr txBox="1"/>
          <p:nvPr/>
        </p:nvSpPr>
        <p:spPr>
          <a:xfrm>
            <a:off x="2201863" y="5779286"/>
            <a:ext cx="4581524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http://www.jet-tek.com/hi-lok-pins/hl18.pdf</a:t>
            </a:r>
          </a:p>
        </p:txBody>
      </p:sp>
    </p:spTree>
    <p:extLst>
      <p:ext uri="{BB962C8B-B14F-4D97-AF65-F5344CB8AC3E}">
        <p14:creationId xmlns:p14="http://schemas.microsoft.com/office/powerpoint/2010/main" val="2357093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E3DC1-D4FF-FB7C-2EB9-32045916B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Fastener geometry and installation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88C1F-F9EF-1B5D-5C61-FDA4530D40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Fastener installation</a:t>
            </a:r>
          </a:p>
          <a:p>
            <a:pPr lvl="1"/>
            <a:r>
              <a:rPr lang="en-US" dirty="0"/>
              <a:t>Typically pushed into the hole with screw-driven process</a:t>
            </a:r>
          </a:p>
          <a:p>
            <a:pPr lvl="1"/>
            <a:r>
              <a:rPr lang="en-US" dirty="0"/>
              <a:t>Several other ways</a:t>
            </a:r>
          </a:p>
          <a:p>
            <a:pPr lvl="2"/>
            <a:r>
              <a:rPr lang="en-US" dirty="0"/>
              <a:t>Tapped into the hole</a:t>
            </a:r>
          </a:p>
          <a:p>
            <a:pPr lvl="2"/>
            <a:r>
              <a:rPr lang="en-US" dirty="0"/>
              <a:t>Frozen to shrink diameter and slide into the hole</a:t>
            </a:r>
          </a:p>
          <a:p>
            <a:pPr lvl="2"/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183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E3DC1-D4FF-FB7C-2EB9-32045916B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Fastener geometry and installation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88C1F-F9EF-1B5D-5C61-FDA4530D4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051587"/>
            <a:ext cx="8680451" cy="227827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FE modeling shows a significant influence of the chamfer geometry</a:t>
            </a:r>
          </a:p>
          <a:p>
            <a:pPr lvl="1"/>
            <a:r>
              <a:rPr lang="en-US" dirty="0"/>
              <a:t>3D model, nonlinear elastic-plastic</a:t>
            </a:r>
          </a:p>
          <a:p>
            <a:pPr lvl="1"/>
            <a:r>
              <a:rPr lang="en-US" dirty="0"/>
              <a:t>Fastener is incrementally pushed into the hole</a:t>
            </a:r>
          </a:p>
          <a:p>
            <a:pPr lvl="2"/>
            <a:r>
              <a:rPr lang="en-US" dirty="0"/>
              <a:t>Solution for equilibrium for each incremental step</a:t>
            </a:r>
          </a:p>
          <a:p>
            <a:pPr lvl="1"/>
            <a:r>
              <a:rPr lang="en-US" dirty="0"/>
              <a:t>More aggressive chamfer leads to higher levels of plasticity near the fastener entry side</a:t>
            </a:r>
          </a:p>
          <a:p>
            <a:pPr lvl="1"/>
            <a:r>
              <a:rPr lang="en-US" dirty="0"/>
              <a:t>Longer, more gentle chamfer leads to lower levels of plasticity and more uniform results through the thickness</a:t>
            </a:r>
          </a:p>
          <a:p>
            <a:pPr lvl="1"/>
            <a:r>
              <a:rPr lang="en-US" dirty="0"/>
              <a:t>Equivalent plastic strain comparison below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C621EC71-A098-7B51-F30B-6F69E2271718}"/>
              </a:ext>
            </a:extLst>
          </p:cNvPr>
          <p:cNvGrpSpPr/>
          <p:nvPr/>
        </p:nvGrpSpPr>
        <p:grpSpPr>
          <a:xfrm>
            <a:off x="58986" y="2868313"/>
            <a:ext cx="9026028" cy="3245722"/>
            <a:chOff x="58986" y="2868313"/>
            <a:chExt cx="9026028" cy="3245722"/>
          </a:xfrm>
        </p:grpSpPr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B405A015-86E9-4FC6-236B-D33EC0173E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8986" y="4050455"/>
              <a:ext cx="3340876" cy="2063580"/>
            </a:xfrm>
            <a:prstGeom prst="rect">
              <a:avLst/>
            </a:prstGeom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485FD9F9-7EBC-C5B9-0F03-2BCCA64199D1}"/>
                </a:ext>
              </a:extLst>
            </p:cNvPr>
            <p:cNvSpPr txBox="1"/>
            <p:nvPr/>
          </p:nvSpPr>
          <p:spPr>
            <a:xfrm>
              <a:off x="5332316" y="2868313"/>
              <a:ext cx="2607407" cy="27699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Equivalent plastic strain (PEEQ)</a:t>
              </a:r>
            </a:p>
          </p:txBody>
        </p:sp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3B217D7C-193E-A3AC-E49A-A07C63C872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07145" y="3697071"/>
              <a:ext cx="2543988" cy="2377440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ED84BB93-5BC9-72C5-D470-5049642D671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552765" y="3697071"/>
              <a:ext cx="2532249" cy="2377440"/>
            </a:xfrm>
            <a:prstGeom prst="rect">
              <a:avLst/>
            </a:prstGeom>
          </p:spPr>
        </p:pic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8348B73-850C-E544-F833-AC1199EBDC9A}"/>
                </a:ext>
              </a:extLst>
            </p:cNvPr>
            <p:cNvSpPr txBox="1"/>
            <p:nvPr/>
          </p:nvSpPr>
          <p:spPr>
            <a:xfrm>
              <a:off x="4206263" y="3235522"/>
              <a:ext cx="2085595" cy="41549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sz="1050" b="1" dirty="0">
                  <a:solidFill>
                    <a:schemeClr val="bg1"/>
                  </a:solidFill>
                  <a:latin typeface="Arial"/>
                  <a:cs typeface="Arial"/>
                </a:rPr>
                <a:t>0.025” chamfer (more gradual transition)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EB5E3674-E7BB-530F-92CD-A8640A418EC8}"/>
                </a:ext>
              </a:extLst>
            </p:cNvPr>
            <p:cNvSpPr txBox="1"/>
            <p:nvPr/>
          </p:nvSpPr>
          <p:spPr>
            <a:xfrm>
              <a:off x="4057172" y="4247415"/>
              <a:ext cx="72521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/>
                  <a:cs typeface="Arial"/>
                </a:rPr>
                <a:t>Bore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78404D4-7802-7F59-42AE-7D0DFFD2054E}"/>
                </a:ext>
              </a:extLst>
            </p:cNvPr>
            <p:cNvSpPr txBox="1"/>
            <p:nvPr/>
          </p:nvSpPr>
          <p:spPr>
            <a:xfrm>
              <a:off x="4075218" y="4954483"/>
              <a:ext cx="72521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rial"/>
                  <a:cs typeface="Arial"/>
                </a:rPr>
                <a:t>Hole edge</a:t>
              </a: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A19F8A94-5364-4D8D-A7ED-7E19F4BA39EF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475922" y="4954483"/>
              <a:ext cx="534228" cy="21544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62C41DD-7A37-BB60-E242-E6F12438AD2E}"/>
                </a:ext>
              </a:extLst>
            </p:cNvPr>
            <p:cNvSpPr txBox="1"/>
            <p:nvPr/>
          </p:nvSpPr>
          <p:spPr>
            <a:xfrm>
              <a:off x="6933677" y="3259667"/>
              <a:ext cx="2085596" cy="41549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sz="1050" b="1" dirty="0">
                  <a:solidFill>
                    <a:schemeClr val="bg1"/>
                  </a:solidFill>
                  <a:latin typeface="Arial"/>
                  <a:cs typeface="Arial"/>
                </a:rPr>
                <a:t>0.010” chamfer (more abrupt transition)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EEE16C7E-A2D3-C4C8-E2BD-36199BD03A21}"/>
                </a:ext>
              </a:extLst>
            </p:cNvPr>
            <p:cNvSpPr txBox="1"/>
            <p:nvPr/>
          </p:nvSpPr>
          <p:spPr>
            <a:xfrm>
              <a:off x="5332316" y="5843679"/>
              <a:ext cx="147488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  <a:latin typeface="Arial"/>
                  <a:cs typeface="Arial"/>
                </a:rPr>
                <a:t>Fastener entrance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09D3CE9E-BF04-94EA-4212-B6EDF78CE70F}"/>
                </a:ext>
              </a:extLst>
            </p:cNvPr>
            <p:cNvSpPr txBox="1"/>
            <p:nvPr/>
          </p:nvSpPr>
          <p:spPr>
            <a:xfrm>
              <a:off x="5524534" y="3651020"/>
              <a:ext cx="147488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  <a:latin typeface="Arial"/>
                  <a:cs typeface="Arial"/>
                </a:rPr>
                <a:t>Fastener exit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B0049EB0-FF1C-1C4D-3DA1-D42F3BBEA6B9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3808290" y="3834231"/>
              <a:ext cx="0" cy="210312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8F1BB647-ADE8-AA07-B2F2-01341B885B7B}"/>
                </a:ext>
              </a:extLst>
            </p:cNvPr>
            <p:cNvSpPr txBox="1"/>
            <p:nvPr/>
          </p:nvSpPr>
          <p:spPr>
            <a:xfrm rot="16200000">
              <a:off x="2988521" y="4770375"/>
              <a:ext cx="147488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0000"/>
                  </a:solidFill>
                  <a:latin typeface="Arial"/>
                  <a:cs typeface="Arial"/>
                </a:rPr>
                <a:t>Installation direction</a:t>
              </a:r>
            </a:p>
          </p:txBody>
        </p:sp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BA763D8E-554D-78B8-C06D-2F85B26A93B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58605" y="3143515"/>
              <a:ext cx="2010840" cy="138143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37584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E3DC1-D4FF-FB7C-2EB9-32045916B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Fastener geometry and installation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88C1F-F9EF-1B5D-5C61-FDA4530D4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051588"/>
            <a:ext cx="8680451" cy="1891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FE modeling shows a significant influence of the chamfer geometry</a:t>
            </a:r>
          </a:p>
          <a:p>
            <a:pPr lvl="1"/>
            <a:r>
              <a:rPr lang="en-US" dirty="0"/>
              <a:t>Influence of chamfer geometry on hoop stress field below</a:t>
            </a:r>
          </a:p>
          <a:p>
            <a:pPr lvl="1"/>
            <a:r>
              <a:rPr lang="en-US" dirty="0"/>
              <a:t>More abrupt transition leads to more variation through the thickness near the bore</a:t>
            </a:r>
          </a:p>
          <a:p>
            <a:pPr lvl="1"/>
            <a:r>
              <a:rPr lang="en-US" dirty="0"/>
              <a:t>More gradual transition leads to a stress field more uniform through the thickness</a:t>
            </a:r>
          </a:p>
          <a:p>
            <a:pPr lvl="2"/>
            <a:r>
              <a:rPr lang="en-US" dirty="0"/>
              <a:t>Similar to what would be obtained with a simplified model expanding the entire bore surface at once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0D20B4A-7A58-2694-C34F-89E0B0D18CCB}"/>
              </a:ext>
            </a:extLst>
          </p:cNvPr>
          <p:cNvSpPr txBox="1"/>
          <p:nvPr/>
        </p:nvSpPr>
        <p:spPr>
          <a:xfrm>
            <a:off x="3200399" y="2997873"/>
            <a:ext cx="2851151" cy="30777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Arial"/>
                <a:cs typeface="Arial"/>
              </a:rPr>
              <a:t>Hoop stress (fastener installed)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7E9EFF-DB46-5B95-B0F1-4FF3BFD3F9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262" y="3429000"/>
            <a:ext cx="3657600" cy="27013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B3206D8-C3C2-BE46-4A8A-4250545018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3924" y="3457274"/>
            <a:ext cx="3657600" cy="267309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F5C00C0-0DAE-BE01-E43B-95A048187ECA}"/>
              </a:ext>
            </a:extLst>
          </p:cNvPr>
          <p:cNvSpPr txBox="1"/>
          <p:nvPr/>
        </p:nvSpPr>
        <p:spPr>
          <a:xfrm>
            <a:off x="5299302" y="3369356"/>
            <a:ext cx="2777898" cy="25391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/>
                </a:solidFill>
                <a:latin typeface="Arial"/>
                <a:cs typeface="Arial"/>
              </a:rPr>
              <a:t>0.025” chamfer (more gradual transition)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F8A98C-D518-BC96-DE50-AA899A16444F}"/>
              </a:ext>
            </a:extLst>
          </p:cNvPr>
          <p:cNvSpPr txBox="1"/>
          <p:nvPr/>
        </p:nvSpPr>
        <p:spPr>
          <a:xfrm>
            <a:off x="1428226" y="3360336"/>
            <a:ext cx="2711973" cy="25391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/>
                </a:solidFill>
                <a:latin typeface="Arial"/>
                <a:cs typeface="Arial"/>
              </a:rPr>
              <a:t>0.010” chamfer (more abrupt transition)</a:t>
            </a:r>
          </a:p>
        </p:txBody>
      </p:sp>
    </p:spTree>
    <p:extLst>
      <p:ext uri="{BB962C8B-B14F-4D97-AF65-F5344CB8AC3E}">
        <p14:creationId xmlns:p14="http://schemas.microsoft.com/office/powerpoint/2010/main" val="294967602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ustom 4">
      <a:dk1>
        <a:srgbClr val="595759"/>
      </a:dk1>
      <a:lt1>
        <a:srgbClr val="FFFFFF"/>
      </a:lt1>
      <a:dk2>
        <a:srgbClr val="042D5F"/>
      </a:dk2>
      <a:lt2>
        <a:srgbClr val="595759"/>
      </a:lt2>
      <a:accent1>
        <a:srgbClr val="F9540E"/>
      </a:accent1>
      <a:accent2>
        <a:srgbClr val="4C66B0"/>
      </a:accent2>
      <a:accent3>
        <a:srgbClr val="C47608"/>
      </a:accent3>
      <a:accent4>
        <a:srgbClr val="3C4648"/>
      </a:accent4>
      <a:accent5>
        <a:srgbClr val="7A7066"/>
      </a:accent5>
      <a:accent6>
        <a:srgbClr val="998F73"/>
      </a:accent6>
      <a:hlink>
        <a:srgbClr val="4C66B0"/>
      </a:hlink>
      <a:folHlink>
        <a:srgbClr val="595759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48" charset="-128"/>
          </a:defRPr>
        </a:defPPr>
      </a:lstStyle>
    </a:lnDef>
    <a:txDef>
      <a:spPr>
        <a:solidFill>
          <a:srgbClr val="F9540E"/>
        </a:solidFill>
      </a:spPr>
      <a:bodyPr wrap="square" rtlCol="0">
        <a:spAutoFit/>
      </a:bodyPr>
      <a:lstStyle>
        <a:defPPr>
          <a:defRPr b="1" dirty="0" smtClean="0">
            <a:solidFill>
              <a:schemeClr val="bg1"/>
            </a:solidFill>
            <a:latin typeface="Arial"/>
            <a:cs typeface="Arial"/>
          </a:defRPr>
        </a:defPPr>
      </a:lstStyle>
    </a:txDef>
  </a:objectDefaults>
  <a:extraClrSchemeLst>
    <a:extraClrScheme>
      <a:clrScheme name="HE_template_v052406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_template_v052406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_template_v052406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136328</TotalTime>
  <Words>294</Words>
  <Application>Microsoft Office PowerPoint</Application>
  <PresentationFormat>Letter Paper (8.5x11 in)</PresentationFormat>
  <Paragraphs>46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Lucida Grande</vt:lpstr>
      <vt:lpstr>Times</vt:lpstr>
      <vt:lpstr>Trebuchet MS</vt:lpstr>
      <vt:lpstr>Wingdings</vt:lpstr>
      <vt:lpstr>Default Theme</vt:lpstr>
      <vt:lpstr>Interference Fit Fastener – Working Group</vt:lpstr>
      <vt:lpstr>Fastener geometry and installation</vt:lpstr>
      <vt:lpstr>Fastener geometry and installation</vt:lpstr>
      <vt:lpstr>Fastener geometry and installation</vt:lpstr>
      <vt:lpstr>Fastener geometry and installation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Tear down vs new Large hole Carlson validation plan</dc:title>
  <dc:creator>Michael R Hill</dc:creator>
  <cp:lastModifiedBy>Renan Ribeiro</cp:lastModifiedBy>
  <cp:revision>289</cp:revision>
  <cp:lastPrinted>2019-01-09T17:44:21Z</cp:lastPrinted>
  <dcterms:created xsi:type="dcterms:W3CDTF">2017-09-11T22:44:04Z</dcterms:created>
  <dcterms:modified xsi:type="dcterms:W3CDTF">2023-02-22T22:15:34Z</dcterms:modified>
</cp:coreProperties>
</file>