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81" r:id="rId1"/>
  </p:sldMasterIdLst>
  <p:notesMasterIdLst>
    <p:notesMasterId r:id="rId49"/>
  </p:notesMasterIdLst>
  <p:handoutMasterIdLst>
    <p:handoutMasterId r:id="rId50"/>
  </p:handoutMasterIdLst>
  <p:sldIdLst>
    <p:sldId id="266" r:id="rId2"/>
    <p:sldId id="444" r:id="rId3"/>
    <p:sldId id="267" r:id="rId4"/>
    <p:sldId id="274" r:id="rId5"/>
    <p:sldId id="283" r:id="rId6"/>
    <p:sldId id="269" r:id="rId7"/>
    <p:sldId id="270" r:id="rId8"/>
    <p:sldId id="271" r:id="rId9"/>
    <p:sldId id="445" r:id="rId10"/>
    <p:sldId id="258" r:id="rId11"/>
    <p:sldId id="275" r:id="rId12"/>
    <p:sldId id="260" r:id="rId13"/>
    <p:sldId id="261" r:id="rId14"/>
    <p:sldId id="262" r:id="rId15"/>
    <p:sldId id="263" r:id="rId16"/>
    <p:sldId id="264" r:id="rId17"/>
    <p:sldId id="265" r:id="rId18"/>
    <p:sldId id="276" r:id="rId19"/>
    <p:sldId id="447" r:id="rId20"/>
    <p:sldId id="293" r:id="rId21"/>
    <p:sldId id="294" r:id="rId22"/>
    <p:sldId id="292" r:id="rId23"/>
    <p:sldId id="295" r:id="rId24"/>
    <p:sldId id="291" r:id="rId25"/>
    <p:sldId id="452" r:id="rId26"/>
    <p:sldId id="281" r:id="rId27"/>
    <p:sldId id="300" r:id="rId28"/>
    <p:sldId id="453" r:id="rId29"/>
    <p:sldId id="282" r:id="rId30"/>
    <p:sldId id="296" r:id="rId31"/>
    <p:sldId id="448" r:id="rId32"/>
    <p:sldId id="451" r:id="rId33"/>
    <p:sldId id="278" r:id="rId34"/>
    <p:sldId id="279" r:id="rId35"/>
    <p:sldId id="449" r:id="rId36"/>
    <p:sldId id="450" r:id="rId37"/>
    <p:sldId id="280" r:id="rId38"/>
    <p:sldId id="298" r:id="rId39"/>
    <p:sldId id="284" r:id="rId40"/>
    <p:sldId id="285" r:id="rId41"/>
    <p:sldId id="272" r:id="rId42"/>
    <p:sldId id="288" r:id="rId43"/>
    <p:sldId id="286" r:id="rId44"/>
    <p:sldId id="289" r:id="rId45"/>
    <p:sldId id="273" r:id="rId46"/>
    <p:sldId id="287" r:id="rId47"/>
    <p:sldId id="290" r:id="rId48"/>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B9"/>
    <a:srgbClr val="D0550A"/>
    <a:srgbClr val="09A72F"/>
    <a:srgbClr val="004ACC"/>
    <a:srgbClr val="990033"/>
    <a:srgbClr val="F47321"/>
    <a:srgbClr val="F68F4D"/>
    <a:srgbClr val="0C3F93"/>
    <a:srgbClr val="3A6ABA"/>
    <a:srgbClr val="0A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1" autoAdjust="0"/>
    <p:restoredTop sz="96265" autoAdjust="0"/>
  </p:normalViewPr>
  <p:slideViewPr>
    <p:cSldViewPr snapToGrid="0">
      <p:cViewPr varScale="1">
        <p:scale>
          <a:sx n="110" d="100"/>
          <a:sy n="110"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884614" y="2"/>
            <a:ext cx="2971800" cy="458788"/>
          </a:xfrm>
          <a:prstGeom prst="rect">
            <a:avLst/>
          </a:prstGeom>
        </p:spPr>
        <p:txBody>
          <a:bodyPr vert="horz" lIns="91428" tIns="45714" rIns="91428" bIns="45714" rtlCol="0"/>
          <a:lstStyle>
            <a:lvl1pPr algn="r">
              <a:defRPr sz="1200"/>
            </a:lvl1pPr>
          </a:lstStyle>
          <a:p>
            <a:fld id="{D774C499-BD26-4F4B-8E27-347CB4453A3E}" type="datetimeFigureOut">
              <a:rPr lang="en-US" smtClean="0"/>
              <a:t>9/13/2021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8787"/>
          </a:xfrm>
          <a:prstGeom prst="rect">
            <a:avLst/>
          </a:prstGeom>
        </p:spPr>
        <p:txBody>
          <a:bodyPr vert="horz" lIns="91428" tIns="45714" rIns="91428" bIns="45714" rtlCol="0" anchor="b"/>
          <a:lstStyle>
            <a:lvl1pPr algn="r">
              <a:defRPr sz="1200"/>
            </a:lvl1pPr>
          </a:lstStyle>
          <a:p>
            <a:fld id="{CD53960E-A214-4BE2-B057-930F2602DE88}" type="slidenum">
              <a:rPr lang="en-US" smtClean="0"/>
              <a:t>‹#›</a:t>
            </a:fld>
            <a:endParaRPr lang="en-US"/>
          </a:p>
        </p:txBody>
      </p:sp>
    </p:spTree>
    <p:extLst>
      <p:ext uri="{BB962C8B-B14F-4D97-AF65-F5344CB8AC3E}">
        <p14:creationId xmlns:p14="http://schemas.microsoft.com/office/powerpoint/2010/main" val="3049259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029DB-4A2C-4700-884D-E761B20515ED}"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865E0-CC67-41F8-BB1C-0387F7448E7B}" type="slidenum">
              <a:rPr lang="en-US" smtClean="0"/>
              <a:t>‹#›</a:t>
            </a:fld>
            <a:endParaRPr lang="en-US"/>
          </a:p>
        </p:txBody>
      </p:sp>
    </p:spTree>
    <p:extLst>
      <p:ext uri="{BB962C8B-B14F-4D97-AF65-F5344CB8AC3E}">
        <p14:creationId xmlns:p14="http://schemas.microsoft.com/office/powerpoint/2010/main" val="2285169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865E0-CC67-41F8-BB1C-0387F7448E7B}" type="slidenum">
              <a:rPr lang="en-US" smtClean="0"/>
              <a:t>13</a:t>
            </a:fld>
            <a:endParaRPr lang="en-US"/>
          </a:p>
        </p:txBody>
      </p:sp>
    </p:spTree>
    <p:extLst>
      <p:ext uri="{BB962C8B-B14F-4D97-AF65-F5344CB8AC3E}">
        <p14:creationId xmlns:p14="http://schemas.microsoft.com/office/powerpoint/2010/main" val="152118271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451" y="0"/>
            <a:ext cx="12191549" cy="1581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userDrawn="1"/>
        </p:nvSpPr>
        <p:spPr>
          <a:xfrm>
            <a:off x="451" y="1"/>
            <a:ext cx="12196068" cy="1095243"/>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955894" y="4455872"/>
            <a:ext cx="10222992" cy="1581238"/>
          </a:xfrm>
        </p:spPr>
        <p:txBody>
          <a:bodyPr anchor="t">
            <a:noAutofit/>
          </a:bodyPr>
          <a:lstStyle>
            <a:lvl1pPr marL="0" indent="0" algn="ctr">
              <a:lnSpc>
                <a:spcPct val="100000"/>
              </a:lnSpc>
              <a:spcBef>
                <a:spcPts val="0"/>
              </a:spcBef>
              <a:buNone/>
              <a:defRPr sz="2000">
                <a:solidFill>
                  <a:schemeClr val="tx1"/>
                </a:solidFill>
                <a:latin typeface="Rockwell" panose="020606030202050204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65" name="Group 64"/>
          <p:cNvGrpSpPr/>
          <p:nvPr userDrawn="1"/>
        </p:nvGrpSpPr>
        <p:grpSpPr>
          <a:xfrm>
            <a:off x="3250535" y="205544"/>
            <a:ext cx="5962483" cy="757130"/>
            <a:chOff x="3815197" y="191056"/>
            <a:chExt cx="5962483" cy="757130"/>
          </a:xfrm>
        </p:grpSpPr>
        <p:grpSp>
          <p:nvGrpSpPr>
            <p:cNvPr id="33" name="Group 32"/>
            <p:cNvGrpSpPr/>
            <p:nvPr userDrawn="1"/>
          </p:nvGrpSpPr>
          <p:grpSpPr>
            <a:xfrm>
              <a:off x="3815197" y="216923"/>
              <a:ext cx="1534947" cy="610275"/>
              <a:chOff x="1360653" y="2946313"/>
              <a:chExt cx="1534947" cy="610275"/>
            </a:xfrm>
            <a:blipFill>
              <a:blip r:embed="rId4"/>
              <a:stretch>
                <a:fillRect/>
              </a:stretch>
            </a:blipFill>
          </p:grpSpPr>
          <p:sp>
            <p:nvSpPr>
              <p:cNvPr id="34" name="Freeform 5"/>
              <p:cNvSpPr>
                <a:spLocks/>
              </p:cNvSpPr>
              <p:nvPr/>
            </p:nvSpPr>
            <p:spPr bwMode="auto">
              <a:xfrm>
                <a:off x="1360653" y="2953682"/>
                <a:ext cx="388449" cy="602906"/>
              </a:xfrm>
              <a:custGeom>
                <a:avLst/>
                <a:gdLst>
                  <a:gd name="T0" fmla="*/ 0 w 346"/>
                  <a:gd name="T1" fmla="*/ 532 h 532"/>
                  <a:gd name="T2" fmla="*/ 0 w 346"/>
                  <a:gd name="T3" fmla="*/ 532 h 532"/>
                  <a:gd name="T4" fmla="*/ 0 w 346"/>
                  <a:gd name="T5" fmla="*/ 498 h 532"/>
                  <a:gd name="T6" fmla="*/ 49 w 346"/>
                  <a:gd name="T7" fmla="*/ 468 h 532"/>
                  <a:gd name="T8" fmla="*/ 50 w 346"/>
                  <a:gd name="T9" fmla="*/ 426 h 532"/>
                  <a:gd name="T10" fmla="*/ 50 w 346"/>
                  <a:gd name="T11" fmla="*/ 106 h 532"/>
                  <a:gd name="T12" fmla="*/ 49 w 346"/>
                  <a:gd name="T13" fmla="*/ 64 h 532"/>
                  <a:gd name="T14" fmla="*/ 0 w 346"/>
                  <a:gd name="T15" fmla="*/ 34 h 532"/>
                  <a:gd name="T16" fmla="*/ 0 w 346"/>
                  <a:gd name="T17" fmla="*/ 0 h 532"/>
                  <a:gd name="T18" fmla="*/ 336 w 346"/>
                  <a:gd name="T19" fmla="*/ 0 h 532"/>
                  <a:gd name="T20" fmla="*/ 336 w 346"/>
                  <a:gd name="T21" fmla="*/ 94 h 532"/>
                  <a:gd name="T22" fmla="*/ 302 w 346"/>
                  <a:gd name="T23" fmla="*/ 94 h 532"/>
                  <a:gd name="T24" fmla="*/ 302 w 346"/>
                  <a:gd name="T25" fmla="*/ 85 h 532"/>
                  <a:gd name="T26" fmla="*/ 301 w 346"/>
                  <a:gd name="T27" fmla="*/ 61 h 532"/>
                  <a:gd name="T28" fmla="*/ 255 w 346"/>
                  <a:gd name="T29" fmla="*/ 34 h 532"/>
                  <a:gd name="T30" fmla="*/ 157 w 346"/>
                  <a:gd name="T31" fmla="*/ 34 h 532"/>
                  <a:gd name="T32" fmla="*/ 157 w 346"/>
                  <a:gd name="T33" fmla="*/ 234 h 532"/>
                  <a:gd name="T34" fmla="*/ 215 w 346"/>
                  <a:gd name="T35" fmla="*/ 234 h 532"/>
                  <a:gd name="T36" fmla="*/ 241 w 346"/>
                  <a:gd name="T37" fmla="*/ 233 h 532"/>
                  <a:gd name="T38" fmla="*/ 261 w 346"/>
                  <a:gd name="T39" fmla="*/ 210 h 532"/>
                  <a:gd name="T40" fmla="*/ 261 w 346"/>
                  <a:gd name="T41" fmla="*/ 197 h 532"/>
                  <a:gd name="T42" fmla="*/ 295 w 346"/>
                  <a:gd name="T43" fmla="*/ 197 h 532"/>
                  <a:gd name="T44" fmla="*/ 295 w 346"/>
                  <a:gd name="T45" fmla="*/ 303 h 532"/>
                  <a:gd name="T46" fmla="*/ 261 w 346"/>
                  <a:gd name="T47" fmla="*/ 303 h 532"/>
                  <a:gd name="T48" fmla="*/ 261 w 346"/>
                  <a:gd name="T49" fmla="*/ 290 h 532"/>
                  <a:gd name="T50" fmla="*/ 241 w 346"/>
                  <a:gd name="T51" fmla="*/ 267 h 532"/>
                  <a:gd name="T52" fmla="*/ 215 w 346"/>
                  <a:gd name="T53" fmla="*/ 266 h 532"/>
                  <a:gd name="T54" fmla="*/ 157 w 346"/>
                  <a:gd name="T55" fmla="*/ 266 h 532"/>
                  <a:gd name="T56" fmla="*/ 157 w 346"/>
                  <a:gd name="T57" fmla="*/ 426 h 532"/>
                  <a:gd name="T58" fmla="*/ 162 w 346"/>
                  <a:gd name="T59" fmla="*/ 484 h 532"/>
                  <a:gd name="T60" fmla="*/ 217 w 346"/>
                  <a:gd name="T61" fmla="*/ 498 h 532"/>
                  <a:gd name="T62" fmla="*/ 244 w 346"/>
                  <a:gd name="T63" fmla="*/ 498 h 532"/>
                  <a:gd name="T64" fmla="*/ 284 w 346"/>
                  <a:gd name="T65" fmla="*/ 497 h 532"/>
                  <a:gd name="T66" fmla="*/ 305 w 346"/>
                  <a:gd name="T67" fmla="*/ 488 h 532"/>
                  <a:gd name="T68" fmla="*/ 308 w 346"/>
                  <a:gd name="T69" fmla="*/ 445 h 532"/>
                  <a:gd name="T70" fmla="*/ 308 w 346"/>
                  <a:gd name="T71" fmla="*/ 434 h 532"/>
                  <a:gd name="T72" fmla="*/ 346 w 346"/>
                  <a:gd name="T73" fmla="*/ 434 h 532"/>
                  <a:gd name="T74" fmla="*/ 346 w 346"/>
                  <a:gd name="T75" fmla="*/ 532 h 532"/>
                  <a:gd name="T76" fmla="*/ 0 w 346"/>
                  <a:gd name="T77"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6" h="532">
                    <a:moveTo>
                      <a:pt x="0" y="532"/>
                    </a:moveTo>
                    <a:lnTo>
                      <a:pt x="0" y="532"/>
                    </a:lnTo>
                    <a:lnTo>
                      <a:pt x="0" y="498"/>
                    </a:lnTo>
                    <a:cubicBezTo>
                      <a:pt x="32" y="498"/>
                      <a:pt x="49" y="488"/>
                      <a:pt x="49" y="468"/>
                    </a:cubicBezTo>
                    <a:lnTo>
                      <a:pt x="50" y="426"/>
                    </a:lnTo>
                    <a:lnTo>
                      <a:pt x="50" y="106"/>
                    </a:lnTo>
                    <a:lnTo>
                      <a:pt x="49" y="64"/>
                    </a:lnTo>
                    <a:cubicBezTo>
                      <a:pt x="49" y="44"/>
                      <a:pt x="32" y="34"/>
                      <a:pt x="0" y="34"/>
                    </a:cubicBezTo>
                    <a:lnTo>
                      <a:pt x="0" y="0"/>
                    </a:lnTo>
                    <a:lnTo>
                      <a:pt x="336" y="0"/>
                    </a:lnTo>
                    <a:lnTo>
                      <a:pt x="336" y="94"/>
                    </a:lnTo>
                    <a:lnTo>
                      <a:pt x="302" y="94"/>
                    </a:lnTo>
                    <a:lnTo>
                      <a:pt x="302" y="85"/>
                    </a:lnTo>
                    <a:lnTo>
                      <a:pt x="301" y="61"/>
                    </a:lnTo>
                    <a:cubicBezTo>
                      <a:pt x="301" y="43"/>
                      <a:pt x="286" y="34"/>
                      <a:pt x="255" y="34"/>
                    </a:cubicBezTo>
                    <a:lnTo>
                      <a:pt x="157" y="34"/>
                    </a:lnTo>
                    <a:lnTo>
                      <a:pt x="157" y="234"/>
                    </a:lnTo>
                    <a:lnTo>
                      <a:pt x="215" y="234"/>
                    </a:lnTo>
                    <a:lnTo>
                      <a:pt x="241" y="233"/>
                    </a:lnTo>
                    <a:cubicBezTo>
                      <a:pt x="255" y="233"/>
                      <a:pt x="261" y="225"/>
                      <a:pt x="261" y="210"/>
                    </a:cubicBezTo>
                    <a:lnTo>
                      <a:pt x="261" y="197"/>
                    </a:lnTo>
                    <a:lnTo>
                      <a:pt x="295" y="197"/>
                    </a:lnTo>
                    <a:lnTo>
                      <a:pt x="295" y="303"/>
                    </a:lnTo>
                    <a:lnTo>
                      <a:pt x="261" y="303"/>
                    </a:lnTo>
                    <a:lnTo>
                      <a:pt x="261" y="290"/>
                    </a:lnTo>
                    <a:cubicBezTo>
                      <a:pt x="261" y="275"/>
                      <a:pt x="255" y="267"/>
                      <a:pt x="241" y="267"/>
                    </a:cubicBezTo>
                    <a:lnTo>
                      <a:pt x="215" y="266"/>
                    </a:lnTo>
                    <a:lnTo>
                      <a:pt x="157" y="266"/>
                    </a:lnTo>
                    <a:lnTo>
                      <a:pt x="157" y="426"/>
                    </a:lnTo>
                    <a:cubicBezTo>
                      <a:pt x="157" y="455"/>
                      <a:pt x="159" y="474"/>
                      <a:pt x="162" y="484"/>
                    </a:cubicBezTo>
                    <a:cubicBezTo>
                      <a:pt x="165" y="494"/>
                      <a:pt x="184" y="498"/>
                      <a:pt x="217" y="498"/>
                    </a:cubicBezTo>
                    <a:lnTo>
                      <a:pt x="244" y="498"/>
                    </a:lnTo>
                    <a:lnTo>
                      <a:pt x="284" y="497"/>
                    </a:lnTo>
                    <a:cubicBezTo>
                      <a:pt x="296" y="497"/>
                      <a:pt x="303" y="494"/>
                      <a:pt x="305" y="488"/>
                    </a:cubicBezTo>
                    <a:cubicBezTo>
                      <a:pt x="307" y="481"/>
                      <a:pt x="308" y="467"/>
                      <a:pt x="308" y="445"/>
                    </a:cubicBezTo>
                    <a:lnTo>
                      <a:pt x="308" y="434"/>
                    </a:lnTo>
                    <a:lnTo>
                      <a:pt x="346" y="434"/>
                    </a:lnTo>
                    <a:lnTo>
                      <a:pt x="346" y="532"/>
                    </a:lnTo>
                    <a:lnTo>
                      <a:pt x="0" y="532"/>
                    </a:lnTo>
                    <a:close/>
                  </a:path>
                </a:pathLst>
              </a:custGeom>
              <a:grpFill/>
              <a:ln w="4191">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800" dirty="0"/>
              </a:p>
            </p:txBody>
          </p:sp>
          <p:sp>
            <p:nvSpPr>
              <p:cNvPr id="35" name="Freeform 6"/>
              <p:cNvSpPr>
                <a:spLocks noEditPoints="1"/>
              </p:cNvSpPr>
              <p:nvPr/>
            </p:nvSpPr>
            <p:spPr bwMode="auto">
              <a:xfrm>
                <a:off x="1785520" y="2950653"/>
                <a:ext cx="476668" cy="605935"/>
              </a:xfrm>
              <a:custGeom>
                <a:avLst/>
                <a:gdLst>
                  <a:gd name="T0" fmla="*/ 0 w 210"/>
                  <a:gd name="T1" fmla="*/ 267 h 267"/>
                  <a:gd name="T2" fmla="*/ 0 w 210"/>
                  <a:gd name="T3" fmla="*/ 267 h 267"/>
                  <a:gd name="T4" fmla="*/ 0 w 210"/>
                  <a:gd name="T5" fmla="*/ 250 h 267"/>
                  <a:gd name="T6" fmla="*/ 24 w 210"/>
                  <a:gd name="T7" fmla="*/ 235 h 267"/>
                  <a:gd name="T8" fmla="*/ 25 w 210"/>
                  <a:gd name="T9" fmla="*/ 214 h 267"/>
                  <a:gd name="T10" fmla="*/ 25 w 210"/>
                  <a:gd name="T11" fmla="*/ 55 h 267"/>
                  <a:gd name="T12" fmla="*/ 24 w 210"/>
                  <a:gd name="T13" fmla="*/ 33 h 267"/>
                  <a:gd name="T14" fmla="*/ 0 w 210"/>
                  <a:gd name="T15" fmla="*/ 19 h 267"/>
                  <a:gd name="T16" fmla="*/ 0 w 210"/>
                  <a:gd name="T17" fmla="*/ 1 h 267"/>
                  <a:gd name="T18" fmla="*/ 79 w 210"/>
                  <a:gd name="T19" fmla="*/ 1 h 267"/>
                  <a:gd name="T20" fmla="*/ 89 w 210"/>
                  <a:gd name="T21" fmla="*/ 1 h 267"/>
                  <a:gd name="T22" fmla="*/ 103 w 210"/>
                  <a:gd name="T23" fmla="*/ 1 h 267"/>
                  <a:gd name="T24" fmla="*/ 118 w 210"/>
                  <a:gd name="T25" fmla="*/ 0 h 267"/>
                  <a:gd name="T26" fmla="*/ 190 w 210"/>
                  <a:gd name="T27" fmla="*/ 65 h 267"/>
                  <a:gd name="T28" fmla="*/ 146 w 210"/>
                  <a:gd name="T29" fmla="*/ 137 h 267"/>
                  <a:gd name="T30" fmla="*/ 182 w 210"/>
                  <a:gd name="T31" fmla="*/ 218 h 267"/>
                  <a:gd name="T32" fmla="*/ 210 w 210"/>
                  <a:gd name="T33" fmla="*/ 251 h 267"/>
                  <a:gd name="T34" fmla="*/ 210 w 210"/>
                  <a:gd name="T35" fmla="*/ 267 h 267"/>
                  <a:gd name="T36" fmla="*/ 149 w 210"/>
                  <a:gd name="T37" fmla="*/ 267 h 267"/>
                  <a:gd name="T38" fmla="*/ 96 w 210"/>
                  <a:gd name="T39" fmla="*/ 146 h 267"/>
                  <a:gd name="T40" fmla="*/ 79 w 210"/>
                  <a:gd name="T41" fmla="*/ 146 h 267"/>
                  <a:gd name="T42" fmla="*/ 79 w 210"/>
                  <a:gd name="T43" fmla="*/ 214 h 267"/>
                  <a:gd name="T44" fmla="*/ 79 w 210"/>
                  <a:gd name="T45" fmla="*/ 235 h 267"/>
                  <a:gd name="T46" fmla="*/ 82 w 210"/>
                  <a:gd name="T47" fmla="*/ 246 h 267"/>
                  <a:gd name="T48" fmla="*/ 100 w 210"/>
                  <a:gd name="T49" fmla="*/ 250 h 267"/>
                  <a:gd name="T50" fmla="*/ 100 w 210"/>
                  <a:gd name="T51" fmla="*/ 267 h 267"/>
                  <a:gd name="T52" fmla="*/ 0 w 210"/>
                  <a:gd name="T53" fmla="*/ 267 h 267"/>
                  <a:gd name="T54" fmla="*/ 79 w 210"/>
                  <a:gd name="T55" fmla="*/ 19 h 267"/>
                  <a:gd name="T56" fmla="*/ 79 w 210"/>
                  <a:gd name="T57" fmla="*/ 19 h 267"/>
                  <a:gd name="T58" fmla="*/ 79 w 210"/>
                  <a:gd name="T59" fmla="*/ 129 h 267"/>
                  <a:gd name="T60" fmla="*/ 87 w 210"/>
                  <a:gd name="T61" fmla="*/ 129 h 267"/>
                  <a:gd name="T62" fmla="*/ 137 w 210"/>
                  <a:gd name="T63" fmla="*/ 69 h 267"/>
                  <a:gd name="T64" fmla="*/ 93 w 210"/>
                  <a:gd name="T65" fmla="*/ 19 h 267"/>
                  <a:gd name="T66" fmla="*/ 79 w 210"/>
                  <a:gd name="T67" fmla="*/ 1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 h="267">
                    <a:moveTo>
                      <a:pt x="0" y="267"/>
                    </a:moveTo>
                    <a:lnTo>
                      <a:pt x="0" y="267"/>
                    </a:lnTo>
                    <a:lnTo>
                      <a:pt x="0" y="250"/>
                    </a:lnTo>
                    <a:cubicBezTo>
                      <a:pt x="16" y="250"/>
                      <a:pt x="24" y="245"/>
                      <a:pt x="24" y="235"/>
                    </a:cubicBezTo>
                    <a:lnTo>
                      <a:pt x="25" y="214"/>
                    </a:lnTo>
                    <a:lnTo>
                      <a:pt x="25" y="55"/>
                    </a:lnTo>
                    <a:lnTo>
                      <a:pt x="24" y="33"/>
                    </a:lnTo>
                    <a:cubicBezTo>
                      <a:pt x="24" y="23"/>
                      <a:pt x="16" y="19"/>
                      <a:pt x="0" y="19"/>
                    </a:cubicBezTo>
                    <a:lnTo>
                      <a:pt x="0" y="1"/>
                    </a:lnTo>
                    <a:lnTo>
                      <a:pt x="79" y="1"/>
                    </a:lnTo>
                    <a:lnTo>
                      <a:pt x="89" y="1"/>
                    </a:lnTo>
                    <a:lnTo>
                      <a:pt x="103" y="1"/>
                    </a:lnTo>
                    <a:lnTo>
                      <a:pt x="118" y="0"/>
                    </a:lnTo>
                    <a:cubicBezTo>
                      <a:pt x="166" y="0"/>
                      <a:pt x="190" y="22"/>
                      <a:pt x="190" y="65"/>
                    </a:cubicBezTo>
                    <a:cubicBezTo>
                      <a:pt x="190" y="100"/>
                      <a:pt x="175" y="124"/>
                      <a:pt x="146" y="137"/>
                    </a:cubicBezTo>
                    <a:lnTo>
                      <a:pt x="182" y="218"/>
                    </a:lnTo>
                    <a:cubicBezTo>
                      <a:pt x="191" y="237"/>
                      <a:pt x="200" y="248"/>
                      <a:pt x="210" y="251"/>
                    </a:cubicBezTo>
                    <a:lnTo>
                      <a:pt x="210" y="267"/>
                    </a:lnTo>
                    <a:lnTo>
                      <a:pt x="149" y="267"/>
                    </a:lnTo>
                    <a:lnTo>
                      <a:pt x="96" y="146"/>
                    </a:lnTo>
                    <a:lnTo>
                      <a:pt x="79" y="146"/>
                    </a:lnTo>
                    <a:lnTo>
                      <a:pt x="79" y="214"/>
                    </a:lnTo>
                    <a:lnTo>
                      <a:pt x="79" y="235"/>
                    </a:lnTo>
                    <a:cubicBezTo>
                      <a:pt x="79" y="241"/>
                      <a:pt x="80" y="245"/>
                      <a:pt x="82" y="246"/>
                    </a:cubicBezTo>
                    <a:cubicBezTo>
                      <a:pt x="84" y="248"/>
                      <a:pt x="90" y="249"/>
                      <a:pt x="100" y="250"/>
                    </a:cubicBezTo>
                    <a:lnTo>
                      <a:pt x="100" y="267"/>
                    </a:lnTo>
                    <a:lnTo>
                      <a:pt x="0" y="267"/>
                    </a:lnTo>
                    <a:close/>
                    <a:moveTo>
                      <a:pt x="79" y="19"/>
                    </a:moveTo>
                    <a:lnTo>
                      <a:pt x="79" y="19"/>
                    </a:lnTo>
                    <a:lnTo>
                      <a:pt x="79" y="129"/>
                    </a:lnTo>
                    <a:lnTo>
                      <a:pt x="87" y="129"/>
                    </a:lnTo>
                    <a:cubicBezTo>
                      <a:pt x="120" y="129"/>
                      <a:pt x="137" y="109"/>
                      <a:pt x="137" y="69"/>
                    </a:cubicBezTo>
                    <a:cubicBezTo>
                      <a:pt x="137" y="35"/>
                      <a:pt x="122" y="19"/>
                      <a:pt x="93" y="19"/>
                    </a:cubicBezTo>
                    <a:lnTo>
                      <a:pt x="79" y="19"/>
                    </a:lnTo>
                    <a:close/>
                  </a:path>
                </a:pathLst>
              </a:custGeom>
              <a:grpFill/>
              <a:ln w="4191">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6" name="Freeform 7"/>
              <p:cNvSpPr>
                <a:spLocks/>
              </p:cNvSpPr>
              <p:nvPr/>
            </p:nvSpPr>
            <p:spPr bwMode="auto">
              <a:xfrm>
                <a:off x="2301052" y="2947725"/>
                <a:ext cx="327848" cy="608863"/>
              </a:xfrm>
              <a:custGeom>
                <a:avLst/>
                <a:gdLst>
                  <a:gd name="T0" fmla="*/ 0 w 152"/>
                  <a:gd name="T1" fmla="*/ 269 h 279"/>
                  <a:gd name="T2" fmla="*/ 0 w 152"/>
                  <a:gd name="T3" fmla="*/ 269 h 279"/>
                  <a:gd name="T4" fmla="*/ 0 w 152"/>
                  <a:gd name="T5" fmla="*/ 215 h 279"/>
                  <a:gd name="T6" fmla="*/ 19 w 152"/>
                  <a:gd name="T7" fmla="*/ 215 h 279"/>
                  <a:gd name="T8" fmla="*/ 65 w 152"/>
                  <a:gd name="T9" fmla="*/ 262 h 279"/>
                  <a:gd name="T10" fmla="*/ 104 w 152"/>
                  <a:gd name="T11" fmla="*/ 215 h 279"/>
                  <a:gd name="T12" fmla="*/ 72 w 152"/>
                  <a:gd name="T13" fmla="*/ 168 h 279"/>
                  <a:gd name="T14" fmla="*/ 57 w 152"/>
                  <a:gd name="T15" fmla="*/ 158 h 279"/>
                  <a:gd name="T16" fmla="*/ 0 w 152"/>
                  <a:gd name="T17" fmla="*/ 74 h 279"/>
                  <a:gd name="T18" fmla="*/ 21 w 152"/>
                  <a:gd name="T19" fmla="*/ 20 h 279"/>
                  <a:gd name="T20" fmla="*/ 76 w 152"/>
                  <a:gd name="T21" fmla="*/ 0 h 279"/>
                  <a:gd name="T22" fmla="*/ 138 w 152"/>
                  <a:gd name="T23" fmla="*/ 12 h 279"/>
                  <a:gd name="T24" fmla="*/ 138 w 152"/>
                  <a:gd name="T25" fmla="*/ 60 h 279"/>
                  <a:gd name="T26" fmla="*/ 119 w 152"/>
                  <a:gd name="T27" fmla="*/ 60 h 279"/>
                  <a:gd name="T28" fmla="*/ 83 w 152"/>
                  <a:gd name="T29" fmla="*/ 17 h 279"/>
                  <a:gd name="T30" fmla="*/ 47 w 152"/>
                  <a:gd name="T31" fmla="*/ 58 h 279"/>
                  <a:gd name="T32" fmla="*/ 78 w 152"/>
                  <a:gd name="T33" fmla="*/ 103 h 279"/>
                  <a:gd name="T34" fmla="*/ 94 w 152"/>
                  <a:gd name="T35" fmla="*/ 113 h 279"/>
                  <a:gd name="T36" fmla="*/ 152 w 152"/>
                  <a:gd name="T37" fmla="*/ 198 h 279"/>
                  <a:gd name="T38" fmla="*/ 128 w 152"/>
                  <a:gd name="T39" fmla="*/ 257 h 279"/>
                  <a:gd name="T40" fmla="*/ 66 w 152"/>
                  <a:gd name="T41" fmla="*/ 279 h 279"/>
                  <a:gd name="T42" fmla="*/ 0 w 152"/>
                  <a:gd name="T43" fmla="*/ 269 h 279"/>
                  <a:gd name="T44" fmla="*/ 0 w 152"/>
                  <a:gd name="T45" fmla="*/ 2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279">
                    <a:moveTo>
                      <a:pt x="0" y="269"/>
                    </a:moveTo>
                    <a:lnTo>
                      <a:pt x="0" y="269"/>
                    </a:lnTo>
                    <a:lnTo>
                      <a:pt x="0" y="215"/>
                    </a:lnTo>
                    <a:lnTo>
                      <a:pt x="19" y="215"/>
                    </a:lnTo>
                    <a:cubicBezTo>
                      <a:pt x="19" y="246"/>
                      <a:pt x="34" y="262"/>
                      <a:pt x="65" y="262"/>
                    </a:cubicBezTo>
                    <a:cubicBezTo>
                      <a:pt x="91" y="262"/>
                      <a:pt x="104" y="246"/>
                      <a:pt x="104" y="215"/>
                    </a:cubicBezTo>
                    <a:cubicBezTo>
                      <a:pt x="104" y="197"/>
                      <a:pt x="93" y="181"/>
                      <a:pt x="72" y="168"/>
                    </a:cubicBezTo>
                    <a:lnTo>
                      <a:pt x="57" y="158"/>
                    </a:lnTo>
                    <a:cubicBezTo>
                      <a:pt x="19" y="134"/>
                      <a:pt x="0" y="106"/>
                      <a:pt x="0" y="74"/>
                    </a:cubicBezTo>
                    <a:cubicBezTo>
                      <a:pt x="0" y="52"/>
                      <a:pt x="7" y="34"/>
                      <a:pt x="21" y="20"/>
                    </a:cubicBezTo>
                    <a:cubicBezTo>
                      <a:pt x="35" y="7"/>
                      <a:pt x="53" y="0"/>
                      <a:pt x="76" y="0"/>
                    </a:cubicBezTo>
                    <a:cubicBezTo>
                      <a:pt x="94" y="0"/>
                      <a:pt x="115" y="4"/>
                      <a:pt x="138" y="12"/>
                    </a:cubicBezTo>
                    <a:lnTo>
                      <a:pt x="138" y="60"/>
                    </a:lnTo>
                    <a:lnTo>
                      <a:pt x="119" y="60"/>
                    </a:lnTo>
                    <a:cubicBezTo>
                      <a:pt x="119" y="31"/>
                      <a:pt x="107" y="17"/>
                      <a:pt x="83" y="17"/>
                    </a:cubicBezTo>
                    <a:cubicBezTo>
                      <a:pt x="59" y="17"/>
                      <a:pt x="47" y="31"/>
                      <a:pt x="47" y="58"/>
                    </a:cubicBezTo>
                    <a:cubicBezTo>
                      <a:pt x="47" y="74"/>
                      <a:pt x="57" y="89"/>
                      <a:pt x="78" y="103"/>
                    </a:cubicBezTo>
                    <a:lnTo>
                      <a:pt x="94" y="113"/>
                    </a:lnTo>
                    <a:cubicBezTo>
                      <a:pt x="132" y="138"/>
                      <a:pt x="152" y="167"/>
                      <a:pt x="152" y="198"/>
                    </a:cubicBezTo>
                    <a:cubicBezTo>
                      <a:pt x="152" y="223"/>
                      <a:pt x="144" y="242"/>
                      <a:pt x="128" y="257"/>
                    </a:cubicBezTo>
                    <a:cubicBezTo>
                      <a:pt x="113" y="271"/>
                      <a:pt x="92" y="279"/>
                      <a:pt x="66" y="279"/>
                    </a:cubicBezTo>
                    <a:cubicBezTo>
                      <a:pt x="46" y="279"/>
                      <a:pt x="24" y="275"/>
                      <a:pt x="0" y="269"/>
                    </a:cubicBezTo>
                    <a:lnTo>
                      <a:pt x="0" y="269"/>
                    </a:lnTo>
                    <a:close/>
                  </a:path>
                </a:pathLst>
              </a:custGeom>
              <a:grpFill/>
              <a:ln w="4191">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800" dirty="0"/>
              </a:p>
            </p:txBody>
          </p:sp>
          <p:sp>
            <p:nvSpPr>
              <p:cNvPr id="37" name="Freeform 8"/>
              <p:cNvSpPr>
                <a:spLocks/>
              </p:cNvSpPr>
              <p:nvPr/>
            </p:nvSpPr>
            <p:spPr bwMode="auto">
              <a:xfrm>
                <a:off x="2667764" y="2946313"/>
                <a:ext cx="227836" cy="610275"/>
              </a:xfrm>
              <a:custGeom>
                <a:avLst/>
                <a:gdLst>
                  <a:gd name="T0" fmla="*/ 0 w 103"/>
                  <a:gd name="T1" fmla="*/ 266 h 266"/>
                  <a:gd name="T2" fmla="*/ 0 w 103"/>
                  <a:gd name="T3" fmla="*/ 266 h 266"/>
                  <a:gd name="T4" fmla="*/ 0 w 103"/>
                  <a:gd name="T5" fmla="*/ 249 h 266"/>
                  <a:gd name="T6" fmla="*/ 24 w 103"/>
                  <a:gd name="T7" fmla="*/ 234 h 266"/>
                  <a:gd name="T8" fmla="*/ 25 w 103"/>
                  <a:gd name="T9" fmla="*/ 213 h 266"/>
                  <a:gd name="T10" fmla="*/ 25 w 103"/>
                  <a:gd name="T11" fmla="*/ 54 h 266"/>
                  <a:gd name="T12" fmla="*/ 24 w 103"/>
                  <a:gd name="T13" fmla="*/ 32 h 266"/>
                  <a:gd name="T14" fmla="*/ 0 w 103"/>
                  <a:gd name="T15" fmla="*/ 18 h 266"/>
                  <a:gd name="T16" fmla="*/ 0 w 103"/>
                  <a:gd name="T17" fmla="*/ 0 h 266"/>
                  <a:gd name="T18" fmla="*/ 103 w 103"/>
                  <a:gd name="T19" fmla="*/ 0 h 266"/>
                  <a:gd name="T20" fmla="*/ 103 w 103"/>
                  <a:gd name="T21" fmla="*/ 18 h 266"/>
                  <a:gd name="T22" fmla="*/ 79 w 103"/>
                  <a:gd name="T23" fmla="*/ 32 h 266"/>
                  <a:gd name="T24" fmla="*/ 78 w 103"/>
                  <a:gd name="T25" fmla="*/ 54 h 266"/>
                  <a:gd name="T26" fmla="*/ 78 w 103"/>
                  <a:gd name="T27" fmla="*/ 213 h 266"/>
                  <a:gd name="T28" fmla="*/ 79 w 103"/>
                  <a:gd name="T29" fmla="*/ 234 h 266"/>
                  <a:gd name="T30" fmla="*/ 103 w 103"/>
                  <a:gd name="T31" fmla="*/ 249 h 266"/>
                  <a:gd name="T32" fmla="*/ 103 w 103"/>
                  <a:gd name="T33" fmla="*/ 266 h 266"/>
                  <a:gd name="T34" fmla="*/ 0 w 103"/>
                  <a:gd name="T35"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66">
                    <a:moveTo>
                      <a:pt x="0" y="266"/>
                    </a:moveTo>
                    <a:lnTo>
                      <a:pt x="0" y="266"/>
                    </a:lnTo>
                    <a:lnTo>
                      <a:pt x="0" y="249"/>
                    </a:lnTo>
                    <a:cubicBezTo>
                      <a:pt x="16" y="249"/>
                      <a:pt x="24" y="244"/>
                      <a:pt x="24" y="234"/>
                    </a:cubicBezTo>
                    <a:lnTo>
                      <a:pt x="25" y="213"/>
                    </a:lnTo>
                    <a:lnTo>
                      <a:pt x="25" y="54"/>
                    </a:lnTo>
                    <a:lnTo>
                      <a:pt x="24" y="32"/>
                    </a:lnTo>
                    <a:cubicBezTo>
                      <a:pt x="24" y="22"/>
                      <a:pt x="16" y="18"/>
                      <a:pt x="0" y="18"/>
                    </a:cubicBezTo>
                    <a:lnTo>
                      <a:pt x="0" y="0"/>
                    </a:lnTo>
                    <a:lnTo>
                      <a:pt x="103" y="0"/>
                    </a:lnTo>
                    <a:lnTo>
                      <a:pt x="103" y="18"/>
                    </a:lnTo>
                    <a:cubicBezTo>
                      <a:pt x="87" y="18"/>
                      <a:pt x="79" y="22"/>
                      <a:pt x="79" y="32"/>
                    </a:cubicBezTo>
                    <a:lnTo>
                      <a:pt x="78" y="54"/>
                    </a:lnTo>
                    <a:lnTo>
                      <a:pt x="78" y="213"/>
                    </a:lnTo>
                    <a:lnTo>
                      <a:pt x="79" y="234"/>
                    </a:lnTo>
                    <a:cubicBezTo>
                      <a:pt x="79" y="244"/>
                      <a:pt x="87" y="249"/>
                      <a:pt x="103" y="249"/>
                    </a:cubicBezTo>
                    <a:lnTo>
                      <a:pt x="103" y="266"/>
                    </a:lnTo>
                    <a:lnTo>
                      <a:pt x="0" y="266"/>
                    </a:lnTo>
                    <a:close/>
                  </a:path>
                </a:pathLst>
              </a:custGeom>
              <a:grpFill/>
              <a:ln w="4191">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800" dirty="0"/>
              </a:p>
            </p:txBody>
          </p:sp>
        </p:grpSp>
        <p:sp>
          <p:nvSpPr>
            <p:cNvPr id="38" name="Rectangle 37"/>
            <p:cNvSpPr/>
            <p:nvPr userDrawn="1"/>
          </p:nvSpPr>
          <p:spPr>
            <a:xfrm>
              <a:off x="5350145" y="191056"/>
              <a:ext cx="4427535" cy="757130"/>
            </a:xfrm>
            <a:prstGeom prst="rect">
              <a:avLst/>
            </a:prstGeom>
          </p:spPr>
          <p:txBody>
            <a:bodyPr wrap="square">
              <a:spAutoFit/>
            </a:bodyPr>
            <a:lstStyle/>
            <a:p>
              <a:pPr marL="0" marR="0">
                <a:lnSpc>
                  <a:spcPct val="80000"/>
                </a:lnSpc>
                <a:spcBef>
                  <a:spcPts val="0"/>
                </a:spcBef>
                <a:spcAft>
                  <a:spcPts val="0"/>
                </a:spcAft>
              </a:pPr>
              <a:r>
                <a:rPr lang="en-US" sz="2700" dirty="0">
                  <a:solidFill>
                    <a:schemeClr val="tx1">
                      <a:lumMod val="85000"/>
                      <a:lumOff val="15000"/>
                    </a:schemeClr>
                  </a:solidFill>
                  <a:effectLst/>
                  <a:latin typeface="Gill Sans MT" panose="020B0502020104020203" pitchFamily="34" charset="0"/>
                  <a:ea typeface="Calibri" panose="020F0502020204030204" pitchFamily="34" charset="0"/>
                  <a:cs typeface="Arial" panose="020B0604020202020204" pitchFamily="34" charset="0"/>
                </a:rPr>
                <a:t>ENGINEERED RESIDUAL</a:t>
              </a:r>
              <a:endParaRPr lang="en-US" sz="27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80000"/>
                </a:lnSpc>
                <a:spcBef>
                  <a:spcPts val="0"/>
                </a:spcBef>
                <a:spcAft>
                  <a:spcPts val="0"/>
                </a:spcAft>
              </a:pPr>
              <a:r>
                <a:rPr lang="en-US" sz="2700" dirty="0">
                  <a:solidFill>
                    <a:schemeClr val="tx1">
                      <a:lumMod val="85000"/>
                      <a:lumOff val="15000"/>
                    </a:schemeClr>
                  </a:solidFill>
                  <a:effectLst/>
                  <a:latin typeface="Gill Sans MT" panose="020B0502020104020203" pitchFamily="34" charset="0"/>
                  <a:ea typeface="Calibri" panose="020F0502020204030204" pitchFamily="34" charset="0"/>
                  <a:cs typeface="Arial" panose="020B0604020202020204" pitchFamily="34" charset="0"/>
                </a:rPr>
                <a:t>STRESS IMPLEMENTATION</a:t>
              </a:r>
              <a:endParaRPr lang="en-US" sz="27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Title 1"/>
          <p:cNvSpPr>
            <a:spLocks noGrp="1"/>
          </p:cNvSpPr>
          <p:nvPr>
            <p:ph type="ctrTitle"/>
          </p:nvPr>
        </p:nvSpPr>
        <p:spPr>
          <a:xfrm>
            <a:off x="955894" y="1512848"/>
            <a:ext cx="10222992" cy="2943024"/>
          </a:xfrm>
        </p:spPr>
        <p:txBody>
          <a:bodyPr anchor="ctr" anchorCtr="0">
            <a:noAutofit/>
          </a:bodyPr>
          <a:lstStyle>
            <a:lvl1pPr algn="ctr">
              <a:defRPr kumimoji="0" lang="en-US" altLang="en-US" sz="4400" b="1" i="0" u="none" strike="noStrike" kern="1200" cap="none" spc="0" normalizeH="0" baseline="0" noProof="0" dirty="0">
                <a:ln>
                  <a:noFill/>
                </a:ln>
                <a:solidFill>
                  <a:schemeClr val="tx1"/>
                </a:solidFill>
                <a:latin typeface="Rockwell Condensed" panose="02060603050405020104" pitchFamily="18" charset="0"/>
                <a:ea typeface="+mj-ea"/>
                <a:cs typeface="+mj-cs"/>
              </a:defRPr>
            </a:lvl1pPr>
          </a:lstStyle>
          <a:p>
            <a:r>
              <a:rPr lang="en-US" dirty="0"/>
              <a:t>Click to edit Master title style</a:t>
            </a:r>
          </a:p>
        </p:txBody>
      </p:sp>
      <p:sp>
        <p:nvSpPr>
          <p:cNvPr id="6" name="Rectangle 5">
            <a:extLst>
              <a:ext uri="{FF2B5EF4-FFF2-40B4-BE49-F238E27FC236}">
                <a16:creationId xmlns:a16="http://schemas.microsoft.com/office/drawing/2014/main" id="{9C3F8B05-5DF1-407D-B9D2-CA0AFDFF8452}"/>
              </a:ext>
            </a:extLst>
          </p:cNvPr>
          <p:cNvSpPr/>
          <p:nvPr userDrawn="1"/>
        </p:nvSpPr>
        <p:spPr>
          <a:xfrm>
            <a:off x="11544300" y="6135596"/>
            <a:ext cx="533400" cy="6417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AF6D47F-1766-400E-8CED-956DB1B4C731}"/>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LineDrawing/>
                    </a14:imgEffect>
                  </a14:imgLayer>
                </a14:imgProps>
              </a:ext>
            </a:extLst>
          </a:blip>
          <a:stretch>
            <a:fillRect/>
          </a:stretch>
        </p:blipFill>
        <p:spPr>
          <a:xfrm>
            <a:off x="0" y="1019053"/>
            <a:ext cx="12191549" cy="92535"/>
          </a:xfrm>
          <a:prstGeom prst="rect">
            <a:avLst/>
          </a:prstGeom>
        </p:spPr>
      </p:pic>
      <p:pic>
        <p:nvPicPr>
          <p:cNvPr id="20" name="Picture 19">
            <a:extLst>
              <a:ext uri="{FF2B5EF4-FFF2-40B4-BE49-F238E27FC236}">
                <a16:creationId xmlns:a16="http://schemas.microsoft.com/office/drawing/2014/main" id="{A67E1D1E-CE2B-45D5-818C-BCC7FF608289}"/>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LineDrawing/>
                    </a14:imgEffect>
                  </a14:imgLayer>
                </a14:imgProps>
              </a:ext>
            </a:extLst>
          </a:blip>
          <a:stretch>
            <a:fillRect/>
          </a:stretch>
        </p:blipFill>
        <p:spPr>
          <a:xfrm>
            <a:off x="0" y="6774342"/>
            <a:ext cx="12191549" cy="92535"/>
          </a:xfrm>
          <a:prstGeom prst="rect">
            <a:avLst/>
          </a:prstGeom>
        </p:spPr>
      </p:pic>
    </p:spTree>
    <p:extLst>
      <p:ext uri="{BB962C8B-B14F-4D97-AF65-F5344CB8AC3E}">
        <p14:creationId xmlns:p14="http://schemas.microsoft.com/office/powerpoint/2010/main" val="309444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Rockwell" panose="02060603020205020403" pitchFamily="18" charset="0"/>
              </a:defRPr>
            </a:lvl1pPr>
            <a:lvl2pPr>
              <a:defRPr>
                <a:latin typeface="Rockwell" panose="02060603020205020403" pitchFamily="18" charset="0"/>
              </a:defRPr>
            </a:lvl2pPr>
            <a:lvl3pPr>
              <a:defRPr>
                <a:latin typeface="Rockwell" panose="02060603020205020403" pitchFamily="18" charset="0"/>
              </a:defRPr>
            </a:lvl3pPr>
            <a:lvl4pPr>
              <a:defRPr>
                <a:latin typeface="Rockwell" panose="02060603020205020403" pitchFamily="18" charset="0"/>
              </a:defRPr>
            </a:lvl4pPr>
            <a:lvl5pPr>
              <a:defRPr>
                <a:latin typeface="Rockwell" panose="020606030202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2230198" y="0"/>
            <a:ext cx="9889410" cy="1085619"/>
          </a:xfrm>
          <a:prstGeom prst="rect">
            <a:avLst/>
          </a:prstGeom>
        </p:spPr>
        <p:txBody>
          <a:bodyPr vert="horz" lIns="91440" tIns="45720" rIns="91440" bIns="45720" rtlCol="0" anchor="b" anchorCtr="0">
            <a:noAutofit/>
          </a:bodyPr>
          <a:lstStyle/>
          <a:p>
            <a:r>
              <a:rPr lang="en-US" dirty="0"/>
              <a:t>Click to edit Master title style</a:t>
            </a:r>
          </a:p>
        </p:txBody>
      </p:sp>
    </p:spTree>
    <p:extLst>
      <p:ext uri="{BB962C8B-B14F-4D97-AF65-F5344CB8AC3E}">
        <p14:creationId xmlns:p14="http://schemas.microsoft.com/office/powerpoint/2010/main" val="289036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9309" y="3082592"/>
            <a:ext cx="11291753" cy="1362075"/>
          </a:xfrm>
        </p:spPr>
        <p:txBody>
          <a:bodyPr anchor="t"/>
          <a:lstStyle>
            <a:lvl1pPr algn="l">
              <a:defRPr sz="4000" b="1" cap="none">
                <a:latin typeface="Rockwell Condensed" panose="02060603050405020104" pitchFamily="18" charset="0"/>
              </a:defRPr>
            </a:lvl1pPr>
          </a:lstStyle>
          <a:p>
            <a:r>
              <a:rPr lang="en-US" dirty="0"/>
              <a:t>Click to edit Master title style</a:t>
            </a:r>
          </a:p>
        </p:txBody>
      </p:sp>
      <p:sp>
        <p:nvSpPr>
          <p:cNvPr id="3" name="Text Placeholder 2"/>
          <p:cNvSpPr>
            <a:spLocks noGrp="1"/>
          </p:cNvSpPr>
          <p:nvPr>
            <p:ph type="body" idx="1"/>
          </p:nvPr>
        </p:nvSpPr>
        <p:spPr>
          <a:xfrm>
            <a:off x="379308" y="1582405"/>
            <a:ext cx="11291755" cy="1500187"/>
          </a:xfrm>
        </p:spPr>
        <p:txBody>
          <a:bodyPr anchor="b"/>
          <a:lstStyle>
            <a:lvl1pPr marL="0" indent="0">
              <a:buNone/>
              <a:defRPr sz="2000">
                <a:solidFill>
                  <a:schemeClr val="tx1">
                    <a:tint val="75000"/>
                  </a:schemeClr>
                </a:solidFill>
                <a:latin typeface="Rockwell" panose="020606030202050204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5729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Click to edit Master title style</a:t>
            </a:r>
          </a:p>
        </p:txBody>
      </p:sp>
      <p:sp>
        <p:nvSpPr>
          <p:cNvPr id="3" name="Content Placeholder 2"/>
          <p:cNvSpPr>
            <a:spLocks noGrp="1"/>
          </p:cNvSpPr>
          <p:nvPr>
            <p:ph sz="half" idx="1"/>
          </p:nvPr>
        </p:nvSpPr>
        <p:spPr>
          <a:xfrm>
            <a:off x="282728" y="2091433"/>
            <a:ext cx="5488152" cy="4034730"/>
          </a:xfrm>
        </p:spPr>
        <p:txBody>
          <a:bodyPr>
            <a:normAutofit/>
          </a:bodyPr>
          <a:lstStyle>
            <a:lvl1pPr>
              <a:defRPr sz="2400">
                <a:latin typeface="Rockwell" panose="02060603020205020403" pitchFamily="18" charset="0"/>
              </a:defRPr>
            </a:lvl1pPr>
            <a:lvl2pPr>
              <a:defRPr sz="2000">
                <a:latin typeface="Rockwell" panose="02060603020205020403" pitchFamily="18" charset="0"/>
              </a:defRPr>
            </a:lvl2pPr>
            <a:lvl3pPr>
              <a:defRPr sz="1800">
                <a:latin typeface="Rockwell" panose="02060603020205020403" pitchFamily="18" charset="0"/>
              </a:defRPr>
            </a:lvl3pPr>
            <a:lvl4pPr>
              <a:defRPr sz="1600">
                <a:latin typeface="Rockwell" panose="02060603020205020403" pitchFamily="18" charset="0"/>
              </a:defRPr>
            </a:lvl4pPr>
            <a:lvl5pPr>
              <a:defRPr sz="1600">
                <a:latin typeface="Rockwell" panose="020606030202050204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7280" y="2091433"/>
            <a:ext cx="5725205" cy="4034730"/>
          </a:xfrm>
        </p:spPr>
        <p:txBody>
          <a:bodyPr vert="horz" lIns="91440" tIns="45720" rIns="91440" bIns="45720" rtlCol="0">
            <a:normAutofit/>
          </a:bodyPr>
          <a:lstStyle>
            <a:lvl1pPr>
              <a:defRPr lang="en-US" dirty="0">
                <a:latin typeface="Rockwell" panose="02060603020205020403" pitchFamily="18" charset="0"/>
              </a:defRPr>
            </a:lvl1pPr>
            <a:lvl2pPr>
              <a:defRPr lang="en-US" dirty="0">
                <a:latin typeface="Rockwell" panose="02060603020205020403" pitchFamily="18" charset="0"/>
              </a:defRPr>
            </a:lvl2pPr>
            <a:lvl3pPr>
              <a:defRPr lang="en-US" dirty="0">
                <a:latin typeface="Rockwell" panose="02060603020205020403" pitchFamily="18" charset="0"/>
              </a:defRPr>
            </a:lvl3pPr>
            <a:lvl4pPr>
              <a:defRPr lang="en-US" sz="1600" dirty="0">
                <a:latin typeface="Rockwell" panose="02060603020205020403" pitchFamily="18" charset="0"/>
              </a:defRPr>
            </a:lvl4pPr>
            <a:lvl5pPr>
              <a:defRPr lang="en-US" sz="1600" dirty="0">
                <a:latin typeface="Rockwell" panose="020606030202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179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Click to edit Master title style</a:t>
            </a:r>
          </a:p>
        </p:txBody>
      </p:sp>
    </p:spTree>
    <p:extLst>
      <p:ext uri="{BB962C8B-B14F-4D97-AF65-F5344CB8AC3E}">
        <p14:creationId xmlns:p14="http://schemas.microsoft.com/office/powerpoint/2010/main" val="2390854425"/>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3.png"/><Relationship Id="rId5" Type="http://schemas.openxmlformats.org/officeDocument/2006/relationships/slideLayout" Target="../slideLayouts/slideLayout5.xml"/><Relationship Id="rId10" Type="http://schemas.microsoft.com/office/2007/relationships/hdphoto" Target="../media/hdphoto2.wdp"/><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 name="Rectangle 53"/>
          <p:cNvSpPr/>
          <p:nvPr userDrawn="1"/>
        </p:nvSpPr>
        <p:spPr>
          <a:xfrm>
            <a:off x="451" y="1"/>
            <a:ext cx="12196068" cy="1095243"/>
          </a:xfrm>
          <a:prstGeom prst="rect">
            <a:avLst/>
          </a:prstGeom>
          <a:blipFill dpi="0" rotWithShape="1">
            <a:blip r:embed="rId7">
              <a:alphaModFix amt="60000"/>
              <a:lum bright="70000" contrast="-70000"/>
              <a:extLst>
                <a:ext uri="{BEBA8EAE-BF5A-486C-A8C5-ECC9F3942E4B}">
                  <a14:imgProps xmlns:a14="http://schemas.microsoft.com/office/drawing/2010/main">
                    <a14:imgLayer r:embed="rId8">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4" name="Group 33"/>
          <p:cNvGrpSpPr>
            <a:grpSpLocks noChangeAspect="1"/>
          </p:cNvGrpSpPr>
          <p:nvPr userDrawn="1"/>
        </p:nvGrpSpPr>
        <p:grpSpPr>
          <a:xfrm>
            <a:off x="11628330" y="6336754"/>
            <a:ext cx="413559" cy="413559"/>
            <a:chOff x="11361456" y="6195813"/>
            <a:chExt cx="548640" cy="548640"/>
          </a:xfrm>
        </p:grpSpPr>
        <p:sp>
          <p:nvSpPr>
            <p:cNvPr id="35" name="Oval 34"/>
            <p:cNvSpPr/>
            <p:nvPr/>
          </p:nvSpPr>
          <p:spPr>
            <a:xfrm>
              <a:off x="11361456" y="6195813"/>
              <a:ext cx="548640" cy="548640"/>
            </a:xfrm>
            <a:prstGeom prst="ellipse">
              <a:avLst/>
            </a:prstGeom>
            <a:blipFill dpi="0" rotWithShape="1">
              <a:blip r:embed="rId9">
                <a:lum bright="70000" contrast="-70000"/>
                <a:extLst>
                  <a:ext uri="{BEBA8EAE-BF5A-486C-A8C5-ECC9F3942E4B}">
                    <a14:imgProps xmlns:a14="http://schemas.microsoft.com/office/drawing/2010/main">
                      <a14:imgLayer r:embed="rId10">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6" name="Oval 35"/>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3" name="Text Placeholder 2"/>
          <p:cNvSpPr>
            <a:spLocks noGrp="1"/>
          </p:cNvSpPr>
          <p:nvPr>
            <p:ph type="body" idx="1"/>
          </p:nvPr>
        </p:nvSpPr>
        <p:spPr>
          <a:xfrm>
            <a:off x="149196" y="1212783"/>
            <a:ext cx="11753289" cy="491338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Edit Master text styles</a:t>
            </a:r>
          </a:p>
          <a:p>
            <a:pPr marL="457200" marR="0" lvl="1"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Second level</a:t>
            </a:r>
          </a:p>
          <a:p>
            <a:pPr marL="731520" marR="0" lvl="2"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Third level</a:t>
            </a:r>
          </a:p>
          <a:p>
            <a:pPr marL="1005840" marR="0" lvl="3"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Fourth level</a:t>
            </a:r>
          </a:p>
          <a:p>
            <a:pPr marL="1280160" marR="0" lvl="4"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Fifth level</a:t>
            </a:r>
          </a:p>
        </p:txBody>
      </p:sp>
      <p:sp>
        <p:nvSpPr>
          <p:cNvPr id="2" name="Title Placeholder 1"/>
          <p:cNvSpPr>
            <a:spLocks noGrp="1"/>
          </p:cNvSpPr>
          <p:nvPr>
            <p:ph type="title"/>
          </p:nvPr>
        </p:nvSpPr>
        <p:spPr>
          <a:xfrm>
            <a:off x="2230198" y="0"/>
            <a:ext cx="9889410" cy="1085619"/>
          </a:xfrm>
          <a:prstGeom prst="rect">
            <a:avLst/>
          </a:prstGeom>
        </p:spPr>
        <p:txBody>
          <a:bodyPr vert="horz" lIns="91440" tIns="45720" rIns="91440" bIns="45720" rtlCol="0" anchor="b" anchorCtr="0">
            <a:noAutofit/>
          </a:bodyPr>
          <a:lstStyle/>
          <a:p>
            <a:r>
              <a:rPr lang="en-US" dirty="0"/>
              <a:t>Click to edit Master title style</a:t>
            </a:r>
          </a:p>
        </p:txBody>
      </p:sp>
      <p:sp>
        <p:nvSpPr>
          <p:cNvPr id="27" name="Oval 26"/>
          <p:cNvSpPr/>
          <p:nvPr/>
        </p:nvSpPr>
        <p:spPr>
          <a:xfrm>
            <a:off x="6066449" y="2299752"/>
            <a:ext cx="398813" cy="398815"/>
          </a:xfrm>
          <a:prstGeom prst="ellipse">
            <a:avLst/>
          </a:prstGeom>
          <a:noFill/>
          <a:ln w="12700" cap="flat" cmpd="sng" algn="ctr">
            <a:solidFill>
              <a:srgbClr val="FFFFFF"/>
            </a:solidFill>
            <a:prstDash val="solid"/>
          </a:ln>
          <a:effectLst/>
        </p:spPr>
      </p:sp>
      <p:grpSp>
        <p:nvGrpSpPr>
          <p:cNvPr id="49" name="Group 48"/>
          <p:cNvGrpSpPr/>
          <p:nvPr userDrawn="1"/>
        </p:nvGrpSpPr>
        <p:grpSpPr>
          <a:xfrm>
            <a:off x="101071" y="81502"/>
            <a:ext cx="1534947" cy="610275"/>
            <a:chOff x="1360653" y="2946313"/>
            <a:chExt cx="1534947" cy="610275"/>
          </a:xfrm>
          <a:blipFill>
            <a:blip r:embed="rId11"/>
            <a:stretch>
              <a:fillRect/>
            </a:stretch>
          </a:blipFill>
        </p:grpSpPr>
        <p:sp>
          <p:nvSpPr>
            <p:cNvPr id="50" name="Freeform 5"/>
            <p:cNvSpPr>
              <a:spLocks/>
            </p:cNvSpPr>
            <p:nvPr/>
          </p:nvSpPr>
          <p:spPr bwMode="auto">
            <a:xfrm>
              <a:off x="1360653" y="2953682"/>
              <a:ext cx="388449" cy="602906"/>
            </a:xfrm>
            <a:custGeom>
              <a:avLst/>
              <a:gdLst>
                <a:gd name="T0" fmla="*/ 0 w 346"/>
                <a:gd name="T1" fmla="*/ 532 h 532"/>
                <a:gd name="T2" fmla="*/ 0 w 346"/>
                <a:gd name="T3" fmla="*/ 532 h 532"/>
                <a:gd name="T4" fmla="*/ 0 w 346"/>
                <a:gd name="T5" fmla="*/ 498 h 532"/>
                <a:gd name="T6" fmla="*/ 49 w 346"/>
                <a:gd name="T7" fmla="*/ 468 h 532"/>
                <a:gd name="T8" fmla="*/ 50 w 346"/>
                <a:gd name="T9" fmla="*/ 426 h 532"/>
                <a:gd name="T10" fmla="*/ 50 w 346"/>
                <a:gd name="T11" fmla="*/ 106 h 532"/>
                <a:gd name="T12" fmla="*/ 49 w 346"/>
                <a:gd name="T13" fmla="*/ 64 h 532"/>
                <a:gd name="T14" fmla="*/ 0 w 346"/>
                <a:gd name="T15" fmla="*/ 34 h 532"/>
                <a:gd name="T16" fmla="*/ 0 w 346"/>
                <a:gd name="T17" fmla="*/ 0 h 532"/>
                <a:gd name="T18" fmla="*/ 336 w 346"/>
                <a:gd name="T19" fmla="*/ 0 h 532"/>
                <a:gd name="T20" fmla="*/ 336 w 346"/>
                <a:gd name="T21" fmla="*/ 94 h 532"/>
                <a:gd name="T22" fmla="*/ 302 w 346"/>
                <a:gd name="T23" fmla="*/ 94 h 532"/>
                <a:gd name="T24" fmla="*/ 302 w 346"/>
                <a:gd name="T25" fmla="*/ 85 h 532"/>
                <a:gd name="T26" fmla="*/ 301 w 346"/>
                <a:gd name="T27" fmla="*/ 61 h 532"/>
                <a:gd name="T28" fmla="*/ 255 w 346"/>
                <a:gd name="T29" fmla="*/ 34 h 532"/>
                <a:gd name="T30" fmla="*/ 157 w 346"/>
                <a:gd name="T31" fmla="*/ 34 h 532"/>
                <a:gd name="T32" fmla="*/ 157 w 346"/>
                <a:gd name="T33" fmla="*/ 234 h 532"/>
                <a:gd name="T34" fmla="*/ 215 w 346"/>
                <a:gd name="T35" fmla="*/ 234 h 532"/>
                <a:gd name="T36" fmla="*/ 241 w 346"/>
                <a:gd name="T37" fmla="*/ 233 h 532"/>
                <a:gd name="T38" fmla="*/ 261 w 346"/>
                <a:gd name="T39" fmla="*/ 210 h 532"/>
                <a:gd name="T40" fmla="*/ 261 w 346"/>
                <a:gd name="T41" fmla="*/ 197 h 532"/>
                <a:gd name="T42" fmla="*/ 295 w 346"/>
                <a:gd name="T43" fmla="*/ 197 h 532"/>
                <a:gd name="T44" fmla="*/ 295 w 346"/>
                <a:gd name="T45" fmla="*/ 303 h 532"/>
                <a:gd name="T46" fmla="*/ 261 w 346"/>
                <a:gd name="T47" fmla="*/ 303 h 532"/>
                <a:gd name="T48" fmla="*/ 261 w 346"/>
                <a:gd name="T49" fmla="*/ 290 h 532"/>
                <a:gd name="T50" fmla="*/ 241 w 346"/>
                <a:gd name="T51" fmla="*/ 267 h 532"/>
                <a:gd name="T52" fmla="*/ 215 w 346"/>
                <a:gd name="T53" fmla="*/ 266 h 532"/>
                <a:gd name="T54" fmla="*/ 157 w 346"/>
                <a:gd name="T55" fmla="*/ 266 h 532"/>
                <a:gd name="T56" fmla="*/ 157 w 346"/>
                <a:gd name="T57" fmla="*/ 426 h 532"/>
                <a:gd name="T58" fmla="*/ 162 w 346"/>
                <a:gd name="T59" fmla="*/ 484 h 532"/>
                <a:gd name="T60" fmla="*/ 217 w 346"/>
                <a:gd name="T61" fmla="*/ 498 h 532"/>
                <a:gd name="T62" fmla="*/ 244 w 346"/>
                <a:gd name="T63" fmla="*/ 498 h 532"/>
                <a:gd name="T64" fmla="*/ 284 w 346"/>
                <a:gd name="T65" fmla="*/ 497 h 532"/>
                <a:gd name="T66" fmla="*/ 305 w 346"/>
                <a:gd name="T67" fmla="*/ 488 h 532"/>
                <a:gd name="T68" fmla="*/ 308 w 346"/>
                <a:gd name="T69" fmla="*/ 445 h 532"/>
                <a:gd name="T70" fmla="*/ 308 w 346"/>
                <a:gd name="T71" fmla="*/ 434 h 532"/>
                <a:gd name="T72" fmla="*/ 346 w 346"/>
                <a:gd name="T73" fmla="*/ 434 h 532"/>
                <a:gd name="T74" fmla="*/ 346 w 346"/>
                <a:gd name="T75" fmla="*/ 532 h 532"/>
                <a:gd name="T76" fmla="*/ 0 w 346"/>
                <a:gd name="T77"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6" h="532">
                  <a:moveTo>
                    <a:pt x="0" y="532"/>
                  </a:moveTo>
                  <a:lnTo>
                    <a:pt x="0" y="532"/>
                  </a:lnTo>
                  <a:lnTo>
                    <a:pt x="0" y="498"/>
                  </a:lnTo>
                  <a:cubicBezTo>
                    <a:pt x="32" y="498"/>
                    <a:pt x="49" y="488"/>
                    <a:pt x="49" y="468"/>
                  </a:cubicBezTo>
                  <a:lnTo>
                    <a:pt x="50" y="426"/>
                  </a:lnTo>
                  <a:lnTo>
                    <a:pt x="50" y="106"/>
                  </a:lnTo>
                  <a:lnTo>
                    <a:pt x="49" y="64"/>
                  </a:lnTo>
                  <a:cubicBezTo>
                    <a:pt x="49" y="44"/>
                    <a:pt x="32" y="34"/>
                    <a:pt x="0" y="34"/>
                  </a:cubicBezTo>
                  <a:lnTo>
                    <a:pt x="0" y="0"/>
                  </a:lnTo>
                  <a:lnTo>
                    <a:pt x="336" y="0"/>
                  </a:lnTo>
                  <a:lnTo>
                    <a:pt x="336" y="94"/>
                  </a:lnTo>
                  <a:lnTo>
                    <a:pt x="302" y="94"/>
                  </a:lnTo>
                  <a:lnTo>
                    <a:pt x="302" y="85"/>
                  </a:lnTo>
                  <a:lnTo>
                    <a:pt x="301" y="61"/>
                  </a:lnTo>
                  <a:cubicBezTo>
                    <a:pt x="301" y="43"/>
                    <a:pt x="286" y="34"/>
                    <a:pt x="255" y="34"/>
                  </a:cubicBezTo>
                  <a:lnTo>
                    <a:pt x="157" y="34"/>
                  </a:lnTo>
                  <a:lnTo>
                    <a:pt x="157" y="234"/>
                  </a:lnTo>
                  <a:lnTo>
                    <a:pt x="215" y="234"/>
                  </a:lnTo>
                  <a:lnTo>
                    <a:pt x="241" y="233"/>
                  </a:lnTo>
                  <a:cubicBezTo>
                    <a:pt x="255" y="233"/>
                    <a:pt x="261" y="225"/>
                    <a:pt x="261" y="210"/>
                  </a:cubicBezTo>
                  <a:lnTo>
                    <a:pt x="261" y="197"/>
                  </a:lnTo>
                  <a:lnTo>
                    <a:pt x="295" y="197"/>
                  </a:lnTo>
                  <a:lnTo>
                    <a:pt x="295" y="303"/>
                  </a:lnTo>
                  <a:lnTo>
                    <a:pt x="261" y="303"/>
                  </a:lnTo>
                  <a:lnTo>
                    <a:pt x="261" y="290"/>
                  </a:lnTo>
                  <a:cubicBezTo>
                    <a:pt x="261" y="275"/>
                    <a:pt x="255" y="267"/>
                    <a:pt x="241" y="267"/>
                  </a:cubicBezTo>
                  <a:lnTo>
                    <a:pt x="215" y="266"/>
                  </a:lnTo>
                  <a:lnTo>
                    <a:pt x="157" y="266"/>
                  </a:lnTo>
                  <a:lnTo>
                    <a:pt x="157" y="426"/>
                  </a:lnTo>
                  <a:cubicBezTo>
                    <a:pt x="157" y="455"/>
                    <a:pt x="159" y="474"/>
                    <a:pt x="162" y="484"/>
                  </a:cubicBezTo>
                  <a:cubicBezTo>
                    <a:pt x="165" y="494"/>
                    <a:pt x="184" y="498"/>
                    <a:pt x="217" y="498"/>
                  </a:cubicBezTo>
                  <a:lnTo>
                    <a:pt x="244" y="498"/>
                  </a:lnTo>
                  <a:lnTo>
                    <a:pt x="284" y="497"/>
                  </a:lnTo>
                  <a:cubicBezTo>
                    <a:pt x="296" y="497"/>
                    <a:pt x="303" y="494"/>
                    <a:pt x="305" y="488"/>
                  </a:cubicBezTo>
                  <a:cubicBezTo>
                    <a:pt x="307" y="481"/>
                    <a:pt x="308" y="467"/>
                    <a:pt x="308" y="445"/>
                  </a:cubicBezTo>
                  <a:lnTo>
                    <a:pt x="308" y="434"/>
                  </a:lnTo>
                  <a:lnTo>
                    <a:pt x="346" y="434"/>
                  </a:lnTo>
                  <a:lnTo>
                    <a:pt x="346" y="532"/>
                  </a:lnTo>
                  <a:lnTo>
                    <a:pt x="0" y="532"/>
                  </a:lnTo>
                  <a:close/>
                </a:path>
              </a:pathLst>
            </a:custGeom>
            <a:grpFill/>
            <a:ln w="4191">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800" dirty="0"/>
            </a:p>
          </p:txBody>
        </p:sp>
        <p:sp>
          <p:nvSpPr>
            <p:cNvPr id="51" name="Freeform 6"/>
            <p:cNvSpPr>
              <a:spLocks noEditPoints="1"/>
            </p:cNvSpPr>
            <p:nvPr/>
          </p:nvSpPr>
          <p:spPr bwMode="auto">
            <a:xfrm>
              <a:off x="1785520" y="2950653"/>
              <a:ext cx="476668" cy="605935"/>
            </a:xfrm>
            <a:custGeom>
              <a:avLst/>
              <a:gdLst>
                <a:gd name="T0" fmla="*/ 0 w 210"/>
                <a:gd name="T1" fmla="*/ 267 h 267"/>
                <a:gd name="T2" fmla="*/ 0 w 210"/>
                <a:gd name="T3" fmla="*/ 267 h 267"/>
                <a:gd name="T4" fmla="*/ 0 w 210"/>
                <a:gd name="T5" fmla="*/ 250 h 267"/>
                <a:gd name="T6" fmla="*/ 24 w 210"/>
                <a:gd name="T7" fmla="*/ 235 h 267"/>
                <a:gd name="T8" fmla="*/ 25 w 210"/>
                <a:gd name="T9" fmla="*/ 214 h 267"/>
                <a:gd name="T10" fmla="*/ 25 w 210"/>
                <a:gd name="T11" fmla="*/ 55 h 267"/>
                <a:gd name="T12" fmla="*/ 24 w 210"/>
                <a:gd name="T13" fmla="*/ 33 h 267"/>
                <a:gd name="T14" fmla="*/ 0 w 210"/>
                <a:gd name="T15" fmla="*/ 19 h 267"/>
                <a:gd name="T16" fmla="*/ 0 w 210"/>
                <a:gd name="T17" fmla="*/ 1 h 267"/>
                <a:gd name="T18" fmla="*/ 79 w 210"/>
                <a:gd name="T19" fmla="*/ 1 h 267"/>
                <a:gd name="T20" fmla="*/ 89 w 210"/>
                <a:gd name="T21" fmla="*/ 1 h 267"/>
                <a:gd name="T22" fmla="*/ 103 w 210"/>
                <a:gd name="T23" fmla="*/ 1 h 267"/>
                <a:gd name="T24" fmla="*/ 118 w 210"/>
                <a:gd name="T25" fmla="*/ 0 h 267"/>
                <a:gd name="T26" fmla="*/ 190 w 210"/>
                <a:gd name="T27" fmla="*/ 65 h 267"/>
                <a:gd name="T28" fmla="*/ 146 w 210"/>
                <a:gd name="T29" fmla="*/ 137 h 267"/>
                <a:gd name="T30" fmla="*/ 182 w 210"/>
                <a:gd name="T31" fmla="*/ 218 h 267"/>
                <a:gd name="T32" fmla="*/ 210 w 210"/>
                <a:gd name="T33" fmla="*/ 251 h 267"/>
                <a:gd name="T34" fmla="*/ 210 w 210"/>
                <a:gd name="T35" fmla="*/ 267 h 267"/>
                <a:gd name="T36" fmla="*/ 149 w 210"/>
                <a:gd name="T37" fmla="*/ 267 h 267"/>
                <a:gd name="T38" fmla="*/ 96 w 210"/>
                <a:gd name="T39" fmla="*/ 146 h 267"/>
                <a:gd name="T40" fmla="*/ 79 w 210"/>
                <a:gd name="T41" fmla="*/ 146 h 267"/>
                <a:gd name="T42" fmla="*/ 79 w 210"/>
                <a:gd name="T43" fmla="*/ 214 h 267"/>
                <a:gd name="T44" fmla="*/ 79 w 210"/>
                <a:gd name="T45" fmla="*/ 235 h 267"/>
                <a:gd name="T46" fmla="*/ 82 w 210"/>
                <a:gd name="T47" fmla="*/ 246 h 267"/>
                <a:gd name="T48" fmla="*/ 100 w 210"/>
                <a:gd name="T49" fmla="*/ 250 h 267"/>
                <a:gd name="T50" fmla="*/ 100 w 210"/>
                <a:gd name="T51" fmla="*/ 267 h 267"/>
                <a:gd name="T52" fmla="*/ 0 w 210"/>
                <a:gd name="T53" fmla="*/ 267 h 267"/>
                <a:gd name="T54" fmla="*/ 79 w 210"/>
                <a:gd name="T55" fmla="*/ 19 h 267"/>
                <a:gd name="T56" fmla="*/ 79 w 210"/>
                <a:gd name="T57" fmla="*/ 19 h 267"/>
                <a:gd name="T58" fmla="*/ 79 w 210"/>
                <a:gd name="T59" fmla="*/ 129 h 267"/>
                <a:gd name="T60" fmla="*/ 87 w 210"/>
                <a:gd name="T61" fmla="*/ 129 h 267"/>
                <a:gd name="T62" fmla="*/ 137 w 210"/>
                <a:gd name="T63" fmla="*/ 69 h 267"/>
                <a:gd name="T64" fmla="*/ 93 w 210"/>
                <a:gd name="T65" fmla="*/ 19 h 267"/>
                <a:gd name="T66" fmla="*/ 79 w 210"/>
                <a:gd name="T67" fmla="*/ 1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 h="267">
                  <a:moveTo>
                    <a:pt x="0" y="267"/>
                  </a:moveTo>
                  <a:lnTo>
                    <a:pt x="0" y="267"/>
                  </a:lnTo>
                  <a:lnTo>
                    <a:pt x="0" y="250"/>
                  </a:lnTo>
                  <a:cubicBezTo>
                    <a:pt x="16" y="250"/>
                    <a:pt x="24" y="245"/>
                    <a:pt x="24" y="235"/>
                  </a:cubicBezTo>
                  <a:lnTo>
                    <a:pt x="25" y="214"/>
                  </a:lnTo>
                  <a:lnTo>
                    <a:pt x="25" y="55"/>
                  </a:lnTo>
                  <a:lnTo>
                    <a:pt x="24" y="33"/>
                  </a:lnTo>
                  <a:cubicBezTo>
                    <a:pt x="24" y="23"/>
                    <a:pt x="16" y="19"/>
                    <a:pt x="0" y="19"/>
                  </a:cubicBezTo>
                  <a:lnTo>
                    <a:pt x="0" y="1"/>
                  </a:lnTo>
                  <a:lnTo>
                    <a:pt x="79" y="1"/>
                  </a:lnTo>
                  <a:lnTo>
                    <a:pt x="89" y="1"/>
                  </a:lnTo>
                  <a:lnTo>
                    <a:pt x="103" y="1"/>
                  </a:lnTo>
                  <a:lnTo>
                    <a:pt x="118" y="0"/>
                  </a:lnTo>
                  <a:cubicBezTo>
                    <a:pt x="166" y="0"/>
                    <a:pt x="190" y="22"/>
                    <a:pt x="190" y="65"/>
                  </a:cubicBezTo>
                  <a:cubicBezTo>
                    <a:pt x="190" y="100"/>
                    <a:pt x="175" y="124"/>
                    <a:pt x="146" y="137"/>
                  </a:cubicBezTo>
                  <a:lnTo>
                    <a:pt x="182" y="218"/>
                  </a:lnTo>
                  <a:cubicBezTo>
                    <a:pt x="191" y="237"/>
                    <a:pt x="200" y="248"/>
                    <a:pt x="210" y="251"/>
                  </a:cubicBezTo>
                  <a:lnTo>
                    <a:pt x="210" y="267"/>
                  </a:lnTo>
                  <a:lnTo>
                    <a:pt x="149" y="267"/>
                  </a:lnTo>
                  <a:lnTo>
                    <a:pt x="96" y="146"/>
                  </a:lnTo>
                  <a:lnTo>
                    <a:pt x="79" y="146"/>
                  </a:lnTo>
                  <a:lnTo>
                    <a:pt x="79" y="214"/>
                  </a:lnTo>
                  <a:lnTo>
                    <a:pt x="79" y="235"/>
                  </a:lnTo>
                  <a:cubicBezTo>
                    <a:pt x="79" y="241"/>
                    <a:pt x="80" y="245"/>
                    <a:pt x="82" y="246"/>
                  </a:cubicBezTo>
                  <a:cubicBezTo>
                    <a:pt x="84" y="248"/>
                    <a:pt x="90" y="249"/>
                    <a:pt x="100" y="250"/>
                  </a:cubicBezTo>
                  <a:lnTo>
                    <a:pt x="100" y="267"/>
                  </a:lnTo>
                  <a:lnTo>
                    <a:pt x="0" y="267"/>
                  </a:lnTo>
                  <a:close/>
                  <a:moveTo>
                    <a:pt x="79" y="19"/>
                  </a:moveTo>
                  <a:lnTo>
                    <a:pt x="79" y="19"/>
                  </a:lnTo>
                  <a:lnTo>
                    <a:pt x="79" y="129"/>
                  </a:lnTo>
                  <a:lnTo>
                    <a:pt x="87" y="129"/>
                  </a:lnTo>
                  <a:cubicBezTo>
                    <a:pt x="120" y="129"/>
                    <a:pt x="137" y="109"/>
                    <a:pt x="137" y="69"/>
                  </a:cubicBezTo>
                  <a:cubicBezTo>
                    <a:pt x="137" y="35"/>
                    <a:pt x="122" y="19"/>
                    <a:pt x="93" y="19"/>
                  </a:cubicBezTo>
                  <a:lnTo>
                    <a:pt x="79" y="19"/>
                  </a:lnTo>
                  <a:close/>
                </a:path>
              </a:pathLst>
            </a:custGeom>
            <a:grpFill/>
            <a:ln w="4191">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52" name="Freeform 7"/>
            <p:cNvSpPr>
              <a:spLocks/>
            </p:cNvSpPr>
            <p:nvPr/>
          </p:nvSpPr>
          <p:spPr bwMode="auto">
            <a:xfrm>
              <a:off x="2301052" y="2947725"/>
              <a:ext cx="327848" cy="608863"/>
            </a:xfrm>
            <a:custGeom>
              <a:avLst/>
              <a:gdLst>
                <a:gd name="T0" fmla="*/ 0 w 152"/>
                <a:gd name="T1" fmla="*/ 269 h 279"/>
                <a:gd name="T2" fmla="*/ 0 w 152"/>
                <a:gd name="T3" fmla="*/ 269 h 279"/>
                <a:gd name="T4" fmla="*/ 0 w 152"/>
                <a:gd name="T5" fmla="*/ 215 h 279"/>
                <a:gd name="T6" fmla="*/ 19 w 152"/>
                <a:gd name="T7" fmla="*/ 215 h 279"/>
                <a:gd name="T8" fmla="*/ 65 w 152"/>
                <a:gd name="T9" fmla="*/ 262 h 279"/>
                <a:gd name="T10" fmla="*/ 104 w 152"/>
                <a:gd name="T11" fmla="*/ 215 h 279"/>
                <a:gd name="T12" fmla="*/ 72 w 152"/>
                <a:gd name="T13" fmla="*/ 168 h 279"/>
                <a:gd name="T14" fmla="*/ 57 w 152"/>
                <a:gd name="T15" fmla="*/ 158 h 279"/>
                <a:gd name="T16" fmla="*/ 0 w 152"/>
                <a:gd name="T17" fmla="*/ 74 h 279"/>
                <a:gd name="T18" fmla="*/ 21 w 152"/>
                <a:gd name="T19" fmla="*/ 20 h 279"/>
                <a:gd name="T20" fmla="*/ 76 w 152"/>
                <a:gd name="T21" fmla="*/ 0 h 279"/>
                <a:gd name="T22" fmla="*/ 138 w 152"/>
                <a:gd name="T23" fmla="*/ 12 h 279"/>
                <a:gd name="T24" fmla="*/ 138 w 152"/>
                <a:gd name="T25" fmla="*/ 60 h 279"/>
                <a:gd name="T26" fmla="*/ 119 w 152"/>
                <a:gd name="T27" fmla="*/ 60 h 279"/>
                <a:gd name="T28" fmla="*/ 83 w 152"/>
                <a:gd name="T29" fmla="*/ 17 h 279"/>
                <a:gd name="T30" fmla="*/ 47 w 152"/>
                <a:gd name="T31" fmla="*/ 58 h 279"/>
                <a:gd name="T32" fmla="*/ 78 w 152"/>
                <a:gd name="T33" fmla="*/ 103 h 279"/>
                <a:gd name="T34" fmla="*/ 94 w 152"/>
                <a:gd name="T35" fmla="*/ 113 h 279"/>
                <a:gd name="T36" fmla="*/ 152 w 152"/>
                <a:gd name="T37" fmla="*/ 198 h 279"/>
                <a:gd name="T38" fmla="*/ 128 w 152"/>
                <a:gd name="T39" fmla="*/ 257 h 279"/>
                <a:gd name="T40" fmla="*/ 66 w 152"/>
                <a:gd name="T41" fmla="*/ 279 h 279"/>
                <a:gd name="T42" fmla="*/ 0 w 152"/>
                <a:gd name="T43" fmla="*/ 269 h 279"/>
                <a:gd name="T44" fmla="*/ 0 w 152"/>
                <a:gd name="T45" fmla="*/ 2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279">
                  <a:moveTo>
                    <a:pt x="0" y="269"/>
                  </a:moveTo>
                  <a:lnTo>
                    <a:pt x="0" y="269"/>
                  </a:lnTo>
                  <a:lnTo>
                    <a:pt x="0" y="215"/>
                  </a:lnTo>
                  <a:lnTo>
                    <a:pt x="19" y="215"/>
                  </a:lnTo>
                  <a:cubicBezTo>
                    <a:pt x="19" y="246"/>
                    <a:pt x="34" y="262"/>
                    <a:pt x="65" y="262"/>
                  </a:cubicBezTo>
                  <a:cubicBezTo>
                    <a:pt x="91" y="262"/>
                    <a:pt x="104" y="246"/>
                    <a:pt x="104" y="215"/>
                  </a:cubicBezTo>
                  <a:cubicBezTo>
                    <a:pt x="104" y="197"/>
                    <a:pt x="93" y="181"/>
                    <a:pt x="72" y="168"/>
                  </a:cubicBezTo>
                  <a:lnTo>
                    <a:pt x="57" y="158"/>
                  </a:lnTo>
                  <a:cubicBezTo>
                    <a:pt x="19" y="134"/>
                    <a:pt x="0" y="106"/>
                    <a:pt x="0" y="74"/>
                  </a:cubicBezTo>
                  <a:cubicBezTo>
                    <a:pt x="0" y="52"/>
                    <a:pt x="7" y="34"/>
                    <a:pt x="21" y="20"/>
                  </a:cubicBezTo>
                  <a:cubicBezTo>
                    <a:pt x="35" y="7"/>
                    <a:pt x="53" y="0"/>
                    <a:pt x="76" y="0"/>
                  </a:cubicBezTo>
                  <a:cubicBezTo>
                    <a:pt x="94" y="0"/>
                    <a:pt x="115" y="4"/>
                    <a:pt x="138" y="12"/>
                  </a:cubicBezTo>
                  <a:lnTo>
                    <a:pt x="138" y="60"/>
                  </a:lnTo>
                  <a:lnTo>
                    <a:pt x="119" y="60"/>
                  </a:lnTo>
                  <a:cubicBezTo>
                    <a:pt x="119" y="31"/>
                    <a:pt x="107" y="17"/>
                    <a:pt x="83" y="17"/>
                  </a:cubicBezTo>
                  <a:cubicBezTo>
                    <a:pt x="59" y="17"/>
                    <a:pt x="47" y="31"/>
                    <a:pt x="47" y="58"/>
                  </a:cubicBezTo>
                  <a:cubicBezTo>
                    <a:pt x="47" y="74"/>
                    <a:pt x="57" y="89"/>
                    <a:pt x="78" y="103"/>
                  </a:cubicBezTo>
                  <a:lnTo>
                    <a:pt x="94" y="113"/>
                  </a:lnTo>
                  <a:cubicBezTo>
                    <a:pt x="132" y="138"/>
                    <a:pt x="152" y="167"/>
                    <a:pt x="152" y="198"/>
                  </a:cubicBezTo>
                  <a:cubicBezTo>
                    <a:pt x="152" y="223"/>
                    <a:pt x="144" y="242"/>
                    <a:pt x="128" y="257"/>
                  </a:cubicBezTo>
                  <a:cubicBezTo>
                    <a:pt x="113" y="271"/>
                    <a:pt x="92" y="279"/>
                    <a:pt x="66" y="279"/>
                  </a:cubicBezTo>
                  <a:cubicBezTo>
                    <a:pt x="46" y="279"/>
                    <a:pt x="24" y="275"/>
                    <a:pt x="0" y="269"/>
                  </a:cubicBezTo>
                  <a:lnTo>
                    <a:pt x="0" y="269"/>
                  </a:lnTo>
                  <a:close/>
                </a:path>
              </a:pathLst>
            </a:custGeom>
            <a:grpFill/>
            <a:ln w="4191">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800" dirty="0"/>
            </a:p>
          </p:txBody>
        </p:sp>
        <p:sp>
          <p:nvSpPr>
            <p:cNvPr id="53" name="Freeform 8"/>
            <p:cNvSpPr>
              <a:spLocks/>
            </p:cNvSpPr>
            <p:nvPr/>
          </p:nvSpPr>
          <p:spPr bwMode="auto">
            <a:xfrm>
              <a:off x="2667764" y="2946313"/>
              <a:ext cx="227836" cy="610275"/>
            </a:xfrm>
            <a:custGeom>
              <a:avLst/>
              <a:gdLst>
                <a:gd name="T0" fmla="*/ 0 w 103"/>
                <a:gd name="T1" fmla="*/ 266 h 266"/>
                <a:gd name="T2" fmla="*/ 0 w 103"/>
                <a:gd name="T3" fmla="*/ 266 h 266"/>
                <a:gd name="T4" fmla="*/ 0 w 103"/>
                <a:gd name="T5" fmla="*/ 249 h 266"/>
                <a:gd name="T6" fmla="*/ 24 w 103"/>
                <a:gd name="T7" fmla="*/ 234 h 266"/>
                <a:gd name="T8" fmla="*/ 25 w 103"/>
                <a:gd name="T9" fmla="*/ 213 h 266"/>
                <a:gd name="T10" fmla="*/ 25 w 103"/>
                <a:gd name="T11" fmla="*/ 54 h 266"/>
                <a:gd name="T12" fmla="*/ 24 w 103"/>
                <a:gd name="T13" fmla="*/ 32 h 266"/>
                <a:gd name="T14" fmla="*/ 0 w 103"/>
                <a:gd name="T15" fmla="*/ 18 h 266"/>
                <a:gd name="T16" fmla="*/ 0 w 103"/>
                <a:gd name="T17" fmla="*/ 0 h 266"/>
                <a:gd name="T18" fmla="*/ 103 w 103"/>
                <a:gd name="T19" fmla="*/ 0 h 266"/>
                <a:gd name="T20" fmla="*/ 103 w 103"/>
                <a:gd name="T21" fmla="*/ 18 h 266"/>
                <a:gd name="T22" fmla="*/ 79 w 103"/>
                <a:gd name="T23" fmla="*/ 32 h 266"/>
                <a:gd name="T24" fmla="*/ 78 w 103"/>
                <a:gd name="T25" fmla="*/ 54 h 266"/>
                <a:gd name="T26" fmla="*/ 78 w 103"/>
                <a:gd name="T27" fmla="*/ 213 h 266"/>
                <a:gd name="T28" fmla="*/ 79 w 103"/>
                <a:gd name="T29" fmla="*/ 234 h 266"/>
                <a:gd name="T30" fmla="*/ 103 w 103"/>
                <a:gd name="T31" fmla="*/ 249 h 266"/>
                <a:gd name="T32" fmla="*/ 103 w 103"/>
                <a:gd name="T33" fmla="*/ 266 h 266"/>
                <a:gd name="T34" fmla="*/ 0 w 103"/>
                <a:gd name="T35"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66">
                  <a:moveTo>
                    <a:pt x="0" y="266"/>
                  </a:moveTo>
                  <a:lnTo>
                    <a:pt x="0" y="266"/>
                  </a:lnTo>
                  <a:lnTo>
                    <a:pt x="0" y="249"/>
                  </a:lnTo>
                  <a:cubicBezTo>
                    <a:pt x="16" y="249"/>
                    <a:pt x="24" y="244"/>
                    <a:pt x="24" y="234"/>
                  </a:cubicBezTo>
                  <a:lnTo>
                    <a:pt x="25" y="213"/>
                  </a:lnTo>
                  <a:lnTo>
                    <a:pt x="25" y="54"/>
                  </a:lnTo>
                  <a:lnTo>
                    <a:pt x="24" y="32"/>
                  </a:lnTo>
                  <a:cubicBezTo>
                    <a:pt x="24" y="22"/>
                    <a:pt x="16" y="18"/>
                    <a:pt x="0" y="18"/>
                  </a:cubicBezTo>
                  <a:lnTo>
                    <a:pt x="0" y="0"/>
                  </a:lnTo>
                  <a:lnTo>
                    <a:pt x="103" y="0"/>
                  </a:lnTo>
                  <a:lnTo>
                    <a:pt x="103" y="18"/>
                  </a:lnTo>
                  <a:cubicBezTo>
                    <a:pt x="87" y="18"/>
                    <a:pt x="79" y="22"/>
                    <a:pt x="79" y="32"/>
                  </a:cubicBezTo>
                  <a:lnTo>
                    <a:pt x="78" y="54"/>
                  </a:lnTo>
                  <a:lnTo>
                    <a:pt x="78" y="213"/>
                  </a:lnTo>
                  <a:lnTo>
                    <a:pt x="79" y="234"/>
                  </a:lnTo>
                  <a:cubicBezTo>
                    <a:pt x="79" y="244"/>
                    <a:pt x="87" y="249"/>
                    <a:pt x="103" y="249"/>
                  </a:cubicBezTo>
                  <a:lnTo>
                    <a:pt x="103" y="266"/>
                  </a:lnTo>
                  <a:lnTo>
                    <a:pt x="0" y="266"/>
                  </a:lnTo>
                  <a:close/>
                </a:path>
              </a:pathLst>
            </a:custGeom>
            <a:grpFill/>
            <a:ln w="4191">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800" dirty="0"/>
            </a:p>
          </p:txBody>
        </p:sp>
      </p:grpSp>
      <p:sp>
        <p:nvSpPr>
          <p:cNvPr id="16" name="Slide Number Placeholder 5"/>
          <p:cNvSpPr txBox="1">
            <a:spLocks/>
          </p:cNvSpPr>
          <p:nvPr userDrawn="1"/>
        </p:nvSpPr>
        <p:spPr>
          <a:xfrm>
            <a:off x="11640423" y="6356004"/>
            <a:ext cx="39711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511E60E2-5F03-4AD1-8874-AA9ACC93B38D}" type="slidenum">
              <a:rPr lang="en-US" smtClean="0">
                <a:solidFill>
                  <a:schemeClr val="tx1"/>
                </a:solidFill>
                <a:latin typeface="Rockwell" panose="02060603020205020403" pitchFamily="18" charset="0"/>
              </a:rPr>
              <a:pPr algn="ctr" fontAlgn="auto">
                <a:spcBef>
                  <a:spcPts val="0"/>
                </a:spcBef>
                <a:spcAft>
                  <a:spcPts val="0"/>
                </a:spcAft>
              </a:pPr>
              <a:t>‹#›</a:t>
            </a:fld>
            <a:endParaRPr lang="en-US" dirty="0">
              <a:solidFill>
                <a:schemeClr val="tx1"/>
              </a:solidFill>
              <a:latin typeface="Rockwell" panose="02060603020205020403" pitchFamily="18" charset="0"/>
            </a:endParaRPr>
          </a:p>
        </p:txBody>
      </p:sp>
      <p:sp>
        <p:nvSpPr>
          <p:cNvPr id="56" name="Rectangle 55"/>
          <p:cNvSpPr/>
          <p:nvPr userDrawn="1"/>
        </p:nvSpPr>
        <p:spPr>
          <a:xfrm>
            <a:off x="-8368" y="719765"/>
            <a:ext cx="2248191" cy="437043"/>
          </a:xfrm>
          <a:prstGeom prst="rect">
            <a:avLst/>
          </a:prstGeom>
        </p:spPr>
        <p:txBody>
          <a:bodyPr wrap="square">
            <a:spAutoFit/>
          </a:bodyPr>
          <a:lstStyle/>
          <a:p>
            <a:pPr marL="0" marR="0">
              <a:lnSpc>
                <a:spcPct val="80000"/>
              </a:lnSpc>
              <a:spcBef>
                <a:spcPts val="0"/>
              </a:spcBef>
              <a:spcAft>
                <a:spcPts val="0"/>
              </a:spcAft>
            </a:pPr>
            <a:r>
              <a:rPr lang="en-US" sz="1400" dirty="0">
                <a:solidFill>
                  <a:schemeClr val="tx1">
                    <a:lumMod val="85000"/>
                    <a:lumOff val="15000"/>
                  </a:schemeClr>
                </a:solidFill>
                <a:effectLst/>
                <a:latin typeface="Gill Sans MT" panose="020B0502020104020203" pitchFamily="34" charset="0"/>
                <a:ea typeface="Calibri" panose="020F0502020204030204" pitchFamily="34" charset="0"/>
                <a:cs typeface="Arial" panose="020B0604020202020204" pitchFamily="34" charset="0"/>
              </a:rPr>
              <a:t>ENGINEERED RESIDUAL</a:t>
            </a:r>
            <a:endParaRPr lang="en-US" sz="14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80000"/>
              </a:lnSpc>
              <a:spcBef>
                <a:spcPts val="0"/>
              </a:spcBef>
              <a:spcAft>
                <a:spcPts val="0"/>
              </a:spcAft>
            </a:pPr>
            <a:r>
              <a:rPr lang="en-US" sz="1400" dirty="0">
                <a:solidFill>
                  <a:schemeClr val="tx1">
                    <a:lumMod val="85000"/>
                    <a:lumOff val="15000"/>
                  </a:schemeClr>
                </a:solidFill>
                <a:effectLst/>
                <a:latin typeface="Gill Sans MT" panose="020B0502020104020203" pitchFamily="34" charset="0"/>
                <a:ea typeface="Calibri" panose="020F0502020204030204" pitchFamily="34" charset="0"/>
                <a:cs typeface="Arial" panose="020B0604020202020204" pitchFamily="34" charset="0"/>
              </a:rPr>
              <a:t>STRESS IMPLEMENTATION</a:t>
            </a:r>
            <a:endParaRPr lang="en-US" sz="14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0E1F29C-2282-4F67-BC6E-DBF8BBEF0C0C}"/>
              </a:ext>
            </a:extLst>
          </p:cNvPr>
          <p:cNvPicPr>
            <a:picLocks noChangeAspect="1"/>
          </p:cNvPicPr>
          <p:nvPr userDrawn="1"/>
        </p:nvPicPr>
        <p:blipFill>
          <a:blip r:embed="rId12">
            <a:extLst>
              <a:ext uri="{BEBA8EAE-BF5A-486C-A8C5-ECC9F3942E4B}">
                <a14:imgProps xmlns:a14="http://schemas.microsoft.com/office/drawing/2010/main">
                  <a14:imgLayer r:embed="rId13">
                    <a14:imgEffect>
                      <a14:artisticLineDrawing/>
                    </a14:imgEffect>
                  </a14:imgLayer>
                </a14:imgProps>
              </a:ext>
            </a:extLst>
          </a:blip>
          <a:stretch>
            <a:fillRect/>
          </a:stretch>
        </p:blipFill>
        <p:spPr>
          <a:xfrm>
            <a:off x="2152649" y="1019054"/>
            <a:ext cx="10038095" cy="76190"/>
          </a:xfrm>
          <a:prstGeom prst="rect">
            <a:avLst/>
          </a:prstGeom>
        </p:spPr>
      </p:pic>
    </p:spTree>
    <p:extLst>
      <p:ext uri="{BB962C8B-B14F-4D97-AF65-F5344CB8AC3E}">
        <p14:creationId xmlns:p14="http://schemas.microsoft.com/office/powerpoint/2010/main" val="40020255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7" r:id="rId5"/>
  </p:sldLayoutIdLst>
  <p:txStyles>
    <p:titleStyle>
      <a:lvl1pPr algn="r" defTabSz="457200" rtl="0" eaLnBrk="1" latinLnBrk="0" hangingPunct="1">
        <a:lnSpc>
          <a:spcPct val="80000"/>
        </a:lnSpc>
        <a:spcBef>
          <a:spcPct val="0"/>
        </a:spcBef>
        <a:buNone/>
        <a:defRPr kumimoji="0" lang="en-US" altLang="en-US" sz="4000" b="1" i="0" u="none" strike="noStrike" kern="1200" cap="none" spc="0" normalizeH="0" baseline="0" noProof="0" dirty="0">
          <a:ln>
            <a:noFill/>
          </a:ln>
          <a:blipFill>
            <a:blip r:embed="rId14">
              <a:extLst>
                <a:ext uri="{28A0092B-C50C-407E-A947-70E740481C1C}">
                  <a14:useLocalDpi xmlns:a14="http://schemas.microsoft.com/office/drawing/2010/main" val="0"/>
                </a:ext>
              </a:extLst>
            </a:blip>
            <a:tile tx="6350" ty="-127000" sx="65000" sy="64000" flip="none" algn="tl"/>
          </a:blipFill>
          <a:latin typeface="Rockwell Condensed" panose="02060603050405020104" pitchFamily="18" charset="0"/>
          <a:ea typeface="+mj-ea"/>
          <a:cs typeface="+mj-cs"/>
        </a:defRPr>
      </a:lvl1pPr>
    </p:titleStyle>
    <p:bodyStyle>
      <a:lvl1pPr marL="182880" marR="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sz="2400" kern="1200">
          <a:solidFill>
            <a:schemeClr val="tx1">
              <a:lumMod val="95000"/>
              <a:lumOff val="5000"/>
            </a:schemeClr>
          </a:solidFill>
          <a:latin typeface="Gill Sans MT" panose="020B0502020104020203" pitchFamily="34" charset="0"/>
          <a:ea typeface="+mn-ea"/>
          <a:cs typeface="+mn-cs"/>
        </a:defRPr>
      </a:lvl1pPr>
      <a:lvl2pPr marL="457200" marR="0"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Char char="§"/>
        <a:tabLst/>
        <a:defRPr sz="2000" kern="1200">
          <a:solidFill>
            <a:schemeClr val="tx1">
              <a:lumMod val="95000"/>
              <a:lumOff val="5000"/>
            </a:schemeClr>
          </a:solidFill>
          <a:latin typeface="Gill Sans MT" panose="020B0502020104020203" pitchFamily="34" charset="0"/>
          <a:ea typeface="+mn-ea"/>
          <a:cs typeface="+mn-cs"/>
        </a:defRPr>
      </a:lvl2pPr>
      <a:lvl3pPr marL="731520" marR="0"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Char char="§"/>
        <a:tabLst/>
        <a:defRPr sz="1800" kern="1200">
          <a:solidFill>
            <a:schemeClr val="tx1">
              <a:lumMod val="95000"/>
              <a:lumOff val="5000"/>
            </a:schemeClr>
          </a:solidFill>
          <a:latin typeface="Gill Sans MT" panose="020B0502020104020203" pitchFamily="34" charset="0"/>
          <a:ea typeface="+mn-ea"/>
          <a:cs typeface="+mn-cs"/>
        </a:defRPr>
      </a:lvl3pPr>
      <a:lvl4pPr marL="1005840" marR="0"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Char char="§"/>
        <a:tabLst/>
        <a:defRPr sz="1800" kern="1200">
          <a:solidFill>
            <a:schemeClr val="tx1">
              <a:lumMod val="95000"/>
              <a:lumOff val="5000"/>
            </a:schemeClr>
          </a:solidFill>
          <a:latin typeface="Gill Sans MT" panose="020B0502020104020203" pitchFamily="34" charset="0"/>
          <a:ea typeface="+mn-ea"/>
          <a:cs typeface="+mn-cs"/>
        </a:defRPr>
      </a:lvl4pPr>
      <a:lvl5pPr marL="1280160" marR="0"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Char char="§"/>
        <a:tabLst/>
        <a:defRPr sz="1800" kern="1200">
          <a:solidFill>
            <a:schemeClr val="tx1">
              <a:lumMod val="95000"/>
              <a:lumOff val="5000"/>
            </a:schemeClr>
          </a:solidFill>
          <a:latin typeface="Gill Sans MT" panose="020B05020201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4E780B-3848-4068-8A1C-BCA9251D4DBB}"/>
              </a:ext>
            </a:extLst>
          </p:cNvPr>
          <p:cNvSpPr txBox="1">
            <a:spLocks/>
          </p:cNvSpPr>
          <p:nvPr/>
        </p:nvSpPr>
        <p:spPr>
          <a:xfrm>
            <a:off x="0" y="1335048"/>
            <a:ext cx="12192000" cy="2943024"/>
          </a:xfrm>
          <a:prstGeom prst="rect">
            <a:avLst/>
          </a:prstGeom>
        </p:spPr>
        <p:txBody>
          <a:bodyPr vert="horz" lIns="91440" tIns="45720" rIns="91440" bIns="45720" rtlCol="0" anchor="ctr" anchorCtr="0">
            <a:noAutofit/>
          </a:bodyPr>
          <a:lstStyle>
            <a:lvl1pPr algn="ctr" defTabSz="457200" rtl="0" eaLnBrk="1" latinLnBrk="0" hangingPunct="1">
              <a:lnSpc>
                <a:spcPct val="80000"/>
              </a:lnSpc>
              <a:spcBef>
                <a:spcPct val="0"/>
              </a:spcBef>
              <a:buNone/>
              <a:defRPr kumimoji="0" lang="en-US" altLang="en-US" sz="4400" b="1" i="0" u="none" strike="noStrike" kern="1200" cap="none" spc="0" normalizeH="0" baseline="0" noProof="0" dirty="0">
                <a:ln>
                  <a:noFill/>
                </a:ln>
                <a:solidFill>
                  <a:schemeClr val="tx1"/>
                </a:solidFill>
                <a:latin typeface="Rockwell Condensed" panose="02060603050405020104" pitchFamily="18" charset="0"/>
                <a:ea typeface="+mj-ea"/>
                <a:cs typeface="+mj-cs"/>
              </a:defRPr>
            </a:lvl1pPr>
          </a:lstStyle>
          <a:p>
            <a:r>
              <a:rPr lang="en-US" dirty="0"/>
              <a:t>Cross-Comparisons of Stress Intensity Factors from Various Sources</a:t>
            </a:r>
          </a:p>
          <a:p>
            <a:r>
              <a:rPr lang="en-US" sz="3600" b="0" dirty="0"/>
              <a:t>The Pathway to Improved SIF Solutions</a:t>
            </a:r>
          </a:p>
        </p:txBody>
      </p:sp>
      <p:sp>
        <p:nvSpPr>
          <p:cNvPr id="8" name="Subtitle 2">
            <a:extLst>
              <a:ext uri="{FF2B5EF4-FFF2-40B4-BE49-F238E27FC236}">
                <a16:creationId xmlns:a16="http://schemas.microsoft.com/office/drawing/2014/main" id="{53FE037D-BC10-4406-B1FD-2AE79D3A4EE9}"/>
              </a:ext>
            </a:extLst>
          </p:cNvPr>
          <p:cNvSpPr txBox="1">
            <a:spLocks/>
          </p:cNvSpPr>
          <p:nvPr/>
        </p:nvSpPr>
        <p:spPr>
          <a:xfrm>
            <a:off x="955894" y="4117377"/>
            <a:ext cx="10222992" cy="1877437"/>
          </a:xfrm>
          <a:prstGeom prst="rect">
            <a:avLst/>
          </a:prstGeom>
        </p:spPr>
        <p:txBody>
          <a:bodyPr vert="horz" lIns="91440" tIns="45720" rIns="91440" bIns="45720" rtlCol="0" anchor="t">
            <a:spAutoFit/>
          </a:bodyPr>
          <a:lstStyle>
            <a:lvl1pPr marL="0" marR="0" indent="0" algn="ctr" defTabSz="914400" rtl="0" eaLnBrk="1" fontAlgn="auto" latinLnBrk="0" hangingPunct="1">
              <a:lnSpc>
                <a:spcPct val="100000"/>
              </a:lnSpc>
              <a:spcBef>
                <a:spcPts val="0"/>
              </a:spcBef>
              <a:spcAft>
                <a:spcPts val="0"/>
              </a:spcAft>
              <a:buClr>
                <a:srgbClr val="D34817">
                  <a:lumMod val="75000"/>
                </a:srgbClr>
              </a:buClr>
              <a:buSzPct val="85000"/>
              <a:buFont typeface="Wingdings" pitchFamily="2" charset="2"/>
              <a:buNone/>
              <a:tabLst/>
              <a:defRPr sz="2000" kern="1200">
                <a:solidFill>
                  <a:schemeClr val="tx1"/>
                </a:solidFill>
                <a:latin typeface="Rockwell" panose="02060603020205020403" pitchFamily="18" charset="0"/>
                <a:ea typeface="+mn-ea"/>
                <a:cs typeface="+mn-cs"/>
              </a:defRPr>
            </a:lvl1pPr>
            <a:lvl2pPr marL="457200" marR="0" indent="0" algn="ctr"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None/>
              <a:tabLst/>
              <a:defRPr sz="2000" kern="1200">
                <a:solidFill>
                  <a:schemeClr val="tx1">
                    <a:tint val="75000"/>
                  </a:schemeClr>
                </a:solidFill>
                <a:latin typeface="Gill Sans MT" panose="020B0502020104020203" pitchFamily="34" charset="0"/>
                <a:ea typeface="+mn-ea"/>
                <a:cs typeface="+mn-cs"/>
              </a:defRPr>
            </a:lvl2pPr>
            <a:lvl3pPr marL="914400" marR="0" indent="0" algn="ctr"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None/>
              <a:tabLst/>
              <a:defRPr sz="1800" kern="1200">
                <a:solidFill>
                  <a:schemeClr val="tx1">
                    <a:tint val="75000"/>
                  </a:schemeClr>
                </a:solidFill>
                <a:latin typeface="Gill Sans MT" panose="020B0502020104020203" pitchFamily="34" charset="0"/>
                <a:ea typeface="+mn-ea"/>
                <a:cs typeface="+mn-cs"/>
              </a:defRPr>
            </a:lvl3pPr>
            <a:lvl4pPr marL="1371600" marR="0" indent="0" algn="ctr"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None/>
              <a:tabLst/>
              <a:defRPr sz="1800" kern="1200">
                <a:solidFill>
                  <a:schemeClr val="tx1">
                    <a:tint val="75000"/>
                  </a:schemeClr>
                </a:solidFill>
                <a:latin typeface="Gill Sans MT" panose="020B0502020104020203" pitchFamily="34" charset="0"/>
                <a:ea typeface="+mn-ea"/>
                <a:cs typeface="+mn-cs"/>
              </a:defRPr>
            </a:lvl4pPr>
            <a:lvl5pPr marL="1828800" marR="0" indent="0" algn="ctr" defTabSz="914400" rtl="0" eaLnBrk="1" fontAlgn="auto" latinLnBrk="0" hangingPunct="1">
              <a:lnSpc>
                <a:spcPct val="90000"/>
              </a:lnSpc>
              <a:spcBef>
                <a:spcPts val="400"/>
              </a:spcBef>
              <a:spcAft>
                <a:spcPts val="200"/>
              </a:spcAft>
              <a:buClr>
                <a:srgbClr val="D34817">
                  <a:lumMod val="75000"/>
                </a:srgbClr>
              </a:buClr>
              <a:buSzPct val="85000"/>
              <a:buFont typeface="Wingdings" pitchFamily="2" charset="2"/>
              <a:buNone/>
              <a:tabLst/>
              <a:defRPr sz="1800" kern="1200">
                <a:solidFill>
                  <a:schemeClr val="tx1">
                    <a:tint val="75000"/>
                  </a:schemeClr>
                </a:solidFill>
                <a:latin typeface="Gill Sans MT" panose="020B0502020104020203" pitchFamily="34"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t>ERSI FCG Analysis + Test Committee Meeting</a:t>
            </a:r>
          </a:p>
          <a:p>
            <a:r>
              <a:rPr lang="en-US" b="1" dirty="0"/>
              <a:t>Robert Pilarczyk</a:t>
            </a:r>
          </a:p>
          <a:p>
            <a:r>
              <a:rPr lang="en-US" sz="1600" dirty="0"/>
              <a:t>Hill Engineering LLC</a:t>
            </a:r>
          </a:p>
          <a:p>
            <a:endParaRPr lang="en-US" dirty="0"/>
          </a:p>
          <a:p>
            <a:r>
              <a:rPr lang="en-US" b="1" dirty="0"/>
              <a:t>AFGROW Workshop</a:t>
            </a:r>
          </a:p>
          <a:p>
            <a:r>
              <a:rPr lang="en-US" b="1" dirty="0"/>
              <a:t>13 September 2021</a:t>
            </a:r>
          </a:p>
        </p:txBody>
      </p:sp>
    </p:spTree>
    <p:extLst>
      <p:ext uri="{BB962C8B-B14F-4D97-AF65-F5344CB8AC3E}">
        <p14:creationId xmlns:p14="http://schemas.microsoft.com/office/powerpoint/2010/main" val="3751745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Summary of Results </a:t>
            </a:r>
          </a:p>
        </p:txBody>
      </p:sp>
      <p:sp>
        <p:nvSpPr>
          <p:cNvPr id="5" name="Content Placeholder 4">
            <a:extLst>
              <a:ext uri="{FF2B5EF4-FFF2-40B4-BE49-F238E27FC236}">
                <a16:creationId xmlns:a16="http://schemas.microsoft.com/office/drawing/2014/main" id="{0FD55DA6-E024-458D-B060-D964BC6D1EA6}"/>
              </a:ext>
            </a:extLst>
          </p:cNvPr>
          <p:cNvSpPr>
            <a:spLocks noGrp="1"/>
          </p:cNvSpPr>
          <p:nvPr>
            <p:ph idx="1"/>
          </p:nvPr>
        </p:nvSpPr>
        <p:spPr/>
        <p:txBody>
          <a:bodyPr/>
          <a:lstStyle/>
          <a:p>
            <a:r>
              <a:rPr lang="en-US" dirty="0"/>
              <a:t>The following slides summarize comparisons for the seven cases evaluated </a:t>
            </a:r>
          </a:p>
          <a:p>
            <a:pPr lvl="1"/>
            <a:r>
              <a:rPr lang="en-US" dirty="0"/>
              <a:t>For these comparisons, the Mode I SIF is plotted along the crack front as a function of normalized parametric angle </a:t>
            </a:r>
          </a:p>
          <a:p>
            <a:pPr lvl="1"/>
            <a:r>
              <a:rPr lang="en-US" dirty="0"/>
              <a:t>Percent difference relative to Submission 6 from Andersson is also presented </a:t>
            </a:r>
          </a:p>
          <a:p>
            <a:endParaRPr lang="en-US" dirty="0"/>
          </a:p>
        </p:txBody>
      </p:sp>
    </p:spTree>
    <p:extLst>
      <p:ext uri="{BB962C8B-B14F-4D97-AF65-F5344CB8AC3E}">
        <p14:creationId xmlns:p14="http://schemas.microsoft.com/office/powerpoint/2010/main" val="184162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Summary: Case #1 </a:t>
            </a:r>
          </a:p>
        </p:txBody>
      </p:sp>
      <p:pic>
        <p:nvPicPr>
          <p:cNvPr id="9" name="Picture 8">
            <a:extLst>
              <a:ext uri="{FF2B5EF4-FFF2-40B4-BE49-F238E27FC236}">
                <a16:creationId xmlns:a16="http://schemas.microsoft.com/office/drawing/2014/main" id="{24C77A54-179A-4A3F-B907-37A1738A5C0F}"/>
              </a:ext>
            </a:extLst>
          </p:cNvPr>
          <p:cNvPicPr>
            <a:picLocks noChangeAspect="1"/>
          </p:cNvPicPr>
          <p:nvPr/>
        </p:nvPicPr>
        <p:blipFill rotWithShape="1">
          <a:blip r:embed="rId2"/>
          <a:srcRect l="2011" t="10645" r="2382"/>
          <a:stretch/>
        </p:blipFill>
        <p:spPr>
          <a:xfrm>
            <a:off x="9654421" y="1111942"/>
            <a:ext cx="2465187" cy="1824933"/>
          </a:xfrm>
          <a:prstGeom prst="rect">
            <a:avLst/>
          </a:prstGeom>
          <a:ln>
            <a:noFill/>
          </a:ln>
        </p:spPr>
      </p:pic>
      <p:sp>
        <p:nvSpPr>
          <p:cNvPr id="5" name="Content Placeholder 4">
            <a:extLst>
              <a:ext uri="{FF2B5EF4-FFF2-40B4-BE49-F238E27FC236}">
                <a16:creationId xmlns:a16="http://schemas.microsoft.com/office/drawing/2014/main" id="{5F1F1F17-3263-444D-A141-D40B96FB8559}"/>
              </a:ext>
            </a:extLst>
          </p:cNvPr>
          <p:cNvSpPr>
            <a:spLocks noGrp="1"/>
          </p:cNvSpPr>
          <p:nvPr>
            <p:ph idx="1"/>
          </p:nvPr>
        </p:nvSpPr>
        <p:spPr>
          <a:xfrm>
            <a:off x="149196" y="1212783"/>
            <a:ext cx="9505225" cy="1085619"/>
          </a:xfrm>
        </p:spPr>
        <p:txBody>
          <a:bodyPr>
            <a:normAutofit fontScale="85000" lnSpcReduction="20000"/>
          </a:bodyPr>
          <a:lstStyle/>
          <a:p>
            <a:r>
              <a:rPr lang="en-US" sz="2400" dirty="0"/>
              <a:t>Case #1: Two Symmetric Corner Cracks at a Hole, Infinite Plate</a:t>
            </a:r>
          </a:p>
          <a:p>
            <a:pPr lvl="1"/>
            <a:r>
              <a:rPr lang="en-US" sz="2000" dirty="0"/>
              <a:t>Initial starting point to evaluate the root SIF solutions  </a:t>
            </a:r>
          </a:p>
          <a:p>
            <a:pPr lvl="2"/>
            <a:r>
              <a:rPr lang="en-US" sz="1800" dirty="0"/>
              <a:t>For this case, single crack, finite width, and hole offset corrections are not utilized </a:t>
            </a:r>
          </a:p>
          <a:p>
            <a:pPr lvl="1"/>
            <a:r>
              <a:rPr lang="en-US" sz="2000" dirty="0"/>
              <a:t>Results within ±2% of Andersson submission, except near surface points</a:t>
            </a:r>
          </a:p>
          <a:p>
            <a:endParaRPr lang="en-US" dirty="0"/>
          </a:p>
        </p:txBody>
      </p:sp>
      <p:pic>
        <p:nvPicPr>
          <p:cNvPr id="10" name="Picture 9">
            <a:extLst>
              <a:ext uri="{FF2B5EF4-FFF2-40B4-BE49-F238E27FC236}">
                <a16:creationId xmlns:a16="http://schemas.microsoft.com/office/drawing/2014/main" id="{3DC6F544-986E-417D-9BFC-EF18023A4855}"/>
              </a:ext>
            </a:extLst>
          </p:cNvPr>
          <p:cNvPicPr>
            <a:picLocks noChangeAspect="1"/>
          </p:cNvPicPr>
          <p:nvPr/>
        </p:nvPicPr>
        <p:blipFill>
          <a:blip r:embed="rId3"/>
          <a:stretch>
            <a:fillRect/>
          </a:stretch>
        </p:blipFill>
        <p:spPr>
          <a:xfrm>
            <a:off x="607150" y="2936875"/>
            <a:ext cx="5315171" cy="3860800"/>
          </a:xfrm>
          <a:prstGeom prst="rect">
            <a:avLst/>
          </a:prstGeom>
        </p:spPr>
      </p:pic>
      <p:pic>
        <p:nvPicPr>
          <p:cNvPr id="12" name="Picture 11">
            <a:extLst>
              <a:ext uri="{FF2B5EF4-FFF2-40B4-BE49-F238E27FC236}">
                <a16:creationId xmlns:a16="http://schemas.microsoft.com/office/drawing/2014/main" id="{09D2C2A3-057A-4341-AA7C-5A59F5E6987F}"/>
              </a:ext>
            </a:extLst>
          </p:cNvPr>
          <p:cNvPicPr>
            <a:picLocks noChangeAspect="1"/>
          </p:cNvPicPr>
          <p:nvPr/>
        </p:nvPicPr>
        <p:blipFill>
          <a:blip r:embed="rId4"/>
          <a:stretch>
            <a:fillRect/>
          </a:stretch>
        </p:blipFill>
        <p:spPr>
          <a:xfrm>
            <a:off x="6093393" y="2936875"/>
            <a:ext cx="5315171" cy="3860800"/>
          </a:xfrm>
          <a:prstGeom prst="rect">
            <a:avLst/>
          </a:prstGeom>
        </p:spPr>
      </p:pic>
    </p:spTree>
    <p:extLst>
      <p:ext uri="{BB962C8B-B14F-4D97-AF65-F5344CB8AC3E}">
        <p14:creationId xmlns:p14="http://schemas.microsoft.com/office/powerpoint/2010/main" val="303039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Summary: Case #2 </a:t>
            </a:r>
          </a:p>
        </p:txBody>
      </p:sp>
      <p:sp>
        <p:nvSpPr>
          <p:cNvPr id="5" name="Content Placeholder 4">
            <a:extLst>
              <a:ext uri="{FF2B5EF4-FFF2-40B4-BE49-F238E27FC236}">
                <a16:creationId xmlns:a16="http://schemas.microsoft.com/office/drawing/2014/main" id="{8F1CA930-F4F9-4E11-87BE-2561921451A4}"/>
              </a:ext>
            </a:extLst>
          </p:cNvPr>
          <p:cNvSpPr>
            <a:spLocks noGrp="1"/>
          </p:cNvSpPr>
          <p:nvPr>
            <p:ph idx="1"/>
          </p:nvPr>
        </p:nvSpPr>
        <p:spPr>
          <a:xfrm>
            <a:off x="149197" y="1212783"/>
            <a:ext cx="9484782" cy="1745321"/>
          </a:xfrm>
        </p:spPr>
        <p:txBody>
          <a:bodyPr>
            <a:normAutofit fontScale="85000" lnSpcReduction="20000"/>
          </a:bodyPr>
          <a:lstStyle/>
          <a:p>
            <a:r>
              <a:rPr lang="en-US" dirty="0"/>
              <a:t>Case #2: Single Corner Crack at a Hole, Infinite Plate</a:t>
            </a:r>
          </a:p>
          <a:p>
            <a:pPr lvl="1"/>
            <a:r>
              <a:rPr lang="en-US" dirty="0"/>
              <a:t>Continuation from Case #1, incorporating effects of a single corner crack</a:t>
            </a:r>
          </a:p>
          <a:p>
            <a:pPr lvl="2"/>
            <a:r>
              <a:rPr lang="en-US" dirty="0"/>
              <a:t>Submissions 2-4 utilize Shah or Shah/Newman corrections to adjust from double corner crack to single crack </a:t>
            </a:r>
          </a:p>
          <a:p>
            <a:pPr lvl="2"/>
            <a:r>
              <a:rPr lang="en-US" dirty="0"/>
              <a:t>Submissions 1 &amp; 5 utilized single crack modeling in development of root SIF solution </a:t>
            </a:r>
          </a:p>
          <a:p>
            <a:pPr lvl="1"/>
            <a:r>
              <a:rPr lang="en-US" dirty="0"/>
              <a:t>Results generally within </a:t>
            </a:r>
            <a:r>
              <a:rPr lang="en-US" sz="2000" dirty="0"/>
              <a:t>±2%</a:t>
            </a:r>
            <a:r>
              <a:rPr lang="en-US" dirty="0"/>
              <a:t> of Andersson submission, except near surface points </a:t>
            </a:r>
          </a:p>
          <a:p>
            <a:pPr lvl="2"/>
            <a:r>
              <a:rPr lang="en-US" dirty="0"/>
              <a:t>Submission 4 (NASGRO CC02) differences exceeded 4% for point representative of hole bore</a:t>
            </a:r>
          </a:p>
          <a:p>
            <a:endParaRPr lang="en-US" dirty="0"/>
          </a:p>
        </p:txBody>
      </p:sp>
      <p:pic>
        <p:nvPicPr>
          <p:cNvPr id="11" name="Picture 10">
            <a:extLst>
              <a:ext uri="{FF2B5EF4-FFF2-40B4-BE49-F238E27FC236}">
                <a16:creationId xmlns:a16="http://schemas.microsoft.com/office/drawing/2014/main" id="{31AF205E-59E0-4190-8134-20C0BC18F4A0}"/>
              </a:ext>
            </a:extLst>
          </p:cNvPr>
          <p:cNvPicPr>
            <a:picLocks noChangeAspect="1"/>
          </p:cNvPicPr>
          <p:nvPr/>
        </p:nvPicPr>
        <p:blipFill rotWithShape="1">
          <a:blip r:embed="rId2"/>
          <a:srcRect t="10725" r="1951"/>
          <a:stretch/>
        </p:blipFill>
        <p:spPr>
          <a:xfrm>
            <a:off x="9633979" y="1118020"/>
            <a:ext cx="2485629" cy="1818855"/>
          </a:xfrm>
          <a:prstGeom prst="rect">
            <a:avLst/>
          </a:prstGeom>
        </p:spPr>
      </p:pic>
      <p:pic>
        <p:nvPicPr>
          <p:cNvPr id="10" name="Picture 9">
            <a:extLst>
              <a:ext uri="{FF2B5EF4-FFF2-40B4-BE49-F238E27FC236}">
                <a16:creationId xmlns:a16="http://schemas.microsoft.com/office/drawing/2014/main" id="{DAA1736A-8EE8-47A5-A3F3-8E98519C259F}"/>
              </a:ext>
            </a:extLst>
          </p:cNvPr>
          <p:cNvPicPr>
            <a:picLocks noChangeAspect="1"/>
          </p:cNvPicPr>
          <p:nvPr/>
        </p:nvPicPr>
        <p:blipFill>
          <a:blip r:embed="rId3"/>
          <a:stretch>
            <a:fillRect/>
          </a:stretch>
        </p:blipFill>
        <p:spPr>
          <a:xfrm>
            <a:off x="695325" y="2956152"/>
            <a:ext cx="5212080" cy="3785917"/>
          </a:xfrm>
          <a:prstGeom prst="rect">
            <a:avLst/>
          </a:prstGeom>
        </p:spPr>
      </p:pic>
      <p:pic>
        <p:nvPicPr>
          <p:cNvPr id="12" name="Picture 11">
            <a:extLst>
              <a:ext uri="{FF2B5EF4-FFF2-40B4-BE49-F238E27FC236}">
                <a16:creationId xmlns:a16="http://schemas.microsoft.com/office/drawing/2014/main" id="{E621502D-1DA9-4D4B-B8E1-C344C94DE3A3}"/>
              </a:ext>
            </a:extLst>
          </p:cNvPr>
          <p:cNvPicPr>
            <a:picLocks noChangeAspect="1"/>
          </p:cNvPicPr>
          <p:nvPr/>
        </p:nvPicPr>
        <p:blipFill>
          <a:blip r:embed="rId4"/>
          <a:stretch>
            <a:fillRect/>
          </a:stretch>
        </p:blipFill>
        <p:spPr>
          <a:xfrm>
            <a:off x="6095999" y="2958104"/>
            <a:ext cx="5212080" cy="3785917"/>
          </a:xfrm>
          <a:prstGeom prst="rect">
            <a:avLst/>
          </a:prstGeom>
        </p:spPr>
      </p:pic>
    </p:spTree>
    <p:extLst>
      <p:ext uri="{BB962C8B-B14F-4D97-AF65-F5344CB8AC3E}">
        <p14:creationId xmlns:p14="http://schemas.microsoft.com/office/powerpoint/2010/main" val="270338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Summary: Case #3 </a:t>
            </a:r>
          </a:p>
        </p:txBody>
      </p:sp>
      <p:sp>
        <p:nvSpPr>
          <p:cNvPr id="5" name="Content Placeholder 4">
            <a:extLst>
              <a:ext uri="{FF2B5EF4-FFF2-40B4-BE49-F238E27FC236}">
                <a16:creationId xmlns:a16="http://schemas.microsoft.com/office/drawing/2014/main" id="{90A4C15C-297B-47C7-A836-45E8A660299A}"/>
              </a:ext>
            </a:extLst>
          </p:cNvPr>
          <p:cNvSpPr>
            <a:spLocks noGrp="1"/>
          </p:cNvSpPr>
          <p:nvPr>
            <p:ph idx="1"/>
          </p:nvPr>
        </p:nvSpPr>
        <p:spPr>
          <a:xfrm>
            <a:off x="149196" y="1212783"/>
            <a:ext cx="9389687" cy="1745321"/>
          </a:xfrm>
        </p:spPr>
        <p:txBody>
          <a:bodyPr>
            <a:normAutofit fontScale="85000" lnSpcReduction="20000"/>
          </a:bodyPr>
          <a:lstStyle/>
          <a:p>
            <a:r>
              <a:rPr lang="en-US" dirty="0"/>
              <a:t>Case #3: Single Corner Crack at a Hole, Finite Plate</a:t>
            </a:r>
          </a:p>
          <a:p>
            <a:pPr lvl="1"/>
            <a:r>
              <a:rPr lang="en-US" dirty="0"/>
              <a:t>Continuation from Cases 1-2, incorporating finite width effects</a:t>
            </a:r>
          </a:p>
          <a:p>
            <a:pPr lvl="2"/>
            <a:r>
              <a:rPr lang="en-US" dirty="0"/>
              <a:t>Submissions 1-3 utilized the Newman finite width correction. Submission 4 used the correction from [12] and Submission 5 used the correction from [13]</a:t>
            </a:r>
          </a:p>
          <a:p>
            <a:pPr lvl="1"/>
            <a:r>
              <a:rPr lang="en-US" dirty="0"/>
              <a:t>Results generally within </a:t>
            </a:r>
            <a:r>
              <a:rPr lang="en-US" sz="2000" dirty="0"/>
              <a:t>±2%</a:t>
            </a:r>
            <a:r>
              <a:rPr lang="en-US" dirty="0"/>
              <a:t> of Andersson submission, except near surface points  </a:t>
            </a:r>
          </a:p>
          <a:p>
            <a:pPr lvl="2"/>
            <a:r>
              <a:rPr lang="en-US" dirty="0"/>
              <a:t>Submission 3 (Newman-Raju 1986) differences exceeded 2% over a range of 0.4-1.0 normalized parametric angle, representative of crack front near the hole bore</a:t>
            </a:r>
          </a:p>
          <a:p>
            <a:endParaRPr lang="en-US" dirty="0"/>
          </a:p>
        </p:txBody>
      </p:sp>
      <p:pic>
        <p:nvPicPr>
          <p:cNvPr id="11" name="Picture 10">
            <a:extLst>
              <a:ext uri="{FF2B5EF4-FFF2-40B4-BE49-F238E27FC236}">
                <a16:creationId xmlns:a16="http://schemas.microsoft.com/office/drawing/2014/main" id="{EA2E7ED0-BD76-471A-9036-28C51F04AC96}"/>
              </a:ext>
            </a:extLst>
          </p:cNvPr>
          <p:cNvPicPr>
            <a:picLocks noChangeAspect="1"/>
          </p:cNvPicPr>
          <p:nvPr/>
        </p:nvPicPr>
        <p:blipFill rotWithShape="1">
          <a:blip r:embed="rId3"/>
          <a:srcRect l="2718" t="9144"/>
          <a:stretch/>
        </p:blipFill>
        <p:spPr>
          <a:xfrm>
            <a:off x="9670416" y="1118020"/>
            <a:ext cx="2489749" cy="1840084"/>
          </a:xfrm>
          <a:prstGeom prst="rect">
            <a:avLst/>
          </a:prstGeom>
        </p:spPr>
      </p:pic>
      <p:pic>
        <p:nvPicPr>
          <p:cNvPr id="10" name="Picture 9">
            <a:extLst>
              <a:ext uri="{FF2B5EF4-FFF2-40B4-BE49-F238E27FC236}">
                <a16:creationId xmlns:a16="http://schemas.microsoft.com/office/drawing/2014/main" id="{172B1E1B-1BDD-4155-904D-1B0D742AAEAD}"/>
              </a:ext>
            </a:extLst>
          </p:cNvPr>
          <p:cNvPicPr>
            <a:picLocks noChangeAspect="1"/>
          </p:cNvPicPr>
          <p:nvPr/>
        </p:nvPicPr>
        <p:blipFill>
          <a:blip r:embed="rId4"/>
          <a:stretch>
            <a:fillRect/>
          </a:stretch>
        </p:blipFill>
        <p:spPr>
          <a:xfrm>
            <a:off x="662715" y="2960663"/>
            <a:ext cx="5211115" cy="3785216"/>
          </a:xfrm>
          <a:prstGeom prst="rect">
            <a:avLst/>
          </a:prstGeom>
        </p:spPr>
      </p:pic>
      <p:pic>
        <p:nvPicPr>
          <p:cNvPr id="12" name="Picture 11">
            <a:extLst>
              <a:ext uri="{FF2B5EF4-FFF2-40B4-BE49-F238E27FC236}">
                <a16:creationId xmlns:a16="http://schemas.microsoft.com/office/drawing/2014/main" id="{C57CA07B-43B5-4CC1-9EF0-5D2B648AD67E}"/>
              </a:ext>
            </a:extLst>
          </p:cNvPr>
          <p:cNvPicPr>
            <a:picLocks noChangeAspect="1"/>
          </p:cNvPicPr>
          <p:nvPr/>
        </p:nvPicPr>
        <p:blipFill>
          <a:blip r:embed="rId5"/>
          <a:stretch>
            <a:fillRect/>
          </a:stretch>
        </p:blipFill>
        <p:spPr>
          <a:xfrm>
            <a:off x="6095999" y="2958104"/>
            <a:ext cx="5216841" cy="3790943"/>
          </a:xfrm>
          <a:prstGeom prst="rect">
            <a:avLst/>
          </a:prstGeom>
        </p:spPr>
      </p:pic>
    </p:spTree>
    <p:extLst>
      <p:ext uri="{BB962C8B-B14F-4D97-AF65-F5344CB8AC3E}">
        <p14:creationId xmlns:p14="http://schemas.microsoft.com/office/powerpoint/2010/main" val="359632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Summary: Case #4 </a:t>
            </a:r>
          </a:p>
        </p:txBody>
      </p:sp>
      <p:sp>
        <p:nvSpPr>
          <p:cNvPr id="5" name="Content Placeholder 4">
            <a:extLst>
              <a:ext uri="{FF2B5EF4-FFF2-40B4-BE49-F238E27FC236}">
                <a16:creationId xmlns:a16="http://schemas.microsoft.com/office/drawing/2014/main" id="{773D6A8A-8250-40E6-B6B0-C6D8FEA27A6C}"/>
              </a:ext>
            </a:extLst>
          </p:cNvPr>
          <p:cNvSpPr>
            <a:spLocks noGrp="1"/>
          </p:cNvSpPr>
          <p:nvPr>
            <p:ph idx="1"/>
          </p:nvPr>
        </p:nvSpPr>
        <p:spPr>
          <a:xfrm>
            <a:off x="149196" y="1212782"/>
            <a:ext cx="9426604" cy="1962218"/>
          </a:xfrm>
        </p:spPr>
        <p:txBody>
          <a:bodyPr>
            <a:normAutofit fontScale="85000" lnSpcReduction="20000"/>
          </a:bodyPr>
          <a:lstStyle/>
          <a:p>
            <a:r>
              <a:rPr lang="en-US" dirty="0"/>
              <a:t>Case #4: Single Corner Cracks at a Hole, Finite Plate, Offset Hole</a:t>
            </a:r>
          </a:p>
          <a:p>
            <a:pPr lvl="1"/>
            <a:r>
              <a:rPr lang="en-US" dirty="0"/>
              <a:t>Continuation from Cases 1-3, incorporating hole offset effects </a:t>
            </a:r>
          </a:p>
          <a:p>
            <a:pPr lvl="2"/>
            <a:r>
              <a:rPr lang="en-US" dirty="0"/>
              <a:t>Submission 1 utilized the Harter offset correction </a:t>
            </a:r>
          </a:p>
          <a:p>
            <a:pPr lvl="2"/>
            <a:r>
              <a:rPr lang="en-US" dirty="0"/>
              <a:t>Submission 2-3 investigated two approaches to characterize the short offset, however, the Kt match approach was utilized for comparison </a:t>
            </a:r>
          </a:p>
          <a:p>
            <a:pPr lvl="2"/>
            <a:r>
              <a:rPr lang="en-US" dirty="0"/>
              <a:t>Submission 4 used the correction from [12] and Submission 5 used the correction from [13]  </a:t>
            </a:r>
          </a:p>
          <a:p>
            <a:pPr lvl="1"/>
            <a:r>
              <a:rPr lang="en-US" dirty="0"/>
              <a:t>Significant differences (nearly 10% relative to Andersson submission) observed for Submissions 1-4</a:t>
            </a:r>
          </a:p>
          <a:p>
            <a:pPr lvl="1"/>
            <a:endParaRPr lang="en-US" dirty="0"/>
          </a:p>
          <a:p>
            <a:endParaRPr lang="en-US" dirty="0"/>
          </a:p>
          <a:p>
            <a:endParaRPr lang="en-US" dirty="0"/>
          </a:p>
        </p:txBody>
      </p:sp>
      <p:pic>
        <p:nvPicPr>
          <p:cNvPr id="10" name="Picture 9">
            <a:extLst>
              <a:ext uri="{FF2B5EF4-FFF2-40B4-BE49-F238E27FC236}">
                <a16:creationId xmlns:a16="http://schemas.microsoft.com/office/drawing/2014/main" id="{B863A2F9-7870-429C-942D-66C5F36ED77B}"/>
              </a:ext>
            </a:extLst>
          </p:cNvPr>
          <p:cNvPicPr>
            <a:picLocks noChangeAspect="1"/>
          </p:cNvPicPr>
          <p:nvPr/>
        </p:nvPicPr>
        <p:blipFill rotWithShape="1">
          <a:blip r:embed="rId2"/>
          <a:srcRect t="11681"/>
          <a:stretch/>
        </p:blipFill>
        <p:spPr>
          <a:xfrm>
            <a:off x="9670416" y="1118020"/>
            <a:ext cx="2406356" cy="1840084"/>
          </a:xfrm>
          <a:prstGeom prst="rect">
            <a:avLst/>
          </a:prstGeom>
          <a:ln>
            <a:noFill/>
          </a:ln>
        </p:spPr>
      </p:pic>
      <p:pic>
        <p:nvPicPr>
          <p:cNvPr id="11" name="Picture 10">
            <a:extLst>
              <a:ext uri="{FF2B5EF4-FFF2-40B4-BE49-F238E27FC236}">
                <a16:creationId xmlns:a16="http://schemas.microsoft.com/office/drawing/2014/main" id="{D9EB3197-4A01-4830-A026-683D8FB9EAD1}"/>
              </a:ext>
            </a:extLst>
          </p:cNvPr>
          <p:cNvPicPr>
            <a:picLocks noChangeAspect="1"/>
          </p:cNvPicPr>
          <p:nvPr/>
        </p:nvPicPr>
        <p:blipFill>
          <a:blip r:embed="rId3"/>
          <a:stretch>
            <a:fillRect/>
          </a:stretch>
        </p:blipFill>
        <p:spPr>
          <a:xfrm>
            <a:off x="634245" y="2999169"/>
            <a:ext cx="5211115" cy="3785216"/>
          </a:xfrm>
          <a:prstGeom prst="rect">
            <a:avLst/>
          </a:prstGeom>
        </p:spPr>
      </p:pic>
      <p:pic>
        <p:nvPicPr>
          <p:cNvPr id="12" name="Picture 11">
            <a:extLst>
              <a:ext uri="{FF2B5EF4-FFF2-40B4-BE49-F238E27FC236}">
                <a16:creationId xmlns:a16="http://schemas.microsoft.com/office/drawing/2014/main" id="{C9032AA9-74F8-4BEF-A8EB-4087DE485B39}"/>
              </a:ext>
            </a:extLst>
          </p:cNvPr>
          <p:cNvPicPr>
            <a:picLocks noChangeAspect="1"/>
          </p:cNvPicPr>
          <p:nvPr/>
        </p:nvPicPr>
        <p:blipFill>
          <a:blip r:embed="rId4"/>
          <a:stretch>
            <a:fillRect/>
          </a:stretch>
        </p:blipFill>
        <p:spPr>
          <a:xfrm>
            <a:off x="6095999" y="2996204"/>
            <a:ext cx="5216841" cy="3790943"/>
          </a:xfrm>
          <a:prstGeom prst="rect">
            <a:avLst/>
          </a:prstGeom>
        </p:spPr>
      </p:pic>
    </p:spTree>
    <p:extLst>
      <p:ext uri="{BB962C8B-B14F-4D97-AF65-F5344CB8AC3E}">
        <p14:creationId xmlns:p14="http://schemas.microsoft.com/office/powerpoint/2010/main" val="252890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Summary: Case #5 </a:t>
            </a:r>
          </a:p>
        </p:txBody>
      </p:sp>
      <p:sp>
        <p:nvSpPr>
          <p:cNvPr id="5" name="Content Placeholder 4">
            <a:extLst>
              <a:ext uri="{FF2B5EF4-FFF2-40B4-BE49-F238E27FC236}">
                <a16:creationId xmlns:a16="http://schemas.microsoft.com/office/drawing/2014/main" id="{E605A23C-AD17-4F6A-8DE2-609DDCF176CD}"/>
              </a:ext>
            </a:extLst>
          </p:cNvPr>
          <p:cNvSpPr>
            <a:spLocks noGrp="1"/>
          </p:cNvSpPr>
          <p:nvPr>
            <p:ph idx="1"/>
          </p:nvPr>
        </p:nvSpPr>
        <p:spPr>
          <a:xfrm>
            <a:off x="149197" y="1212783"/>
            <a:ext cx="9299604" cy="1749861"/>
          </a:xfrm>
        </p:spPr>
        <p:txBody>
          <a:bodyPr>
            <a:normAutofit fontScale="85000" lnSpcReduction="10000"/>
          </a:bodyPr>
          <a:lstStyle/>
          <a:p>
            <a:r>
              <a:rPr lang="en-US" dirty="0"/>
              <a:t>Case #5: Single Corner Crack at a Hole, Narrow Plate</a:t>
            </a:r>
          </a:p>
          <a:p>
            <a:pPr lvl="1"/>
            <a:r>
              <a:rPr lang="en-US" dirty="0"/>
              <a:t>Continuation from previous cases, but for relatively “narrow” width</a:t>
            </a:r>
          </a:p>
          <a:p>
            <a:pPr lvl="2"/>
            <a:r>
              <a:rPr lang="en-US" dirty="0"/>
              <a:t>Submissions 1-3 utilized the Newman finite width correction</a:t>
            </a:r>
          </a:p>
          <a:p>
            <a:pPr lvl="2"/>
            <a:r>
              <a:rPr lang="en-US" dirty="0"/>
              <a:t>Submission 4 used the correction from [12] and Submission 5 used the correction from [13]</a:t>
            </a:r>
          </a:p>
          <a:p>
            <a:pPr lvl="1"/>
            <a:r>
              <a:rPr lang="en-US" dirty="0"/>
              <a:t>Significant differences (5-12% relative to Andersson submission) observed for Submissions 1-3, which utilized Newman finite width correction</a:t>
            </a:r>
          </a:p>
          <a:p>
            <a:endParaRPr lang="en-US" dirty="0"/>
          </a:p>
        </p:txBody>
      </p:sp>
      <p:pic>
        <p:nvPicPr>
          <p:cNvPr id="10" name="Picture 9">
            <a:extLst>
              <a:ext uri="{FF2B5EF4-FFF2-40B4-BE49-F238E27FC236}">
                <a16:creationId xmlns:a16="http://schemas.microsoft.com/office/drawing/2014/main" id="{7577A311-9538-45D9-A469-FEB3B92935C9}"/>
              </a:ext>
            </a:extLst>
          </p:cNvPr>
          <p:cNvPicPr>
            <a:picLocks noChangeAspect="1"/>
          </p:cNvPicPr>
          <p:nvPr/>
        </p:nvPicPr>
        <p:blipFill rotWithShape="1">
          <a:blip r:embed="rId2"/>
          <a:srcRect t="9874"/>
          <a:stretch/>
        </p:blipFill>
        <p:spPr>
          <a:xfrm>
            <a:off x="9607336" y="1126504"/>
            <a:ext cx="2435467" cy="1835218"/>
          </a:xfrm>
          <a:prstGeom prst="rect">
            <a:avLst/>
          </a:prstGeom>
        </p:spPr>
      </p:pic>
      <p:pic>
        <p:nvPicPr>
          <p:cNvPr id="11" name="Picture 10">
            <a:extLst>
              <a:ext uri="{FF2B5EF4-FFF2-40B4-BE49-F238E27FC236}">
                <a16:creationId xmlns:a16="http://schemas.microsoft.com/office/drawing/2014/main" id="{7EA482AE-A21A-4ED2-9451-999CB35E3298}"/>
              </a:ext>
            </a:extLst>
          </p:cNvPr>
          <p:cNvPicPr>
            <a:picLocks noChangeAspect="1"/>
          </p:cNvPicPr>
          <p:nvPr/>
        </p:nvPicPr>
        <p:blipFill>
          <a:blip r:embed="rId3"/>
          <a:stretch>
            <a:fillRect/>
          </a:stretch>
        </p:blipFill>
        <p:spPr>
          <a:xfrm>
            <a:off x="629589" y="3016717"/>
            <a:ext cx="5211115" cy="3785216"/>
          </a:xfrm>
          <a:prstGeom prst="rect">
            <a:avLst/>
          </a:prstGeom>
        </p:spPr>
      </p:pic>
      <p:pic>
        <p:nvPicPr>
          <p:cNvPr id="12" name="Picture 11">
            <a:extLst>
              <a:ext uri="{FF2B5EF4-FFF2-40B4-BE49-F238E27FC236}">
                <a16:creationId xmlns:a16="http://schemas.microsoft.com/office/drawing/2014/main" id="{42CCF1A5-72D6-4E14-A54A-82493ABA8E8D}"/>
              </a:ext>
            </a:extLst>
          </p:cNvPr>
          <p:cNvPicPr>
            <a:picLocks noChangeAspect="1"/>
          </p:cNvPicPr>
          <p:nvPr/>
        </p:nvPicPr>
        <p:blipFill>
          <a:blip r:embed="rId4"/>
          <a:stretch>
            <a:fillRect/>
          </a:stretch>
        </p:blipFill>
        <p:spPr>
          <a:xfrm>
            <a:off x="6095999" y="3027961"/>
            <a:ext cx="5216841" cy="3790943"/>
          </a:xfrm>
          <a:prstGeom prst="rect">
            <a:avLst/>
          </a:prstGeom>
        </p:spPr>
      </p:pic>
    </p:spTree>
    <p:extLst>
      <p:ext uri="{BB962C8B-B14F-4D97-AF65-F5344CB8AC3E}">
        <p14:creationId xmlns:p14="http://schemas.microsoft.com/office/powerpoint/2010/main" val="151318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Summary: Case #6</a:t>
            </a:r>
          </a:p>
        </p:txBody>
      </p:sp>
      <p:sp>
        <p:nvSpPr>
          <p:cNvPr id="5" name="Content Placeholder 4">
            <a:extLst>
              <a:ext uri="{FF2B5EF4-FFF2-40B4-BE49-F238E27FC236}">
                <a16:creationId xmlns:a16="http://schemas.microsoft.com/office/drawing/2014/main" id="{DAB77023-C587-41BF-8347-144E9F928792}"/>
              </a:ext>
            </a:extLst>
          </p:cNvPr>
          <p:cNvSpPr>
            <a:spLocks noGrp="1"/>
          </p:cNvSpPr>
          <p:nvPr>
            <p:ph idx="1"/>
          </p:nvPr>
        </p:nvSpPr>
        <p:spPr>
          <a:xfrm>
            <a:off x="149197" y="1212783"/>
            <a:ext cx="9539372" cy="1733345"/>
          </a:xfrm>
        </p:spPr>
        <p:txBody>
          <a:bodyPr>
            <a:normAutofit fontScale="85000" lnSpcReduction="10000"/>
          </a:bodyPr>
          <a:lstStyle/>
          <a:p>
            <a:r>
              <a:rPr lang="en-US" dirty="0"/>
              <a:t>Case #6: Single Corner Crack at a Hole, Infinite Plate, a/c=1.5</a:t>
            </a:r>
          </a:p>
          <a:p>
            <a:pPr lvl="1"/>
            <a:r>
              <a:rPr lang="en-US" dirty="0"/>
              <a:t>Replicate of Case #2 but with a crack aspect ratio of a/c=1.5 </a:t>
            </a:r>
          </a:p>
          <a:p>
            <a:pPr lvl="1"/>
            <a:r>
              <a:rPr lang="en-US" dirty="0"/>
              <a:t>Results generally within </a:t>
            </a:r>
            <a:r>
              <a:rPr lang="en-US" sz="2000" dirty="0"/>
              <a:t>±2%</a:t>
            </a:r>
            <a:r>
              <a:rPr lang="en-US" dirty="0"/>
              <a:t> of Andersson submission, except near surface points </a:t>
            </a:r>
          </a:p>
          <a:p>
            <a:pPr lvl="2"/>
            <a:r>
              <a:rPr lang="en-US" dirty="0"/>
              <a:t>Submission 3 (Newman-Raju 1986) showed differences of </a:t>
            </a:r>
            <a:r>
              <a:rPr lang="en-US" sz="1800" dirty="0"/>
              <a:t>±4%</a:t>
            </a:r>
            <a:r>
              <a:rPr lang="en-US" dirty="0"/>
              <a:t> across crack front</a:t>
            </a:r>
          </a:p>
          <a:p>
            <a:pPr lvl="2"/>
            <a:r>
              <a:rPr lang="en-US" dirty="0"/>
              <a:t>Submission 4 (NASGRO CC02) showed differences over 4% for point representative of hole bore</a:t>
            </a:r>
          </a:p>
          <a:p>
            <a:endParaRPr lang="en-US" dirty="0"/>
          </a:p>
          <a:p>
            <a:endParaRPr lang="en-US" dirty="0"/>
          </a:p>
        </p:txBody>
      </p:sp>
      <p:pic>
        <p:nvPicPr>
          <p:cNvPr id="11" name="Picture 10">
            <a:extLst>
              <a:ext uri="{FF2B5EF4-FFF2-40B4-BE49-F238E27FC236}">
                <a16:creationId xmlns:a16="http://schemas.microsoft.com/office/drawing/2014/main" id="{3451E288-8115-4F63-9402-4D319C26DDBA}"/>
              </a:ext>
            </a:extLst>
          </p:cNvPr>
          <p:cNvPicPr>
            <a:picLocks noChangeAspect="1"/>
          </p:cNvPicPr>
          <p:nvPr/>
        </p:nvPicPr>
        <p:blipFill rotWithShape="1">
          <a:blip r:embed="rId2"/>
          <a:srcRect t="10583"/>
          <a:stretch/>
        </p:blipFill>
        <p:spPr>
          <a:xfrm>
            <a:off x="9688569" y="1140943"/>
            <a:ext cx="2333914" cy="1749861"/>
          </a:xfrm>
          <a:prstGeom prst="rect">
            <a:avLst/>
          </a:prstGeom>
        </p:spPr>
      </p:pic>
      <p:pic>
        <p:nvPicPr>
          <p:cNvPr id="10" name="Picture 9">
            <a:extLst>
              <a:ext uri="{FF2B5EF4-FFF2-40B4-BE49-F238E27FC236}">
                <a16:creationId xmlns:a16="http://schemas.microsoft.com/office/drawing/2014/main" id="{2B9B63AA-B741-4A89-8E82-FFB8A59D92FF}"/>
              </a:ext>
            </a:extLst>
          </p:cNvPr>
          <p:cNvPicPr>
            <a:picLocks noChangeAspect="1"/>
          </p:cNvPicPr>
          <p:nvPr/>
        </p:nvPicPr>
        <p:blipFill>
          <a:blip r:embed="rId3"/>
          <a:stretch>
            <a:fillRect/>
          </a:stretch>
        </p:blipFill>
        <p:spPr>
          <a:xfrm>
            <a:off x="635827" y="3076816"/>
            <a:ext cx="5211115" cy="3785216"/>
          </a:xfrm>
          <a:prstGeom prst="rect">
            <a:avLst/>
          </a:prstGeom>
        </p:spPr>
      </p:pic>
      <p:pic>
        <p:nvPicPr>
          <p:cNvPr id="12" name="Picture 11">
            <a:extLst>
              <a:ext uri="{FF2B5EF4-FFF2-40B4-BE49-F238E27FC236}">
                <a16:creationId xmlns:a16="http://schemas.microsoft.com/office/drawing/2014/main" id="{FD48E64E-6A30-427E-9C22-53BEC9E05BD0}"/>
              </a:ext>
            </a:extLst>
          </p:cNvPr>
          <p:cNvPicPr>
            <a:picLocks noChangeAspect="1"/>
          </p:cNvPicPr>
          <p:nvPr/>
        </p:nvPicPr>
        <p:blipFill>
          <a:blip r:embed="rId4"/>
          <a:stretch>
            <a:fillRect/>
          </a:stretch>
        </p:blipFill>
        <p:spPr>
          <a:xfrm>
            <a:off x="6095999" y="3036684"/>
            <a:ext cx="5216841" cy="3790943"/>
          </a:xfrm>
          <a:prstGeom prst="rect">
            <a:avLst/>
          </a:prstGeom>
        </p:spPr>
      </p:pic>
    </p:spTree>
    <p:extLst>
      <p:ext uri="{BB962C8B-B14F-4D97-AF65-F5344CB8AC3E}">
        <p14:creationId xmlns:p14="http://schemas.microsoft.com/office/powerpoint/2010/main" val="3643522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Summary: Case #7</a:t>
            </a:r>
          </a:p>
        </p:txBody>
      </p:sp>
      <p:sp>
        <p:nvSpPr>
          <p:cNvPr id="5" name="Content Placeholder 4">
            <a:extLst>
              <a:ext uri="{FF2B5EF4-FFF2-40B4-BE49-F238E27FC236}">
                <a16:creationId xmlns:a16="http://schemas.microsoft.com/office/drawing/2014/main" id="{F79CA7AC-3F64-4C51-B15F-3F9093652ED4}"/>
              </a:ext>
            </a:extLst>
          </p:cNvPr>
          <p:cNvSpPr>
            <a:spLocks noGrp="1"/>
          </p:cNvSpPr>
          <p:nvPr>
            <p:ph idx="1"/>
          </p:nvPr>
        </p:nvSpPr>
        <p:spPr>
          <a:xfrm>
            <a:off x="149197" y="1212783"/>
            <a:ext cx="9546632" cy="1817712"/>
          </a:xfrm>
        </p:spPr>
        <p:txBody>
          <a:bodyPr>
            <a:normAutofit fontScale="85000" lnSpcReduction="10000"/>
          </a:bodyPr>
          <a:lstStyle/>
          <a:p>
            <a:r>
              <a:rPr lang="en-US" dirty="0"/>
              <a:t>Case #7: Single Corner Crack at a Hole, Infinite Plate, a/c=0.5</a:t>
            </a:r>
          </a:p>
          <a:p>
            <a:pPr lvl="1"/>
            <a:r>
              <a:rPr lang="en-US" dirty="0"/>
              <a:t>Replicate of Case #2 but with a crack aspect ratio of a/c=0.5 </a:t>
            </a:r>
          </a:p>
          <a:p>
            <a:pPr lvl="1"/>
            <a:r>
              <a:rPr lang="en-US" dirty="0"/>
              <a:t>Results generally within </a:t>
            </a:r>
            <a:r>
              <a:rPr lang="en-US" sz="2000" dirty="0"/>
              <a:t>±2%</a:t>
            </a:r>
            <a:r>
              <a:rPr lang="en-US" dirty="0"/>
              <a:t> of Andersson submission, except near surface points  </a:t>
            </a:r>
          </a:p>
          <a:p>
            <a:pPr lvl="2"/>
            <a:r>
              <a:rPr lang="en-US" dirty="0"/>
              <a:t>Submission 3 (Newman-Raju 1986) showed differences averaging ~8% across the crack front</a:t>
            </a:r>
          </a:p>
          <a:p>
            <a:pPr lvl="2"/>
            <a:r>
              <a:rPr lang="en-US" dirty="0"/>
              <a:t>Submission 4 (NASGRO CC02) showed differences of 10% for point representative of  hole bore</a:t>
            </a:r>
          </a:p>
        </p:txBody>
      </p:sp>
      <p:pic>
        <p:nvPicPr>
          <p:cNvPr id="11" name="Picture 10">
            <a:extLst>
              <a:ext uri="{FF2B5EF4-FFF2-40B4-BE49-F238E27FC236}">
                <a16:creationId xmlns:a16="http://schemas.microsoft.com/office/drawing/2014/main" id="{2CE9CC1D-DC42-4212-AA09-6FE1C6B40EC6}"/>
              </a:ext>
            </a:extLst>
          </p:cNvPr>
          <p:cNvPicPr>
            <a:picLocks noChangeAspect="1"/>
          </p:cNvPicPr>
          <p:nvPr/>
        </p:nvPicPr>
        <p:blipFill rotWithShape="1">
          <a:blip r:embed="rId2"/>
          <a:srcRect t="10450"/>
          <a:stretch/>
        </p:blipFill>
        <p:spPr>
          <a:xfrm>
            <a:off x="9695829" y="1140943"/>
            <a:ext cx="2326653" cy="1749861"/>
          </a:xfrm>
          <a:prstGeom prst="rect">
            <a:avLst/>
          </a:prstGeom>
        </p:spPr>
      </p:pic>
      <p:pic>
        <p:nvPicPr>
          <p:cNvPr id="10" name="Picture 9">
            <a:extLst>
              <a:ext uri="{FF2B5EF4-FFF2-40B4-BE49-F238E27FC236}">
                <a16:creationId xmlns:a16="http://schemas.microsoft.com/office/drawing/2014/main" id="{C2AB216F-83EA-4299-9449-BF3FC73196A2}"/>
              </a:ext>
            </a:extLst>
          </p:cNvPr>
          <p:cNvPicPr>
            <a:picLocks noChangeAspect="1"/>
          </p:cNvPicPr>
          <p:nvPr/>
        </p:nvPicPr>
        <p:blipFill>
          <a:blip r:embed="rId3"/>
          <a:stretch>
            <a:fillRect/>
          </a:stretch>
        </p:blipFill>
        <p:spPr>
          <a:xfrm>
            <a:off x="683035" y="2985411"/>
            <a:ext cx="5201523" cy="3778249"/>
          </a:xfrm>
          <a:prstGeom prst="rect">
            <a:avLst/>
          </a:prstGeom>
        </p:spPr>
      </p:pic>
      <p:pic>
        <p:nvPicPr>
          <p:cNvPr id="12" name="Picture 11">
            <a:extLst>
              <a:ext uri="{FF2B5EF4-FFF2-40B4-BE49-F238E27FC236}">
                <a16:creationId xmlns:a16="http://schemas.microsoft.com/office/drawing/2014/main" id="{329DDF6A-2380-45DA-8F2D-21C2A2E75159}"/>
              </a:ext>
            </a:extLst>
          </p:cNvPr>
          <p:cNvPicPr>
            <a:picLocks noChangeAspect="1"/>
          </p:cNvPicPr>
          <p:nvPr/>
        </p:nvPicPr>
        <p:blipFill>
          <a:blip r:embed="rId4"/>
          <a:stretch>
            <a:fillRect/>
          </a:stretch>
        </p:blipFill>
        <p:spPr>
          <a:xfrm>
            <a:off x="6100842" y="2979695"/>
            <a:ext cx="5207238" cy="3783965"/>
          </a:xfrm>
          <a:prstGeom prst="rect">
            <a:avLst/>
          </a:prstGeom>
        </p:spPr>
      </p:pic>
    </p:spTree>
    <p:extLst>
      <p:ext uri="{BB962C8B-B14F-4D97-AF65-F5344CB8AC3E}">
        <p14:creationId xmlns:p14="http://schemas.microsoft.com/office/powerpoint/2010/main" val="2102206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Individual Summary and Conclusions</a:t>
            </a:r>
          </a:p>
        </p:txBody>
      </p:sp>
      <p:sp>
        <p:nvSpPr>
          <p:cNvPr id="5" name="Content Placeholder 4">
            <a:extLst>
              <a:ext uri="{FF2B5EF4-FFF2-40B4-BE49-F238E27FC236}">
                <a16:creationId xmlns:a16="http://schemas.microsoft.com/office/drawing/2014/main" id="{13D07911-8DC4-40A8-A1FF-DFA9D51D7A5F}"/>
              </a:ext>
            </a:extLst>
          </p:cNvPr>
          <p:cNvSpPr>
            <a:spLocks noGrp="1"/>
          </p:cNvSpPr>
          <p:nvPr>
            <p:ph idx="1"/>
          </p:nvPr>
        </p:nvSpPr>
        <p:spPr>
          <a:xfrm>
            <a:off x="149196" y="1212782"/>
            <a:ext cx="11763404" cy="5492817"/>
          </a:xfrm>
        </p:spPr>
        <p:txBody>
          <a:bodyPr>
            <a:normAutofit/>
          </a:bodyPr>
          <a:lstStyle/>
          <a:p>
            <a:r>
              <a:rPr lang="en-US" dirty="0">
                <a:solidFill>
                  <a:schemeClr val="tx1"/>
                </a:solidFill>
              </a:rPr>
              <a:t>Submission 2: Newman-Raju Fit to Fawaz-Andersson </a:t>
            </a:r>
          </a:p>
          <a:p>
            <a:pPr lvl="1"/>
            <a:r>
              <a:rPr lang="en-US" dirty="0">
                <a:solidFill>
                  <a:schemeClr val="tx1"/>
                </a:solidFill>
              </a:rPr>
              <a:t>Results are within 2% for all cases except case 4 (about 6% maximum error) and case 5 (about 8% maximum error)</a:t>
            </a:r>
          </a:p>
          <a:p>
            <a:pPr lvl="1"/>
            <a:r>
              <a:rPr lang="en-US" dirty="0">
                <a:solidFill>
                  <a:schemeClr val="tx1"/>
                </a:solidFill>
              </a:rPr>
              <a:t>Solutions accurate to within 2% are considered acceptable for most analyses, but errors of 6-8% are larger than desired for a reliable analysis.</a:t>
            </a:r>
          </a:p>
          <a:p>
            <a:pPr lvl="1"/>
            <a:r>
              <a:rPr lang="en-US" dirty="0">
                <a:solidFill>
                  <a:schemeClr val="tx1"/>
                </a:solidFill>
              </a:rPr>
              <a:t>The errors for cases 4 and 5 are likely the result of limitations in the finite width correction.  Improved finite width corrections are discussed in this report and are expected to improve the accuracy for the Submission 2 results.</a:t>
            </a:r>
          </a:p>
          <a:p>
            <a:r>
              <a:rPr lang="en-US" dirty="0"/>
              <a:t>Submission 4: NASGRO (CC04 &amp; CC02): Newman-Raju</a:t>
            </a:r>
          </a:p>
          <a:p>
            <a:pPr lvl="1"/>
            <a:r>
              <a:rPr lang="en-US" dirty="0"/>
              <a:t>For comparison purposes, the NASGRO (CC02) and (CC04) solutions were included in the round robin exercise, however, this solution has been superseded by CC16 and is not recommended for use anymore</a:t>
            </a:r>
          </a:p>
          <a:p>
            <a:pPr lvl="1"/>
            <a:r>
              <a:rPr lang="en-US" dirty="0">
                <a:solidFill>
                  <a:schemeClr val="tx1"/>
                </a:solidFill>
              </a:rPr>
              <a:t>The comparisons shown for the a-tip provide evidence to no longer use CC02 and CC04 </a:t>
            </a:r>
          </a:p>
          <a:p>
            <a:pPr lvl="1"/>
            <a:endParaRPr lang="en-US" dirty="0"/>
          </a:p>
          <a:p>
            <a:endParaRPr lang="en-US" dirty="0"/>
          </a:p>
        </p:txBody>
      </p:sp>
    </p:spTree>
    <p:extLst>
      <p:ext uri="{BB962C8B-B14F-4D97-AF65-F5344CB8AC3E}">
        <p14:creationId xmlns:p14="http://schemas.microsoft.com/office/powerpoint/2010/main" val="28673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Individual Summary and Conclusions</a:t>
            </a:r>
          </a:p>
        </p:txBody>
      </p:sp>
      <p:sp>
        <p:nvSpPr>
          <p:cNvPr id="5" name="Content Placeholder 4">
            <a:extLst>
              <a:ext uri="{FF2B5EF4-FFF2-40B4-BE49-F238E27FC236}">
                <a16:creationId xmlns:a16="http://schemas.microsoft.com/office/drawing/2014/main" id="{13D07911-8DC4-40A8-A1FF-DFA9D51D7A5F}"/>
              </a:ext>
            </a:extLst>
          </p:cNvPr>
          <p:cNvSpPr>
            <a:spLocks noGrp="1"/>
          </p:cNvSpPr>
          <p:nvPr>
            <p:ph idx="1"/>
          </p:nvPr>
        </p:nvSpPr>
        <p:spPr>
          <a:xfrm>
            <a:off x="149196" y="1212782"/>
            <a:ext cx="11763404" cy="5492817"/>
          </a:xfrm>
        </p:spPr>
        <p:txBody>
          <a:bodyPr>
            <a:normAutofit/>
          </a:bodyPr>
          <a:lstStyle/>
          <a:p>
            <a:r>
              <a:rPr lang="en-US" dirty="0"/>
              <a:t>Submission 5: NASGRO (CC16): Fawaz-Andersson</a:t>
            </a:r>
          </a:p>
          <a:p>
            <a:pPr lvl="1"/>
            <a:r>
              <a:rPr lang="en-US" dirty="0">
                <a:solidFill>
                  <a:schemeClr val="tx1"/>
                </a:solidFill>
              </a:rPr>
              <a:t>Parametric angles for the a-tip and c-tip CC16 SIF values were provided that correspond approximately with the maximum SIF values from the “exact” Andersson (2021) solutions</a:t>
            </a:r>
          </a:p>
          <a:p>
            <a:pPr lvl="2"/>
            <a:r>
              <a:rPr lang="en-US" dirty="0">
                <a:solidFill>
                  <a:schemeClr val="tx1"/>
                </a:solidFill>
              </a:rPr>
              <a:t>This is the best way to make an apple-to-apples comparison with the Andersson (2021) solutions and is consistent with the CC16 development based on the earlier </a:t>
            </a:r>
            <a:r>
              <a:rPr lang="en-US" dirty="0"/>
              <a:t>Fawaz-Andersson</a:t>
            </a:r>
            <a:r>
              <a:rPr lang="en-US" dirty="0">
                <a:solidFill>
                  <a:schemeClr val="tx1"/>
                </a:solidFill>
              </a:rPr>
              <a:t> solutions</a:t>
            </a:r>
          </a:p>
          <a:p>
            <a:pPr lvl="1"/>
            <a:r>
              <a:rPr lang="en-US" dirty="0">
                <a:solidFill>
                  <a:schemeClr val="tx1"/>
                </a:solidFill>
              </a:rPr>
              <a:t>These parametric angles were generally from 1 to 3 degrees from the surface depending on the case considered</a:t>
            </a:r>
          </a:p>
          <a:p>
            <a:pPr lvl="1"/>
            <a:r>
              <a:rPr lang="en-US" dirty="0">
                <a:solidFill>
                  <a:schemeClr val="tx1"/>
                </a:solidFill>
              </a:rPr>
              <a:t>In NASGRO, for engineering purposes, the single (local maximum) values computed at the offset angles are assigned to 0 and 90 degrees </a:t>
            </a:r>
          </a:p>
          <a:p>
            <a:pPr lvl="1"/>
            <a:endParaRPr lang="en-US" dirty="0"/>
          </a:p>
          <a:p>
            <a:endParaRPr lang="en-US" dirty="0"/>
          </a:p>
        </p:txBody>
      </p:sp>
    </p:spTree>
    <p:extLst>
      <p:ext uri="{BB962C8B-B14F-4D97-AF65-F5344CB8AC3E}">
        <p14:creationId xmlns:p14="http://schemas.microsoft.com/office/powerpoint/2010/main" val="282520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397A-D9C8-4CA8-819F-B62EFF8CC896}"/>
              </a:ext>
            </a:extLst>
          </p:cNvPr>
          <p:cNvSpPr>
            <a:spLocks noGrp="1"/>
          </p:cNvSpPr>
          <p:nvPr>
            <p:ph type="title"/>
          </p:nvPr>
        </p:nvSpPr>
        <p:spPr/>
        <p:txBody>
          <a:bodyPr>
            <a:normAutofit/>
          </a:bodyPr>
          <a:lstStyle/>
          <a:p>
            <a:r>
              <a:rPr lang="en-US" dirty="0"/>
              <a:t>Acknowledgements</a:t>
            </a:r>
          </a:p>
        </p:txBody>
      </p:sp>
      <p:sp>
        <p:nvSpPr>
          <p:cNvPr id="6" name="Content Placeholder 5">
            <a:extLst>
              <a:ext uri="{FF2B5EF4-FFF2-40B4-BE49-F238E27FC236}">
                <a16:creationId xmlns:a16="http://schemas.microsoft.com/office/drawing/2014/main" id="{95D1618B-E71B-431B-9DD0-2C8DF4E3F898}"/>
              </a:ext>
            </a:extLst>
          </p:cNvPr>
          <p:cNvSpPr>
            <a:spLocks noGrp="1"/>
          </p:cNvSpPr>
          <p:nvPr>
            <p:ph idx="1"/>
          </p:nvPr>
        </p:nvSpPr>
        <p:spPr>
          <a:xfrm>
            <a:off x="149196" y="1212782"/>
            <a:ext cx="11753289" cy="5556317"/>
          </a:xfrm>
        </p:spPr>
        <p:txBody>
          <a:bodyPr>
            <a:normAutofit fontScale="92500" lnSpcReduction="10000"/>
          </a:bodyPr>
          <a:lstStyle/>
          <a:p>
            <a:r>
              <a:rPr lang="en-US" dirty="0"/>
              <a:t>Special thanks to all the participants!!!!</a:t>
            </a:r>
          </a:p>
          <a:p>
            <a:pPr lvl="1"/>
            <a:r>
              <a:rPr lang="en-US" dirty="0">
                <a:solidFill>
                  <a:schemeClr val="accent1">
                    <a:lumMod val="75000"/>
                  </a:schemeClr>
                </a:solidFill>
              </a:rPr>
              <a:t>Dr. </a:t>
            </a:r>
            <a:r>
              <a:rPr lang="en-US" dirty="0" err="1">
                <a:solidFill>
                  <a:schemeClr val="accent1">
                    <a:lumMod val="75000"/>
                  </a:schemeClr>
                </a:solidFill>
              </a:rPr>
              <a:t>Börje</a:t>
            </a:r>
            <a:r>
              <a:rPr lang="en-US" dirty="0">
                <a:solidFill>
                  <a:schemeClr val="accent1">
                    <a:lumMod val="75000"/>
                  </a:schemeClr>
                </a:solidFill>
              </a:rPr>
              <a:t> Andersson</a:t>
            </a:r>
          </a:p>
          <a:p>
            <a:pPr lvl="2"/>
            <a:r>
              <a:rPr lang="en-US" dirty="0"/>
              <a:t>BARE Research</a:t>
            </a:r>
          </a:p>
          <a:p>
            <a:pPr lvl="1"/>
            <a:r>
              <a:rPr lang="en-US" dirty="0">
                <a:solidFill>
                  <a:schemeClr val="accent1">
                    <a:lumMod val="75000"/>
                  </a:schemeClr>
                </a:solidFill>
              </a:rPr>
              <a:t>Joseph W. Cardinal</a:t>
            </a:r>
          </a:p>
          <a:p>
            <a:pPr lvl="2"/>
            <a:r>
              <a:rPr lang="en-US" dirty="0"/>
              <a:t>Staff Engineer, Structural Engineering Department, Southwest Research Institute</a:t>
            </a:r>
          </a:p>
          <a:p>
            <a:pPr lvl="1"/>
            <a:r>
              <a:rPr lang="en-US" dirty="0">
                <a:solidFill>
                  <a:schemeClr val="accent1">
                    <a:lumMod val="75000"/>
                  </a:schemeClr>
                </a:solidFill>
              </a:rPr>
              <a:t>Jim Harter</a:t>
            </a:r>
          </a:p>
          <a:p>
            <a:pPr lvl="2"/>
            <a:r>
              <a:rPr lang="en-US" dirty="0"/>
              <a:t>Senior Consultant, </a:t>
            </a:r>
            <a:r>
              <a:rPr lang="en-US" dirty="0" err="1"/>
              <a:t>LexTech</a:t>
            </a:r>
            <a:r>
              <a:rPr lang="en-US" dirty="0"/>
              <a:t> Inc.</a:t>
            </a:r>
          </a:p>
          <a:p>
            <a:pPr lvl="1"/>
            <a:r>
              <a:rPr lang="en-US" dirty="0">
                <a:solidFill>
                  <a:schemeClr val="accent1">
                    <a:lumMod val="75000"/>
                  </a:schemeClr>
                </a:solidFill>
              </a:rPr>
              <a:t>Dr. Adrian Loghin</a:t>
            </a:r>
          </a:p>
          <a:p>
            <a:pPr lvl="2"/>
            <a:r>
              <a:rPr lang="en-US" dirty="0"/>
              <a:t>Senior Application Engineer, </a:t>
            </a:r>
            <a:r>
              <a:rPr lang="en-US" dirty="0" err="1"/>
              <a:t>Simmetrix</a:t>
            </a:r>
            <a:r>
              <a:rPr lang="en-US" dirty="0"/>
              <a:t> Inc.</a:t>
            </a:r>
          </a:p>
          <a:p>
            <a:pPr lvl="1"/>
            <a:r>
              <a:rPr lang="en-US" dirty="0">
                <a:solidFill>
                  <a:schemeClr val="accent1">
                    <a:lumMod val="75000"/>
                  </a:schemeClr>
                </a:solidFill>
              </a:rPr>
              <a:t>Dr. Sebastian Nervi</a:t>
            </a:r>
          </a:p>
          <a:p>
            <a:pPr lvl="2"/>
            <a:r>
              <a:rPr lang="en-US" dirty="0"/>
              <a:t>Product Manager, Engineering Software Research and Development (ESRD) Inc</a:t>
            </a:r>
          </a:p>
          <a:p>
            <a:pPr lvl="1"/>
            <a:r>
              <a:rPr lang="en-US" dirty="0">
                <a:solidFill>
                  <a:schemeClr val="accent1">
                    <a:lumMod val="75000"/>
                  </a:schemeClr>
                </a:solidFill>
              </a:rPr>
              <a:t>Dr. Jim Newman</a:t>
            </a:r>
          </a:p>
          <a:p>
            <a:pPr lvl="2"/>
            <a:r>
              <a:rPr lang="en-US" dirty="0"/>
              <a:t>Emeritus Professor, Department of Aerospace, Mississippi State University</a:t>
            </a:r>
          </a:p>
          <a:p>
            <a:pPr lvl="1"/>
            <a:r>
              <a:rPr lang="en-US" dirty="0">
                <a:solidFill>
                  <a:schemeClr val="accent1">
                    <a:lumMod val="75000"/>
                  </a:schemeClr>
                </a:solidFill>
              </a:rPr>
              <a:t>Dr. Per </a:t>
            </a:r>
            <a:r>
              <a:rPr lang="en-US" dirty="0" err="1">
                <a:solidFill>
                  <a:schemeClr val="accent1">
                    <a:lumMod val="75000"/>
                  </a:schemeClr>
                </a:solidFill>
              </a:rPr>
              <a:t>Nordlund</a:t>
            </a:r>
            <a:endParaRPr lang="en-US" dirty="0">
              <a:solidFill>
                <a:schemeClr val="accent1">
                  <a:lumMod val="75000"/>
                </a:schemeClr>
              </a:solidFill>
            </a:endParaRPr>
          </a:p>
          <a:p>
            <a:pPr lvl="2"/>
            <a:r>
              <a:rPr lang="en-US" dirty="0"/>
              <a:t>MSC Software Corporation</a:t>
            </a:r>
          </a:p>
          <a:p>
            <a:pPr lvl="1"/>
            <a:r>
              <a:rPr lang="en-US" dirty="0">
                <a:solidFill>
                  <a:schemeClr val="accent1">
                    <a:lumMod val="75000"/>
                  </a:schemeClr>
                </a:solidFill>
              </a:rPr>
              <a:t>Dr. Kevin Walker</a:t>
            </a:r>
          </a:p>
          <a:p>
            <a:pPr lvl="2"/>
            <a:r>
              <a:rPr lang="en-US" dirty="0"/>
              <a:t>QinetiQ Australia</a:t>
            </a:r>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04191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Individual Summary and Conclusions</a:t>
            </a:r>
          </a:p>
        </p:txBody>
      </p:sp>
      <p:sp>
        <p:nvSpPr>
          <p:cNvPr id="5" name="Content Placeholder 4">
            <a:extLst>
              <a:ext uri="{FF2B5EF4-FFF2-40B4-BE49-F238E27FC236}">
                <a16:creationId xmlns:a16="http://schemas.microsoft.com/office/drawing/2014/main" id="{C07C3EB7-D97E-4A31-8308-C88AAA028F7B}"/>
              </a:ext>
            </a:extLst>
          </p:cNvPr>
          <p:cNvSpPr>
            <a:spLocks noGrp="1"/>
          </p:cNvSpPr>
          <p:nvPr>
            <p:ph idx="1"/>
          </p:nvPr>
        </p:nvSpPr>
        <p:spPr>
          <a:xfrm>
            <a:off x="149196" y="1212783"/>
            <a:ext cx="11877704" cy="4913380"/>
          </a:xfrm>
        </p:spPr>
        <p:txBody>
          <a:bodyPr/>
          <a:lstStyle/>
          <a:p>
            <a:r>
              <a:rPr lang="en-US" dirty="0"/>
              <a:t>Submission 6: Andersson: FEA (2021)</a:t>
            </a:r>
          </a:p>
          <a:p>
            <a:pPr lvl="1"/>
            <a:r>
              <a:rPr lang="en-US" dirty="0"/>
              <a:t>BARE has delivered several 100 million accurate K-solutions to USAF Academy since 2003 which now are available in AFGROW and NASGRO, the method used for K-calculation developed 30 years ago  </a:t>
            </a:r>
          </a:p>
          <a:p>
            <a:pPr lvl="1"/>
            <a:r>
              <a:rPr lang="en-US" dirty="0"/>
              <a:t>A strongly graded mesh towards and along the crack fronts are used (hp-version FEM)</a:t>
            </a:r>
          </a:p>
          <a:p>
            <a:pPr lvl="2"/>
            <a:r>
              <a:rPr lang="en-US" dirty="0"/>
              <a:t>All these meshes are designed to give relative errors of order ~0.03%  along the entire crack front  </a:t>
            </a:r>
          </a:p>
          <a:p>
            <a:pPr lvl="1"/>
            <a:r>
              <a:rPr lang="en-US" dirty="0"/>
              <a:t>These K-solutions are so accurate they follow the functional behavior K=const*s</a:t>
            </a:r>
            <a:r>
              <a:rPr lang="en-US" baseline="30000" dirty="0"/>
              <a:t>0.04782</a:t>
            </a:r>
          </a:p>
          <a:p>
            <a:pPr lvl="2"/>
            <a:r>
              <a:rPr lang="en-US" dirty="0"/>
              <a:t>s being the distance to the vertex, very accurately in a large region near the vertex </a:t>
            </a:r>
          </a:p>
          <a:p>
            <a:pPr lvl="2"/>
            <a:r>
              <a:rPr lang="en-US" dirty="0"/>
              <a:t>'const' can easily be determined in each of these millions of solutions leading to analytic formulas for K(s) near vertices</a:t>
            </a:r>
          </a:p>
          <a:p>
            <a:pPr lvl="2"/>
            <a:r>
              <a:rPr lang="en-US" dirty="0"/>
              <a:t>Note that for countersunk hole geometries K often goes to infinity near vertices</a:t>
            </a:r>
          </a:p>
          <a:p>
            <a:pPr lvl="3"/>
            <a:r>
              <a:rPr lang="en-US" dirty="0"/>
              <a:t>In such cases it is practical to express the solution near the vertex as a constant </a:t>
            </a:r>
          </a:p>
          <a:p>
            <a:pPr lvl="3"/>
            <a:r>
              <a:rPr lang="en-US" dirty="0"/>
              <a:t>For example constant=10 in K=constant*s</a:t>
            </a:r>
            <a:r>
              <a:rPr lang="en-US" baseline="30000" dirty="0"/>
              <a:t>(-0.10)</a:t>
            </a:r>
          </a:p>
          <a:p>
            <a:endParaRPr lang="en-US" dirty="0"/>
          </a:p>
        </p:txBody>
      </p:sp>
    </p:spTree>
    <p:extLst>
      <p:ext uri="{BB962C8B-B14F-4D97-AF65-F5344CB8AC3E}">
        <p14:creationId xmlns:p14="http://schemas.microsoft.com/office/powerpoint/2010/main" val="294980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Individual Summary and Conclusions</a:t>
            </a:r>
          </a:p>
        </p:txBody>
      </p:sp>
      <p:pic>
        <p:nvPicPr>
          <p:cNvPr id="3" name="Picture 2">
            <a:extLst>
              <a:ext uri="{FF2B5EF4-FFF2-40B4-BE49-F238E27FC236}">
                <a16:creationId xmlns:a16="http://schemas.microsoft.com/office/drawing/2014/main" id="{7AC159BD-ADF7-4675-BB25-23863F8A5116}"/>
              </a:ext>
            </a:extLst>
          </p:cNvPr>
          <p:cNvPicPr>
            <a:picLocks noChangeAspect="1"/>
          </p:cNvPicPr>
          <p:nvPr/>
        </p:nvPicPr>
        <p:blipFill>
          <a:blip r:embed="rId2"/>
          <a:stretch>
            <a:fillRect/>
          </a:stretch>
        </p:blipFill>
        <p:spPr>
          <a:xfrm>
            <a:off x="182720" y="2864304"/>
            <a:ext cx="5580952" cy="3638095"/>
          </a:xfrm>
          <a:prstGeom prst="rect">
            <a:avLst/>
          </a:prstGeom>
          <a:ln>
            <a:solidFill>
              <a:schemeClr val="tx1"/>
            </a:solidFill>
          </a:ln>
        </p:spPr>
      </p:pic>
      <p:pic>
        <p:nvPicPr>
          <p:cNvPr id="4" name="Picture 3">
            <a:extLst>
              <a:ext uri="{FF2B5EF4-FFF2-40B4-BE49-F238E27FC236}">
                <a16:creationId xmlns:a16="http://schemas.microsoft.com/office/drawing/2014/main" id="{95851B04-CADD-40DC-90BE-0B18339EE86A}"/>
              </a:ext>
            </a:extLst>
          </p:cNvPr>
          <p:cNvPicPr>
            <a:picLocks noChangeAspect="1"/>
          </p:cNvPicPr>
          <p:nvPr/>
        </p:nvPicPr>
        <p:blipFill>
          <a:blip r:embed="rId3"/>
          <a:stretch>
            <a:fillRect/>
          </a:stretch>
        </p:blipFill>
        <p:spPr>
          <a:xfrm>
            <a:off x="5979102" y="2864303"/>
            <a:ext cx="5580952" cy="3638095"/>
          </a:xfrm>
          <a:prstGeom prst="rect">
            <a:avLst/>
          </a:prstGeom>
          <a:ln>
            <a:solidFill>
              <a:schemeClr val="tx1"/>
            </a:solidFill>
          </a:ln>
        </p:spPr>
      </p:pic>
      <p:sp>
        <p:nvSpPr>
          <p:cNvPr id="7" name="Content Placeholder 6">
            <a:extLst>
              <a:ext uri="{FF2B5EF4-FFF2-40B4-BE49-F238E27FC236}">
                <a16:creationId xmlns:a16="http://schemas.microsoft.com/office/drawing/2014/main" id="{15A81CB5-A9C8-4538-8767-1D865557F2CA}"/>
              </a:ext>
            </a:extLst>
          </p:cNvPr>
          <p:cNvSpPr>
            <a:spLocks noGrp="1"/>
          </p:cNvSpPr>
          <p:nvPr>
            <p:ph idx="1"/>
          </p:nvPr>
        </p:nvSpPr>
        <p:spPr/>
        <p:txBody>
          <a:bodyPr/>
          <a:lstStyle/>
          <a:p>
            <a:r>
              <a:rPr lang="en-US" dirty="0"/>
              <a:t>Submission 6: Andersson: FEA (2021)</a:t>
            </a:r>
          </a:p>
          <a:p>
            <a:pPr lvl="1"/>
            <a:r>
              <a:rPr lang="en-US" dirty="0"/>
              <a:t>For the seven benchmark cases we used our standard procedures for K-calculation </a:t>
            </a:r>
          </a:p>
          <a:p>
            <a:pPr lvl="2"/>
            <a:r>
              <a:rPr lang="en-US" dirty="0"/>
              <a:t>The relative error in K</a:t>
            </a:r>
            <a:r>
              <a:rPr lang="en-US" baseline="-25000" dirty="0"/>
              <a:t>I</a:t>
            </a:r>
            <a:r>
              <a:rPr lang="en-US" dirty="0"/>
              <a:t> in all seven solutions are then 0.03% of less</a:t>
            </a:r>
          </a:p>
          <a:p>
            <a:pPr lvl="2"/>
            <a:r>
              <a:rPr lang="en-US" dirty="0"/>
              <a:t>Made detailed convergence studies for Case #2 and compared these solutions with Loghin high accuracy solutions obtained with highly refined meshes </a:t>
            </a:r>
          </a:p>
          <a:p>
            <a:endParaRPr lang="en-US" dirty="0"/>
          </a:p>
        </p:txBody>
      </p:sp>
    </p:spTree>
    <p:extLst>
      <p:ext uri="{BB962C8B-B14F-4D97-AF65-F5344CB8AC3E}">
        <p14:creationId xmlns:p14="http://schemas.microsoft.com/office/powerpoint/2010/main" val="248577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Individual Summary and Conclusions</a:t>
            </a:r>
          </a:p>
        </p:txBody>
      </p:sp>
      <p:sp>
        <p:nvSpPr>
          <p:cNvPr id="5" name="Content Placeholder 4">
            <a:extLst>
              <a:ext uri="{FF2B5EF4-FFF2-40B4-BE49-F238E27FC236}">
                <a16:creationId xmlns:a16="http://schemas.microsoft.com/office/drawing/2014/main" id="{FDEB5FE3-DA77-4DBB-BD78-8B76CB984842}"/>
              </a:ext>
            </a:extLst>
          </p:cNvPr>
          <p:cNvSpPr>
            <a:spLocks noGrp="1"/>
          </p:cNvSpPr>
          <p:nvPr>
            <p:ph idx="1"/>
          </p:nvPr>
        </p:nvSpPr>
        <p:spPr/>
        <p:txBody>
          <a:bodyPr/>
          <a:lstStyle/>
          <a:p>
            <a:r>
              <a:rPr lang="en-US" dirty="0"/>
              <a:t>Submission 7: </a:t>
            </a:r>
            <a:r>
              <a:rPr lang="en-US" dirty="0" err="1"/>
              <a:t>SimModeler</a:t>
            </a:r>
            <a:r>
              <a:rPr lang="en-US" dirty="0"/>
              <a:t> Crack: FEA (2021)</a:t>
            </a:r>
          </a:p>
          <a:p>
            <a:pPr lvl="1"/>
            <a:r>
              <a:rPr lang="en-US" dirty="0" err="1"/>
              <a:t>SimModeler</a:t>
            </a:r>
            <a:r>
              <a:rPr lang="en-US" dirty="0"/>
              <a:t> Crack was employed to create 3D finite element models and compute Mode I SIF values for the benchmark problems considered in this study </a:t>
            </a:r>
          </a:p>
          <a:p>
            <a:pPr lvl="1"/>
            <a:r>
              <a:rPr lang="en-US" dirty="0"/>
              <a:t>Any </a:t>
            </a:r>
            <a:r>
              <a:rPr lang="en-US" dirty="0" err="1"/>
              <a:t>SimModeler</a:t>
            </a:r>
            <a:r>
              <a:rPr lang="en-US" dirty="0"/>
              <a:t> Crack user can duplicate the results provided in this submission</a:t>
            </a:r>
          </a:p>
          <a:p>
            <a:pPr lvl="1"/>
            <a:r>
              <a:rPr lang="en-US" dirty="0" err="1"/>
              <a:t>SimModeler</a:t>
            </a:r>
            <a:r>
              <a:rPr lang="en-US" dirty="0"/>
              <a:t> Crack follows an integrated CAD to FEA  modeling process which allows users to easily adopt it in their design and life assessment process  </a:t>
            </a:r>
          </a:p>
          <a:p>
            <a:pPr lvl="1"/>
            <a:r>
              <a:rPr lang="en-US" dirty="0"/>
              <a:t>CAD representation of each benchmark model was used to define the crack, create the associated mesh,  apply boundary conditions and loading using geometric entities </a:t>
            </a:r>
          </a:p>
          <a:p>
            <a:pPr lvl="1"/>
            <a:r>
              <a:rPr lang="en-US" dirty="0"/>
              <a:t>For all cases, ANSYS was used as a solver </a:t>
            </a:r>
          </a:p>
          <a:p>
            <a:pPr lvl="1"/>
            <a:r>
              <a:rPr lang="en-US" dirty="0"/>
              <a:t>SIF values (all three modes) along each crack front are computed by </a:t>
            </a:r>
            <a:r>
              <a:rPr lang="en-US" dirty="0" err="1"/>
              <a:t>SimModeler</a:t>
            </a:r>
            <a:r>
              <a:rPr lang="en-US" dirty="0"/>
              <a:t> </a:t>
            </a:r>
          </a:p>
          <a:p>
            <a:endParaRPr lang="en-US" dirty="0"/>
          </a:p>
        </p:txBody>
      </p:sp>
    </p:spTree>
    <p:extLst>
      <p:ext uri="{BB962C8B-B14F-4D97-AF65-F5344CB8AC3E}">
        <p14:creationId xmlns:p14="http://schemas.microsoft.com/office/powerpoint/2010/main" val="363078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Individual Summary and Conclusions</a:t>
            </a:r>
          </a:p>
        </p:txBody>
      </p:sp>
      <p:pic>
        <p:nvPicPr>
          <p:cNvPr id="8" name="Picture 7">
            <a:extLst>
              <a:ext uri="{FF2B5EF4-FFF2-40B4-BE49-F238E27FC236}">
                <a16:creationId xmlns:a16="http://schemas.microsoft.com/office/drawing/2014/main" id="{F49D4CEA-8422-48B0-B2ED-AA5EDB4F092C}"/>
              </a:ext>
            </a:extLst>
          </p:cNvPr>
          <p:cNvPicPr>
            <a:picLocks noChangeAspect="1"/>
          </p:cNvPicPr>
          <p:nvPr/>
        </p:nvPicPr>
        <p:blipFill rotWithShape="1">
          <a:blip r:embed="rId2"/>
          <a:srcRect l="11647" r="12810" b="11305"/>
          <a:stretch/>
        </p:blipFill>
        <p:spPr>
          <a:xfrm>
            <a:off x="8149550" y="1212782"/>
            <a:ext cx="3893254" cy="5053731"/>
          </a:xfrm>
          <a:prstGeom prst="rect">
            <a:avLst/>
          </a:prstGeom>
        </p:spPr>
      </p:pic>
      <p:sp>
        <p:nvSpPr>
          <p:cNvPr id="4" name="Content Placeholder 3">
            <a:extLst>
              <a:ext uri="{FF2B5EF4-FFF2-40B4-BE49-F238E27FC236}">
                <a16:creationId xmlns:a16="http://schemas.microsoft.com/office/drawing/2014/main" id="{2849006E-3198-4AB9-A28B-4886A32C07AE}"/>
              </a:ext>
            </a:extLst>
          </p:cNvPr>
          <p:cNvSpPr>
            <a:spLocks noGrp="1"/>
          </p:cNvSpPr>
          <p:nvPr>
            <p:ph idx="1"/>
          </p:nvPr>
        </p:nvSpPr>
        <p:spPr>
          <a:xfrm>
            <a:off x="149196" y="1212782"/>
            <a:ext cx="7877205" cy="5556317"/>
          </a:xfrm>
        </p:spPr>
        <p:txBody>
          <a:bodyPr/>
          <a:lstStyle/>
          <a:p>
            <a:r>
              <a:rPr lang="en-US" dirty="0"/>
              <a:t>Submission 7: </a:t>
            </a:r>
            <a:r>
              <a:rPr lang="en-US" dirty="0" err="1"/>
              <a:t>SimModeler</a:t>
            </a:r>
            <a:r>
              <a:rPr lang="en-US" dirty="0"/>
              <a:t> Crack: FEA (2021)</a:t>
            </a:r>
          </a:p>
          <a:p>
            <a:pPr lvl="1"/>
            <a:r>
              <a:rPr lang="en-US" dirty="0"/>
              <a:t>For each 3D model utilized, stress and displacement contours along with Mode I SIF for each case are provided for a detailed release of the results and a potential reference data for other studies</a:t>
            </a:r>
          </a:p>
          <a:p>
            <a:pPr lvl="1"/>
            <a:r>
              <a:rPr lang="en-US" dirty="0"/>
              <a:t>In Case 2, six models containing different mesh refinement along crack front were considered for a convergence study</a:t>
            </a:r>
          </a:p>
          <a:p>
            <a:pPr lvl="2"/>
            <a:r>
              <a:rPr lang="en-US" dirty="0"/>
              <a:t>The densest crack front mesh contains 8000 element edges</a:t>
            </a:r>
          </a:p>
          <a:p>
            <a:pPr lvl="1"/>
            <a:r>
              <a:rPr lang="en-US" dirty="0"/>
              <a:t>It was shown:</a:t>
            </a:r>
          </a:p>
          <a:p>
            <a:pPr lvl="2"/>
            <a:r>
              <a:rPr lang="en-US" dirty="0"/>
              <a:t>With increased crack front mesh density mode I SIF solution is convergent </a:t>
            </a:r>
          </a:p>
          <a:p>
            <a:pPr lvl="2"/>
            <a:r>
              <a:rPr lang="en-US" dirty="0"/>
              <a:t>The converged solution is within 0.2% average relative difference from Andersson’s semi-analytical solution </a:t>
            </a:r>
          </a:p>
          <a:p>
            <a:pPr lvl="2"/>
            <a:r>
              <a:rPr lang="en-US" dirty="0"/>
              <a:t>Even though different techniques and formulations were used to compute stress intensity factors, Andersson and Loghin solutions match within 0.2%, comparison provided at right</a:t>
            </a:r>
          </a:p>
          <a:p>
            <a:pPr marL="1371600" lvl="3" indent="0">
              <a:buNone/>
            </a:pPr>
            <a:endParaRPr lang="en-US" dirty="0"/>
          </a:p>
          <a:p>
            <a:endParaRPr lang="en-US" dirty="0"/>
          </a:p>
        </p:txBody>
      </p:sp>
    </p:spTree>
    <p:extLst>
      <p:ext uri="{BB962C8B-B14F-4D97-AF65-F5344CB8AC3E}">
        <p14:creationId xmlns:p14="http://schemas.microsoft.com/office/powerpoint/2010/main" val="249643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Individual Summary and Conclusions</a:t>
            </a:r>
          </a:p>
        </p:txBody>
      </p:sp>
      <p:sp>
        <p:nvSpPr>
          <p:cNvPr id="5" name="Content Placeholder 4">
            <a:extLst>
              <a:ext uri="{FF2B5EF4-FFF2-40B4-BE49-F238E27FC236}">
                <a16:creationId xmlns:a16="http://schemas.microsoft.com/office/drawing/2014/main" id="{667CBA99-FC41-40AB-9B88-431AE7960391}"/>
              </a:ext>
            </a:extLst>
          </p:cNvPr>
          <p:cNvSpPr>
            <a:spLocks noGrp="1"/>
          </p:cNvSpPr>
          <p:nvPr>
            <p:ph idx="1"/>
          </p:nvPr>
        </p:nvSpPr>
        <p:spPr>
          <a:xfrm>
            <a:off x="149196" y="1212782"/>
            <a:ext cx="11753289" cy="5543617"/>
          </a:xfrm>
        </p:spPr>
        <p:txBody>
          <a:bodyPr>
            <a:normAutofit/>
          </a:bodyPr>
          <a:lstStyle/>
          <a:p>
            <a:r>
              <a:rPr lang="en-US" dirty="0"/>
              <a:t>Submission 8: StressCheck: FEA (2021)</a:t>
            </a:r>
          </a:p>
          <a:p>
            <a:pPr lvl="1"/>
            <a:r>
              <a:rPr lang="en-US" dirty="0"/>
              <a:t>ESRD interpreted the objective of this round robin (evaluate differences between available SIF solutions for a single corner crack at a fastener hole with remote uniform tension loading…compared to explicit finite element modeling of each case), as establishing a reference and a framework for </a:t>
            </a:r>
            <a:r>
              <a:rPr lang="en-US" dirty="0" err="1"/>
              <a:t>DaDT</a:t>
            </a:r>
            <a:r>
              <a:rPr lang="en-US" dirty="0"/>
              <a:t> engineers when using these tools for computing SIFs in an industrial setting </a:t>
            </a:r>
          </a:p>
          <a:p>
            <a:pPr lvl="1"/>
            <a:r>
              <a:rPr lang="en-US" dirty="0"/>
              <a:t>Since the desired accuracy depends on the goal of the analysis, having the feedback information in the form of a reliable estimate of the relative error in the quantity of interest (</a:t>
            </a:r>
            <a:r>
              <a:rPr lang="en-US" dirty="0" err="1"/>
              <a:t>QoI</a:t>
            </a:r>
            <a:r>
              <a:rPr lang="en-US" dirty="0"/>
              <a:t>) is an essential technical requirement</a:t>
            </a:r>
          </a:p>
          <a:p>
            <a:pPr lvl="1"/>
            <a:r>
              <a:rPr lang="en-US" dirty="0"/>
              <a:t>In addition, users must be provided means to reduce the relative error at the expense of a reasonable amount of additional computational effort, when necessary</a:t>
            </a:r>
          </a:p>
          <a:p>
            <a:pPr lvl="1"/>
            <a:r>
              <a:rPr lang="en-US" dirty="0"/>
              <a:t>The error of approximation was evaluated from a converging sequence of solutions obtained by p-extension on a fixed mesh </a:t>
            </a:r>
          </a:p>
          <a:p>
            <a:pPr lvl="1"/>
            <a:r>
              <a:rPr lang="en-US" dirty="0"/>
              <a:t>No prior knowledge of an exact solution or the reference results provided herein were used for error estimation, such information is not available in industrial applications </a:t>
            </a:r>
          </a:p>
          <a:p>
            <a:pPr lvl="2"/>
            <a:endParaRPr lang="en-US" dirty="0"/>
          </a:p>
          <a:p>
            <a:endParaRPr lang="en-US" dirty="0"/>
          </a:p>
        </p:txBody>
      </p:sp>
    </p:spTree>
    <p:extLst>
      <p:ext uri="{BB962C8B-B14F-4D97-AF65-F5344CB8AC3E}">
        <p14:creationId xmlns:p14="http://schemas.microsoft.com/office/powerpoint/2010/main" val="1231191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Individual Summary and Conclusions</a:t>
            </a:r>
          </a:p>
        </p:txBody>
      </p:sp>
      <p:sp>
        <p:nvSpPr>
          <p:cNvPr id="5" name="Content Placeholder 4">
            <a:extLst>
              <a:ext uri="{FF2B5EF4-FFF2-40B4-BE49-F238E27FC236}">
                <a16:creationId xmlns:a16="http://schemas.microsoft.com/office/drawing/2014/main" id="{667CBA99-FC41-40AB-9B88-431AE7960391}"/>
              </a:ext>
            </a:extLst>
          </p:cNvPr>
          <p:cNvSpPr>
            <a:spLocks noGrp="1"/>
          </p:cNvSpPr>
          <p:nvPr>
            <p:ph idx="1"/>
          </p:nvPr>
        </p:nvSpPr>
        <p:spPr>
          <a:xfrm>
            <a:off x="149196" y="1212782"/>
            <a:ext cx="11753289" cy="5543617"/>
          </a:xfrm>
        </p:spPr>
        <p:txBody>
          <a:bodyPr>
            <a:normAutofit fontScale="92500" lnSpcReduction="20000"/>
          </a:bodyPr>
          <a:lstStyle/>
          <a:p>
            <a:r>
              <a:rPr lang="en-US" dirty="0"/>
              <a:t>Submission 9: MSC Marc: FEA (2021)</a:t>
            </a:r>
          </a:p>
          <a:p>
            <a:pPr lvl="1"/>
            <a:r>
              <a:rPr lang="en-US" dirty="0">
                <a:solidFill>
                  <a:schemeClr val="tx1"/>
                </a:solidFill>
              </a:rPr>
              <a:t>As MSC Marc is a general purpose commercial non-linear solver, focus is on ease-of-use</a:t>
            </a:r>
          </a:p>
          <a:p>
            <a:pPr lvl="2"/>
            <a:r>
              <a:rPr lang="en-US" dirty="0">
                <a:solidFill>
                  <a:schemeClr val="tx1"/>
                </a:solidFill>
              </a:rPr>
              <a:t>Model setup using solid geometry, both for plate and crack location</a:t>
            </a:r>
          </a:p>
          <a:p>
            <a:pPr lvl="2"/>
            <a:r>
              <a:rPr lang="en-US" dirty="0">
                <a:solidFill>
                  <a:schemeClr val="tx1"/>
                </a:solidFill>
              </a:rPr>
              <a:t>Model is set up in minutes</a:t>
            </a:r>
          </a:p>
          <a:p>
            <a:pPr lvl="1"/>
            <a:r>
              <a:rPr lang="en-US" dirty="0">
                <a:solidFill>
                  <a:schemeClr val="tx1"/>
                </a:solidFill>
              </a:rPr>
              <a:t>The crack and refined mesh is automatically created inside the Marc solver.</a:t>
            </a:r>
          </a:p>
          <a:p>
            <a:pPr lvl="2"/>
            <a:r>
              <a:rPr lang="en-US" dirty="0">
                <a:solidFill>
                  <a:schemeClr val="tx1"/>
                </a:solidFill>
              </a:rPr>
              <a:t>A special focused mesh with very regular mesh is used around the crack</a:t>
            </a:r>
          </a:p>
          <a:p>
            <a:pPr lvl="1"/>
            <a:r>
              <a:rPr lang="en-US" dirty="0">
                <a:solidFill>
                  <a:schemeClr val="tx1"/>
                </a:solidFill>
              </a:rPr>
              <a:t>VCCT was used for the SIF evaluation</a:t>
            </a:r>
          </a:p>
          <a:p>
            <a:pPr lvl="2"/>
            <a:r>
              <a:rPr lang="en-US" dirty="0">
                <a:solidFill>
                  <a:schemeClr val="tx1"/>
                </a:solidFill>
              </a:rPr>
              <a:t>Alternatively, the more accurate J-integral can be used</a:t>
            </a:r>
          </a:p>
          <a:p>
            <a:pPr lvl="2"/>
            <a:r>
              <a:rPr lang="en-US" dirty="0">
                <a:solidFill>
                  <a:schemeClr val="tx1"/>
                </a:solidFill>
              </a:rPr>
              <a:t>The mesh used is perfect for J-integral evaluation</a:t>
            </a:r>
          </a:p>
          <a:p>
            <a:pPr lvl="2"/>
            <a:r>
              <a:rPr lang="en-US" dirty="0">
                <a:solidFill>
                  <a:schemeClr val="tx1"/>
                </a:solidFill>
              </a:rPr>
              <a:t>No assumption is made about an exact solution</a:t>
            </a:r>
          </a:p>
          <a:p>
            <a:pPr lvl="2"/>
            <a:r>
              <a:rPr lang="en-US" dirty="0">
                <a:solidFill>
                  <a:schemeClr val="tx1"/>
                </a:solidFill>
              </a:rPr>
              <a:t>Standard lower order tetrahedral elements used</a:t>
            </a:r>
          </a:p>
          <a:p>
            <a:pPr lvl="2"/>
            <a:r>
              <a:rPr lang="en-US" dirty="0">
                <a:solidFill>
                  <a:schemeClr val="tx1"/>
                </a:solidFill>
              </a:rPr>
              <a:t>Runs in a minute on a laptop</a:t>
            </a:r>
          </a:p>
          <a:p>
            <a:pPr lvl="1"/>
            <a:r>
              <a:rPr lang="en-US" dirty="0">
                <a:solidFill>
                  <a:schemeClr val="tx1"/>
                </a:solidFill>
              </a:rPr>
              <a:t>Assumed that the recommended resolution of 30 elements along the crack should be used</a:t>
            </a:r>
          </a:p>
          <a:p>
            <a:pPr lvl="2"/>
            <a:r>
              <a:rPr lang="en-US" dirty="0">
                <a:solidFill>
                  <a:schemeClr val="tx1"/>
                </a:solidFill>
              </a:rPr>
              <a:t>Yes, it said minimum</a:t>
            </a:r>
          </a:p>
          <a:p>
            <a:pPr lvl="1"/>
            <a:r>
              <a:rPr lang="en-US" dirty="0">
                <a:solidFill>
                  <a:schemeClr val="tx1"/>
                </a:solidFill>
              </a:rPr>
              <a:t>Despite the relatively coarse mesh, results are within 2%</a:t>
            </a:r>
          </a:p>
          <a:p>
            <a:pPr lvl="2"/>
            <a:r>
              <a:rPr lang="en-US" dirty="0">
                <a:solidFill>
                  <a:schemeClr val="tx1"/>
                </a:solidFill>
              </a:rPr>
              <a:t>Thanks to the regular mesh</a:t>
            </a:r>
          </a:p>
          <a:p>
            <a:pPr lvl="2"/>
            <a:r>
              <a:rPr lang="en-US" dirty="0">
                <a:solidFill>
                  <a:schemeClr val="tx1"/>
                </a:solidFill>
              </a:rPr>
              <a:t>Definitely need finer mesh to resolve the solution near the ends</a:t>
            </a:r>
          </a:p>
          <a:p>
            <a:pPr lvl="2"/>
            <a:r>
              <a:rPr lang="en-US" dirty="0">
                <a:solidFill>
                  <a:schemeClr val="tx1"/>
                </a:solidFill>
              </a:rPr>
              <a:t>One can easily bias the edge lengths towards the ends</a:t>
            </a:r>
          </a:p>
          <a:p>
            <a:pPr lvl="1"/>
            <a:r>
              <a:rPr lang="en-US" dirty="0">
                <a:solidFill>
                  <a:schemeClr val="tx1"/>
                </a:solidFill>
              </a:rPr>
              <a:t>If needed, the crack can also grow, and the refined region will follow the crack</a:t>
            </a:r>
          </a:p>
          <a:p>
            <a:pPr lvl="2"/>
            <a:endParaRPr lang="en-US" dirty="0"/>
          </a:p>
          <a:p>
            <a:endParaRPr lang="en-US" dirty="0"/>
          </a:p>
        </p:txBody>
      </p:sp>
    </p:spTree>
    <p:extLst>
      <p:ext uri="{BB962C8B-B14F-4D97-AF65-F5344CB8AC3E}">
        <p14:creationId xmlns:p14="http://schemas.microsoft.com/office/powerpoint/2010/main" val="316242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Overall Summary and Conclusions</a:t>
            </a:r>
          </a:p>
        </p:txBody>
      </p:sp>
      <p:sp>
        <p:nvSpPr>
          <p:cNvPr id="4" name="Content Placeholder 3">
            <a:extLst>
              <a:ext uri="{FF2B5EF4-FFF2-40B4-BE49-F238E27FC236}">
                <a16:creationId xmlns:a16="http://schemas.microsoft.com/office/drawing/2014/main" id="{A3D8E5A4-2370-4767-BAE5-C147A009F408}"/>
              </a:ext>
            </a:extLst>
          </p:cNvPr>
          <p:cNvSpPr>
            <a:spLocks noGrp="1"/>
          </p:cNvSpPr>
          <p:nvPr>
            <p:ph idx="1"/>
          </p:nvPr>
        </p:nvSpPr>
        <p:spPr>
          <a:xfrm>
            <a:off x="149196" y="1212783"/>
            <a:ext cx="11852304" cy="4913380"/>
          </a:xfrm>
        </p:spPr>
        <p:txBody>
          <a:bodyPr/>
          <a:lstStyle/>
          <a:p>
            <a:r>
              <a:rPr lang="en-US" dirty="0"/>
              <a:t>Successful SIF comparisons completed utilizing a wide array of available solutions and toolsets, with submissions provided by (8) different participants</a:t>
            </a:r>
          </a:p>
          <a:p>
            <a:r>
              <a:rPr lang="en-US" dirty="0"/>
              <a:t>Overall, results were within 2% of the reference case, however, deviations were observed for narrow width and varying aspect ratio cases exceeded 10% in some cases</a:t>
            </a:r>
          </a:p>
          <a:p>
            <a:r>
              <a:rPr lang="en-US" dirty="0"/>
              <a:t>Issues with commonly utilized finite width corrections were discovered</a:t>
            </a:r>
          </a:p>
          <a:p>
            <a:r>
              <a:rPr lang="en-US" dirty="0"/>
              <a:t>A robust dataset was developed that can be utilized as a reference set for follow-on studies</a:t>
            </a:r>
          </a:p>
          <a:p>
            <a:r>
              <a:rPr lang="en-US" dirty="0"/>
              <a:t>Comparisons between varying FEM approaches have highlighted the opportunity to identify modeling best practices and provide guidance to the community</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445551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Next Steps</a:t>
            </a:r>
          </a:p>
        </p:txBody>
      </p:sp>
      <p:sp>
        <p:nvSpPr>
          <p:cNvPr id="4" name="Content Placeholder 3">
            <a:extLst>
              <a:ext uri="{FF2B5EF4-FFF2-40B4-BE49-F238E27FC236}">
                <a16:creationId xmlns:a16="http://schemas.microsoft.com/office/drawing/2014/main" id="{3DB8BE94-284E-4445-BB7E-B7D6B8A4350E}"/>
              </a:ext>
            </a:extLst>
          </p:cNvPr>
          <p:cNvSpPr>
            <a:spLocks noGrp="1"/>
          </p:cNvSpPr>
          <p:nvPr>
            <p:ph idx="1"/>
          </p:nvPr>
        </p:nvSpPr>
        <p:spPr>
          <a:xfrm>
            <a:off x="149196" y="1212783"/>
            <a:ext cx="11814204" cy="4913380"/>
          </a:xfrm>
        </p:spPr>
        <p:txBody>
          <a:bodyPr/>
          <a:lstStyle/>
          <a:p>
            <a:r>
              <a:rPr lang="en-US" dirty="0"/>
              <a:t>Finalizing summary report documenting round robin approach, results, conclusions, and follow-on investigations</a:t>
            </a:r>
          </a:p>
          <a:p>
            <a:r>
              <a:rPr lang="en-US" dirty="0"/>
              <a:t>New finite width corrections in work to support the community</a:t>
            </a:r>
          </a:p>
          <a:p>
            <a:r>
              <a:rPr lang="en-US" dirty="0"/>
              <a:t>Collaboration to identify FEA best practices and lessons learned</a:t>
            </a:r>
          </a:p>
          <a:p>
            <a:r>
              <a:rPr lang="en-US" dirty="0"/>
              <a:t>Consider publication of papers/presentations to share results with community</a:t>
            </a:r>
          </a:p>
          <a:p>
            <a:endParaRPr lang="en-US" dirty="0"/>
          </a:p>
        </p:txBody>
      </p:sp>
    </p:spTree>
    <p:extLst>
      <p:ext uri="{BB962C8B-B14F-4D97-AF65-F5344CB8AC3E}">
        <p14:creationId xmlns:p14="http://schemas.microsoft.com/office/powerpoint/2010/main" val="861172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endParaRPr lang="en-US" dirty="0"/>
          </a:p>
        </p:txBody>
      </p:sp>
      <p:sp>
        <p:nvSpPr>
          <p:cNvPr id="4" name="Content Placeholder 3">
            <a:extLst>
              <a:ext uri="{FF2B5EF4-FFF2-40B4-BE49-F238E27FC236}">
                <a16:creationId xmlns:a16="http://schemas.microsoft.com/office/drawing/2014/main" id="{3DB8BE94-284E-4445-BB7E-B7D6B8A4350E}"/>
              </a:ext>
            </a:extLst>
          </p:cNvPr>
          <p:cNvSpPr>
            <a:spLocks noGrp="1"/>
          </p:cNvSpPr>
          <p:nvPr>
            <p:ph idx="1"/>
          </p:nvPr>
        </p:nvSpPr>
        <p:spPr>
          <a:xfrm>
            <a:off x="149196" y="1212783"/>
            <a:ext cx="11814204" cy="4913380"/>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3600" dirty="0"/>
              <a:t>Thank you!!</a:t>
            </a:r>
          </a:p>
          <a:p>
            <a:pPr algn="ctr"/>
            <a:endParaRPr lang="en-US" sz="3600" dirty="0"/>
          </a:p>
          <a:p>
            <a:pPr marL="0" indent="0" algn="ctr">
              <a:buNone/>
            </a:pPr>
            <a:r>
              <a:rPr lang="en-US" sz="3600" dirty="0"/>
              <a:t>Questions?</a:t>
            </a:r>
          </a:p>
          <a:p>
            <a:endParaRPr lang="en-US" dirty="0"/>
          </a:p>
        </p:txBody>
      </p:sp>
    </p:spTree>
    <p:extLst>
      <p:ext uri="{BB962C8B-B14F-4D97-AF65-F5344CB8AC3E}">
        <p14:creationId xmlns:p14="http://schemas.microsoft.com/office/powerpoint/2010/main" val="480655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References</a:t>
            </a:r>
          </a:p>
        </p:txBody>
      </p:sp>
      <p:sp>
        <p:nvSpPr>
          <p:cNvPr id="5" name="Content Placeholder 4">
            <a:extLst>
              <a:ext uri="{FF2B5EF4-FFF2-40B4-BE49-F238E27FC236}">
                <a16:creationId xmlns:a16="http://schemas.microsoft.com/office/drawing/2014/main" id="{29749465-2C54-4059-AF62-9424DB1C3183}"/>
              </a:ext>
            </a:extLst>
          </p:cNvPr>
          <p:cNvSpPr>
            <a:spLocks noGrp="1"/>
          </p:cNvSpPr>
          <p:nvPr>
            <p:ph idx="1"/>
          </p:nvPr>
        </p:nvSpPr>
        <p:spPr>
          <a:xfrm>
            <a:off x="149196" y="1212782"/>
            <a:ext cx="11753289" cy="5518217"/>
          </a:xfrm>
        </p:spPr>
        <p:txBody>
          <a:bodyPr>
            <a:normAutofit fontScale="70000" lnSpcReduction="20000"/>
          </a:bodyPr>
          <a:lstStyle/>
          <a:p>
            <a:pPr marL="514350" indent="-514350">
              <a:buFont typeface="+mj-lt"/>
              <a:buAutoNum type="arabicParenR"/>
            </a:pPr>
            <a:r>
              <a:rPr lang="en-US" dirty="0"/>
              <a:t>R. Pilarczyk, et al, “Successful Round Robin Analyses Resulting from the Engineered Residual Stress Implementation Working Group”, Materials Performance and Characterization, ASTM, DOI: 10.1520/MPC20190210</a:t>
            </a:r>
          </a:p>
          <a:p>
            <a:pPr marL="514350" indent="-514350">
              <a:buFont typeface="+mj-lt"/>
              <a:buAutoNum type="arabicParenR"/>
            </a:pPr>
            <a:r>
              <a:rPr lang="en-US" dirty="0"/>
              <a:t>R. Pilarczyk, “</a:t>
            </a:r>
            <a:r>
              <a:rPr lang="en-US" dirty="0" err="1"/>
              <a:t>Lifing</a:t>
            </a:r>
            <a:r>
              <a:rPr lang="en-US" dirty="0"/>
              <a:t> Methods and Experimental Validation of Engineered Residual Stress, in Proceedings of the 2019 Aircraft Structural Integrity Program (ASIP) Conference (San Antonio, TX: Universal Technology Company, 2019).</a:t>
            </a:r>
          </a:p>
          <a:p>
            <a:pPr marL="514350" indent="-514350">
              <a:buFont typeface="+mj-lt"/>
              <a:buAutoNum type="arabicParenR"/>
            </a:pPr>
            <a:r>
              <a:rPr lang="en-US" dirty="0"/>
              <a:t>https://ntrs.nasa.gov/api/citations/19840015857/downloads/19840015857.pdf</a:t>
            </a:r>
          </a:p>
          <a:p>
            <a:pPr marL="514350" indent="-514350">
              <a:buFont typeface="+mj-lt"/>
              <a:buAutoNum type="arabicParenR"/>
            </a:pPr>
            <a:r>
              <a:rPr lang="en-US" dirty="0"/>
              <a:t>S.A. Fawaz, B. Andersson, “Accurate Stress Intensity Factor Solutions for Corner Cracks at a Hole”, Engineering Fracture Mechanics 71(9) (2004) 1235-1254.</a:t>
            </a:r>
          </a:p>
          <a:p>
            <a:pPr marL="514350" indent="-514350">
              <a:buFont typeface="+mj-lt"/>
              <a:buAutoNum type="arabicParenR"/>
            </a:pPr>
            <a:r>
              <a:rPr lang="en-US" dirty="0"/>
              <a:t>Newman, J. C., Jr. and Raju, I. S., “Stress-intensity Factor Equations for Cracks in Three-Dimensional Finite Bodies,” Fracture Mechanics, Fourteenth Symposium --Volume 1, Theory and Analysis, ASTM STP 791, 1983, pp. 238-265.</a:t>
            </a:r>
          </a:p>
          <a:p>
            <a:pPr marL="514350" indent="-514350">
              <a:buFont typeface="+mj-lt"/>
              <a:buAutoNum type="arabicParenR"/>
            </a:pPr>
            <a:r>
              <a:rPr lang="en-US" dirty="0"/>
              <a:t>Harter, James, A. “AFGROW User’s Guide and Technical Manual, Version 5.3”, Section3.2.3.1.1.5, https://afgrow.net/DocumentHandler.ashx?name=AFGROW_Technical_Manual_and_Users_Guide_5-3-5-24.pdf</a:t>
            </a:r>
          </a:p>
          <a:p>
            <a:pPr marL="514350" indent="-514350">
              <a:buFont typeface="+mj-lt"/>
              <a:buAutoNum type="arabicParenR"/>
            </a:pPr>
            <a:r>
              <a:rPr lang="en-US" dirty="0"/>
              <a:t>Newman, J.C., Jr., Evaluation of Structural Integrity Analysis Methodologies for Corrosion Prediction Models, Final Report S&amp;K Technologies, Inc., July 2005 (Revision June 2012).</a:t>
            </a:r>
          </a:p>
          <a:p>
            <a:pPr marL="514350" indent="-514350">
              <a:buFont typeface="+mj-lt"/>
              <a:buAutoNum type="arabicParenR"/>
            </a:pPr>
            <a:r>
              <a:rPr lang="en-US" dirty="0"/>
              <a:t>Private communication: Improved Shah/Newman single corner crack correction</a:t>
            </a:r>
          </a:p>
          <a:p>
            <a:pPr marL="514350" indent="-514350">
              <a:buFont typeface="+mj-lt"/>
              <a:buAutoNum type="arabicParenR"/>
            </a:pPr>
            <a:r>
              <a:rPr lang="en-US" dirty="0"/>
              <a:t>H. Tada, Paris, P.C., and Irwin, G.R., The stress analysis of cracks, Del Research Corporation 1973.</a:t>
            </a:r>
          </a:p>
          <a:p>
            <a:pPr marL="514350" indent="-514350">
              <a:buFont typeface="+mj-lt"/>
              <a:buAutoNum type="arabicParenR"/>
            </a:pPr>
            <a:r>
              <a:rPr lang="en-US" dirty="0"/>
              <a:t>Newman, J. C., Jr. and Raju, I. S., “Stress-intensity Factor Equations for Cracks in Three-Dimensional Finite Bodies Subjected to Tension and Bending Loads,” Computational Methods in the Mechanics of Fracture, Vol. 2, S. N. </a:t>
            </a:r>
            <a:r>
              <a:rPr lang="en-US" dirty="0" err="1"/>
              <a:t>Atluri</a:t>
            </a:r>
            <a:r>
              <a:rPr lang="en-US" dirty="0"/>
              <a:t> (ed.), 1986, pp. 311-334.</a:t>
            </a:r>
          </a:p>
          <a:p>
            <a:endParaRPr lang="en-US" dirty="0"/>
          </a:p>
        </p:txBody>
      </p:sp>
    </p:spTree>
    <p:extLst>
      <p:ext uri="{BB962C8B-B14F-4D97-AF65-F5344CB8AC3E}">
        <p14:creationId xmlns:p14="http://schemas.microsoft.com/office/powerpoint/2010/main" val="29235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397A-D9C8-4CA8-819F-B62EFF8CC896}"/>
              </a:ext>
            </a:extLst>
          </p:cNvPr>
          <p:cNvSpPr>
            <a:spLocks noGrp="1"/>
          </p:cNvSpPr>
          <p:nvPr>
            <p:ph type="title"/>
          </p:nvPr>
        </p:nvSpPr>
        <p:spPr/>
        <p:txBody>
          <a:bodyPr>
            <a:normAutofit/>
          </a:bodyPr>
          <a:lstStyle/>
          <a:p>
            <a:r>
              <a:rPr lang="en-US" dirty="0"/>
              <a:t>Background</a:t>
            </a:r>
          </a:p>
        </p:txBody>
      </p:sp>
      <p:sp>
        <p:nvSpPr>
          <p:cNvPr id="6" name="Content Placeholder 5">
            <a:extLst>
              <a:ext uri="{FF2B5EF4-FFF2-40B4-BE49-F238E27FC236}">
                <a16:creationId xmlns:a16="http://schemas.microsoft.com/office/drawing/2014/main" id="{D36CA3B8-2B27-420C-B968-C0940C16C8C1}"/>
              </a:ext>
            </a:extLst>
          </p:cNvPr>
          <p:cNvSpPr>
            <a:spLocks noGrp="1"/>
          </p:cNvSpPr>
          <p:nvPr>
            <p:ph idx="1"/>
          </p:nvPr>
        </p:nvSpPr>
        <p:spPr>
          <a:xfrm>
            <a:off x="149196" y="1212782"/>
            <a:ext cx="11970412" cy="5543617"/>
          </a:xfrm>
        </p:spPr>
        <p:txBody>
          <a:bodyPr>
            <a:normAutofit/>
          </a:bodyPr>
          <a:lstStyle/>
          <a:p>
            <a:r>
              <a:rPr lang="en-US" dirty="0"/>
              <a:t>An initial FCG Analysis Methods round robin was completed to quantify the epistemic uncertainties in the prediction of crack growth life, given a fixed set of input data, for baseline and cold expanded (Cx) fastener holes [1,2]</a:t>
            </a:r>
          </a:p>
          <a:p>
            <a:pPr lvl="1"/>
            <a:r>
              <a:rPr lang="en-US" dirty="0"/>
              <a:t>Specific input data developed to minimize the effect of random uncertainties but analysts were free to use any means to incorporate the residual stresses into their FCG life prediction</a:t>
            </a:r>
          </a:p>
          <a:p>
            <a:pPr lvl="1"/>
            <a:r>
              <a:rPr lang="en-US" dirty="0"/>
              <a:t>The effort was an opportunity to exercise various analytical methods, comparing them to experimental results and uncovering strengths and weaknesses of the various approaches</a:t>
            </a:r>
          </a:p>
          <a:p>
            <a:r>
              <a:rPr lang="en-US" dirty="0"/>
              <a:t>During this initial round robin, the prediction sensitivity to the analysis inputs was highlighted with one specific case identifying the influence of error in the Mode I Stress Intensity Factor (K</a:t>
            </a:r>
            <a:r>
              <a:rPr lang="en-US" baseline="-25000" dirty="0"/>
              <a:t>I</a:t>
            </a:r>
            <a:r>
              <a:rPr lang="en-US" dirty="0"/>
              <a:t>) for applied remote loading</a:t>
            </a:r>
          </a:p>
          <a:p>
            <a:pPr lvl="1"/>
            <a:r>
              <a:rPr lang="en-US" dirty="0"/>
              <a:t>For several cases, error resulted in no crack growth (</a:t>
            </a:r>
            <a:r>
              <a:rPr lang="en-US" dirty="0">
                <a:latin typeface="+mj-lt"/>
                <a:cs typeface="Arial" panose="020B0604020202020204" pitchFamily="34" charset="0"/>
              </a:rPr>
              <a:t>∆</a:t>
            </a:r>
            <a:r>
              <a:rPr lang="en-US" dirty="0"/>
              <a:t>K</a:t>
            </a:r>
            <a:r>
              <a:rPr lang="en-US" baseline="-25000" dirty="0"/>
              <a:t>I</a:t>
            </a:r>
            <a:r>
              <a:rPr lang="en-US" dirty="0"/>
              <a:t> lower than </a:t>
            </a:r>
            <a:r>
              <a:rPr lang="en-US" dirty="0">
                <a:latin typeface="+mj-lt"/>
                <a:cs typeface="Arial" panose="020B0604020202020204" pitchFamily="34" charset="0"/>
              </a:rPr>
              <a:t>∆</a:t>
            </a:r>
            <a:r>
              <a:rPr lang="en-US" dirty="0" err="1"/>
              <a:t>K</a:t>
            </a:r>
            <a:r>
              <a:rPr lang="en-US" baseline="-25000" dirty="0" err="1"/>
              <a:t>I,threshold</a:t>
            </a:r>
            <a:r>
              <a:rPr lang="en-US" dirty="0"/>
              <a:t>)</a:t>
            </a:r>
          </a:p>
          <a:p>
            <a:r>
              <a:rPr lang="en-US" dirty="0"/>
              <a:t>As a result of these findings and subsequent discussions amongst the fatigue crack growth community, a follow-on collaborative round robin was established to investigate differences in stress intensity factors readily available in commercially available software like AFGROW and NASGRO</a:t>
            </a:r>
          </a:p>
        </p:txBody>
      </p:sp>
    </p:spTree>
    <p:extLst>
      <p:ext uri="{BB962C8B-B14F-4D97-AF65-F5344CB8AC3E}">
        <p14:creationId xmlns:p14="http://schemas.microsoft.com/office/powerpoint/2010/main" val="4198712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References</a:t>
            </a:r>
          </a:p>
        </p:txBody>
      </p:sp>
      <p:sp>
        <p:nvSpPr>
          <p:cNvPr id="5" name="Content Placeholder 4">
            <a:extLst>
              <a:ext uri="{FF2B5EF4-FFF2-40B4-BE49-F238E27FC236}">
                <a16:creationId xmlns:a16="http://schemas.microsoft.com/office/drawing/2014/main" id="{8C3E6477-D7A2-4FAE-8687-6747266674C8}"/>
              </a:ext>
            </a:extLst>
          </p:cNvPr>
          <p:cNvSpPr>
            <a:spLocks noGrp="1"/>
          </p:cNvSpPr>
          <p:nvPr>
            <p:ph idx="1"/>
          </p:nvPr>
        </p:nvSpPr>
        <p:spPr>
          <a:xfrm>
            <a:off x="149196" y="1212782"/>
            <a:ext cx="11753289" cy="5505517"/>
          </a:xfrm>
        </p:spPr>
        <p:txBody>
          <a:bodyPr>
            <a:normAutofit fontScale="70000" lnSpcReduction="20000"/>
          </a:bodyPr>
          <a:lstStyle/>
          <a:p>
            <a:pPr marL="514350" indent="-514350">
              <a:buFont typeface="+mj-lt"/>
              <a:buAutoNum type="arabicParenR" startAt="11"/>
            </a:pPr>
            <a:r>
              <a:rPr lang="en-US" dirty="0"/>
              <a:t>R.C. Shah, Stress Intensity Factors for Through and Part-Through Cracks Originating at Fastener Holes, in: J.R. Rice, P.C. Paris (Eds.), ASTM International, West Conshohocken, PA, 1976, pp. 429-459.</a:t>
            </a:r>
          </a:p>
          <a:p>
            <a:pPr marL="514350" indent="-514350">
              <a:buFont typeface="+mj-lt"/>
              <a:buAutoNum type="arabicParenR" startAt="11"/>
            </a:pPr>
            <a:r>
              <a:rPr lang="en-US" dirty="0"/>
              <a:t>Yeh, F., </a:t>
            </a:r>
            <a:r>
              <a:rPr lang="en-US" dirty="0" err="1"/>
              <a:t>Mettu</a:t>
            </a:r>
            <a:r>
              <a:rPr lang="en-US" dirty="0"/>
              <a:t>, S.R., and Forman, R.G., “Stress intensity factors for a through crack from an offset hole in a finite plate by boundary element method,” Johnson Space Center, Tech. Rep. JSC-29835, 2000.</a:t>
            </a:r>
          </a:p>
          <a:p>
            <a:pPr marL="514350" indent="-514350">
              <a:buFont typeface="+mj-lt"/>
              <a:buAutoNum type="arabicParenR" startAt="11"/>
            </a:pPr>
            <a:r>
              <a:rPr lang="en-US" dirty="0"/>
              <a:t>Y. J. Guo, “Finite width correction and hole offset correction for one corner crack at an offset hole in a finite plate,” NASGRO, Houston, TX, USA, Tech. Rep. Internal, 2013.</a:t>
            </a:r>
          </a:p>
          <a:p>
            <a:pPr marL="514350" indent="-514350">
              <a:buFont typeface="+mj-lt"/>
              <a:buAutoNum type="arabicParenR" startAt="11"/>
            </a:pPr>
            <a:r>
              <a:rPr lang="en-US" dirty="0"/>
              <a:t>https://www.esrd.com/product/computation-of-sifs-in-stresscheck/</a:t>
            </a:r>
          </a:p>
          <a:p>
            <a:pPr marL="514350" indent="-514350">
              <a:buFont typeface="+mj-lt"/>
              <a:buAutoNum type="arabicParenR" startAt="11"/>
            </a:pPr>
            <a:r>
              <a:rPr lang="en-US" dirty="0"/>
              <a:t>Finite Element Analysis: Method, Verification and Validation, 2nd Edition. </a:t>
            </a:r>
            <a:r>
              <a:rPr lang="en-US" dirty="0" err="1"/>
              <a:t>Barna</a:t>
            </a:r>
            <a:r>
              <a:rPr lang="en-US" dirty="0"/>
              <a:t> </a:t>
            </a:r>
            <a:r>
              <a:rPr lang="en-US" dirty="0" err="1"/>
              <a:t>Szabó</a:t>
            </a:r>
            <a:r>
              <a:rPr lang="en-US" dirty="0"/>
              <a:t> and Ivo </a:t>
            </a:r>
            <a:r>
              <a:rPr lang="en-US" dirty="0" err="1"/>
              <a:t>Babuška</a:t>
            </a:r>
            <a:r>
              <a:rPr lang="en-US" dirty="0"/>
              <a:t>, John Wiley &amp; Sons, Inc., United Kingdom, 2021. ISBN: 978-1-119-42642-4.</a:t>
            </a:r>
          </a:p>
          <a:p>
            <a:pPr marL="514350" indent="-514350">
              <a:buFont typeface="+mj-lt"/>
              <a:buAutoNum type="arabicParenR" startAt="11"/>
            </a:pPr>
            <a:r>
              <a:rPr lang="en-US" dirty="0"/>
              <a:t>B. Andersson, U. Falk and I. </a:t>
            </a:r>
            <a:r>
              <a:rPr lang="en-US" dirty="0" err="1"/>
              <a:t>Babuska</a:t>
            </a:r>
            <a:r>
              <a:rPr lang="en-US" dirty="0"/>
              <a:t>, “Accurate and Reliable Calculation of Edge and Vertex Intensity Factors in Three-Dimensional </a:t>
            </a:r>
            <a:r>
              <a:rPr lang="en-US" dirty="0" err="1"/>
              <a:t>Elastomechanics</a:t>
            </a:r>
            <a:r>
              <a:rPr lang="en-US" dirty="0"/>
              <a:t>”, The 17th Congress of the International Council of the Aeronautical Sciences, Sept 9-14, 1990, Stockholm Sweden, Paper ICAS-90-4.9.2, pp 1730-1746</a:t>
            </a:r>
          </a:p>
          <a:p>
            <a:pPr marL="514350" indent="-514350">
              <a:buFont typeface="+mj-lt"/>
              <a:buAutoNum type="arabicParenR" startAt="11"/>
            </a:pPr>
            <a:r>
              <a:rPr lang="en-US" dirty="0"/>
              <a:t>B. Andersson and J. Greer, “Creation and Verification of World’s Largest K_I-Databases for Multiple Cracks at Countersunk and Straight-Shank Hole in a plate subject to Tension, Bending and Pin-Loading”, International Committee for Aeronautical Fatigue ICAF, 29’th Symposium Nagoya, 7-9 June 2017, 10 pp</a:t>
            </a:r>
          </a:p>
          <a:p>
            <a:pPr marL="514350" indent="-514350">
              <a:buFont typeface="+mj-lt"/>
              <a:buAutoNum type="arabicParenR" startAt="11"/>
            </a:pPr>
            <a:r>
              <a:rPr lang="en-US" dirty="0"/>
              <a:t>A. Loghin, Life Prediction Modeling Capabilities for FE Applications, CAASE18, Cleveland, OH, USA, 2018, https://www.researchgate.net/publication/325695699_LIFE_PREDICTION_MODELING_CAPABILITIES_FOR_FE_APPLICATIONS </a:t>
            </a:r>
          </a:p>
          <a:p>
            <a:pPr marL="514350" indent="-514350">
              <a:buFont typeface="+mj-lt"/>
              <a:buAutoNum type="arabicParenR" startAt="11"/>
            </a:pPr>
            <a:r>
              <a:rPr lang="en-US" dirty="0"/>
              <a:t>A. Loghin, S. </a:t>
            </a:r>
            <a:r>
              <a:rPr lang="en-US" dirty="0" err="1"/>
              <a:t>Ismonov</a:t>
            </a:r>
            <a:r>
              <a:rPr lang="en-US" dirty="0"/>
              <a:t>, V&amp;V 3D Fatigue Crack Growth Modeling: From Deterministic to Uncertainty Quantification (UQ) assessment, CAASE20, https://www.researchgate.net/publication/342282698_VV_3D_Fatigue_Crack_Growth_Modeling_From_Deterministic_to_Uncertainty_Quantification_UQ_assessment</a:t>
            </a:r>
          </a:p>
          <a:p>
            <a:endParaRPr lang="en-US" dirty="0"/>
          </a:p>
        </p:txBody>
      </p:sp>
    </p:spTree>
    <p:extLst>
      <p:ext uri="{BB962C8B-B14F-4D97-AF65-F5344CB8AC3E}">
        <p14:creationId xmlns:p14="http://schemas.microsoft.com/office/powerpoint/2010/main" val="105369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References</a:t>
            </a:r>
          </a:p>
        </p:txBody>
      </p:sp>
      <p:sp>
        <p:nvSpPr>
          <p:cNvPr id="5" name="Content Placeholder 4">
            <a:extLst>
              <a:ext uri="{FF2B5EF4-FFF2-40B4-BE49-F238E27FC236}">
                <a16:creationId xmlns:a16="http://schemas.microsoft.com/office/drawing/2014/main" id="{8C3E6477-D7A2-4FAE-8687-6747266674C8}"/>
              </a:ext>
            </a:extLst>
          </p:cNvPr>
          <p:cNvSpPr>
            <a:spLocks noGrp="1"/>
          </p:cNvSpPr>
          <p:nvPr>
            <p:ph idx="1"/>
          </p:nvPr>
        </p:nvSpPr>
        <p:spPr>
          <a:xfrm>
            <a:off x="149196" y="1212783"/>
            <a:ext cx="11753289" cy="1835217"/>
          </a:xfrm>
        </p:spPr>
        <p:txBody>
          <a:bodyPr>
            <a:normAutofit fontScale="70000" lnSpcReduction="20000"/>
          </a:bodyPr>
          <a:lstStyle/>
          <a:p>
            <a:pPr marL="514350" indent="-514350">
              <a:buFont typeface="+mj-lt"/>
              <a:buAutoNum type="arabicParenR" startAt="20"/>
            </a:pPr>
            <a:r>
              <a:rPr lang="en-US" dirty="0"/>
              <a:t>A. Loghin, S. </a:t>
            </a:r>
            <a:r>
              <a:rPr lang="en-US" dirty="0" err="1"/>
              <a:t>Ismonov</a:t>
            </a:r>
            <a:r>
              <a:rPr lang="en-US" dirty="0"/>
              <a:t>, Application of Gaussian Process and Three-Dimensional FEA in Component Level Crack Propagation Life Assessment, NWC2019. https://www.researchgate.net/publication/334044793_Application_of_Gaussian_Process_and_Three Dimensional_FEA_in_Component_Level_Crack_Propagation_Life_Assessment</a:t>
            </a:r>
          </a:p>
          <a:p>
            <a:pPr marL="514350" indent="-514350">
              <a:buFont typeface="+mj-lt"/>
              <a:buAutoNum type="arabicParenR" startAt="20"/>
            </a:pPr>
            <a:r>
              <a:rPr lang="en-US" dirty="0"/>
              <a:t>www.ansys.com</a:t>
            </a:r>
          </a:p>
          <a:p>
            <a:pPr marL="514350" indent="-514350">
              <a:buFont typeface="+mj-lt"/>
              <a:buAutoNum type="arabicParenR" startAt="20"/>
            </a:pPr>
            <a:r>
              <a:rPr lang="en-US" dirty="0"/>
              <a:t>https://www.3ds.com/products-services/simulia/</a:t>
            </a:r>
          </a:p>
          <a:p>
            <a:pPr marL="514350" indent="-514350">
              <a:buFont typeface="+mj-lt"/>
              <a:buAutoNum type="arabicParenR" startAt="20"/>
            </a:pPr>
            <a:r>
              <a:rPr lang="en-US" dirty="0"/>
              <a:t>http://www.dhondt.de/</a:t>
            </a:r>
          </a:p>
          <a:p>
            <a:endParaRPr lang="en-US" dirty="0"/>
          </a:p>
        </p:txBody>
      </p:sp>
    </p:spTree>
    <p:extLst>
      <p:ext uri="{BB962C8B-B14F-4D97-AF65-F5344CB8AC3E}">
        <p14:creationId xmlns:p14="http://schemas.microsoft.com/office/powerpoint/2010/main" val="969447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Backup Slides</a:t>
            </a:r>
          </a:p>
        </p:txBody>
      </p:sp>
    </p:spTree>
    <p:extLst>
      <p:ext uri="{BB962C8B-B14F-4D97-AF65-F5344CB8AC3E}">
        <p14:creationId xmlns:p14="http://schemas.microsoft.com/office/powerpoint/2010/main" val="2018559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Follow-on Investigations</a:t>
            </a:r>
          </a:p>
        </p:txBody>
      </p:sp>
      <p:sp>
        <p:nvSpPr>
          <p:cNvPr id="5" name="Content Placeholder 4">
            <a:extLst>
              <a:ext uri="{FF2B5EF4-FFF2-40B4-BE49-F238E27FC236}">
                <a16:creationId xmlns:a16="http://schemas.microsoft.com/office/drawing/2014/main" id="{2530F241-FDF6-4238-9595-BCF439105B12}"/>
              </a:ext>
            </a:extLst>
          </p:cNvPr>
          <p:cNvSpPr>
            <a:spLocks noGrp="1"/>
          </p:cNvSpPr>
          <p:nvPr>
            <p:ph idx="1"/>
          </p:nvPr>
        </p:nvSpPr>
        <p:spPr>
          <a:xfrm>
            <a:off x="149196" y="1212783"/>
            <a:ext cx="11970412" cy="5483292"/>
          </a:xfrm>
        </p:spPr>
        <p:txBody>
          <a:bodyPr>
            <a:normAutofit lnSpcReduction="10000"/>
          </a:bodyPr>
          <a:lstStyle/>
          <a:p>
            <a:r>
              <a:rPr lang="en-US" dirty="0"/>
              <a:t>Case #2 Convergence Study: Two convergence studies were carried out in parallel </a:t>
            </a:r>
          </a:p>
          <a:p>
            <a:pPr lvl="1"/>
            <a:r>
              <a:rPr lang="en-US" dirty="0"/>
              <a:t>Andersson (Submission 6) </a:t>
            </a:r>
          </a:p>
          <a:p>
            <a:pPr lvl="2"/>
            <a:r>
              <a:rPr lang="en-US" dirty="0"/>
              <a:t>Made use of an hp-formulation and showed that the original solution (Andersson FEA 2021) had a relative in K of order 0.03% or less at arbitrary points along the crack front </a:t>
            </a:r>
          </a:p>
          <a:p>
            <a:pPr lvl="2"/>
            <a:r>
              <a:rPr lang="en-US" dirty="0"/>
              <a:t>Then derived a solution with relative error ~0.01% along the entire crack front including the vertex regions</a:t>
            </a:r>
          </a:p>
          <a:p>
            <a:pPr lvl="2"/>
            <a:r>
              <a:rPr lang="en-US" dirty="0"/>
              <a:t>This was possible by utilizing the known mathematical behavior of the solution near a vertex</a:t>
            </a:r>
          </a:p>
          <a:p>
            <a:pPr lvl="2"/>
            <a:r>
              <a:rPr lang="en-US" dirty="0"/>
              <a:t>By using a least-square approximation to the calculated p=8 solution (obtained with a fine mesh) got two analytic expressions for K near and at the two vertices which are ~0.01% in error</a:t>
            </a:r>
          </a:p>
          <a:p>
            <a:pPr lvl="2"/>
            <a:r>
              <a:rPr lang="en-US" dirty="0"/>
              <a:t>By using these two analytic expressions and the p=8 solution away from vertices, have a very accurate semi-analytic expression for K, which was used for comparison with Loghin high-accuracy solutions</a:t>
            </a:r>
          </a:p>
          <a:p>
            <a:pPr lvl="1"/>
            <a:r>
              <a:rPr lang="en-US" dirty="0"/>
              <a:t>Loghin (Submission 7) </a:t>
            </a:r>
          </a:p>
          <a:p>
            <a:pPr lvl="2"/>
            <a:r>
              <a:rPr lang="en-US" dirty="0"/>
              <a:t>Made use of a built-in element formulation in ANSYS and (7) uniform meshes (100, 200, 300, 1000, 2000, 3070, 8200 element edges) along the crack front via </a:t>
            </a:r>
            <a:r>
              <a:rPr lang="en-US" dirty="0" err="1"/>
              <a:t>SimModeler</a:t>
            </a:r>
            <a:endParaRPr lang="en-US" dirty="0"/>
          </a:p>
          <a:p>
            <a:pPr lvl="2"/>
            <a:r>
              <a:rPr lang="en-US" dirty="0"/>
              <a:t>Stress intensity factor values are computed in </a:t>
            </a:r>
            <a:r>
              <a:rPr lang="en-US" dirty="0" err="1"/>
              <a:t>SimModeler</a:t>
            </a:r>
            <a:r>
              <a:rPr lang="en-US" dirty="0"/>
              <a:t> using displacement correlation technique </a:t>
            </a:r>
          </a:p>
          <a:p>
            <a:pPr lvl="2"/>
            <a:r>
              <a:rPr lang="en-US" dirty="0"/>
              <a:t>The semi-analytical solution derived by Andersson was used as a reference in the convergence study to calculate relative difference for each solution</a:t>
            </a:r>
          </a:p>
          <a:p>
            <a:pPr lvl="1"/>
            <a:r>
              <a:rPr lang="en-US" dirty="0"/>
              <a:t>It is shown that, with increased mesh refinement, </a:t>
            </a:r>
            <a:r>
              <a:rPr lang="en-US" dirty="0" err="1"/>
              <a:t>SimModeler</a:t>
            </a:r>
            <a:r>
              <a:rPr lang="en-US" dirty="0"/>
              <a:t> solution is within 0.2% relative difference from Andersson’ semi-analytical formulation</a:t>
            </a:r>
          </a:p>
          <a:p>
            <a:endParaRPr lang="en-US" dirty="0"/>
          </a:p>
          <a:p>
            <a:endParaRPr lang="en-US" dirty="0"/>
          </a:p>
        </p:txBody>
      </p:sp>
    </p:spTree>
    <p:extLst>
      <p:ext uri="{BB962C8B-B14F-4D97-AF65-F5344CB8AC3E}">
        <p14:creationId xmlns:p14="http://schemas.microsoft.com/office/powerpoint/2010/main" val="2462889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Follow-on Investigations</a:t>
            </a:r>
          </a:p>
        </p:txBody>
      </p:sp>
      <p:sp>
        <p:nvSpPr>
          <p:cNvPr id="5" name="Content Placeholder 4">
            <a:extLst>
              <a:ext uri="{FF2B5EF4-FFF2-40B4-BE49-F238E27FC236}">
                <a16:creationId xmlns:a16="http://schemas.microsoft.com/office/drawing/2014/main" id="{205C9C80-12AC-4C45-80DF-31F5DC87B445}"/>
              </a:ext>
            </a:extLst>
          </p:cNvPr>
          <p:cNvSpPr>
            <a:spLocks noGrp="1"/>
          </p:cNvSpPr>
          <p:nvPr>
            <p:ph idx="1"/>
          </p:nvPr>
        </p:nvSpPr>
        <p:spPr>
          <a:xfrm>
            <a:off x="149196" y="1212782"/>
            <a:ext cx="11814204" cy="5454717"/>
          </a:xfrm>
        </p:spPr>
        <p:txBody>
          <a:bodyPr>
            <a:normAutofit/>
          </a:bodyPr>
          <a:lstStyle/>
          <a:p>
            <a:r>
              <a:rPr lang="en-US" dirty="0"/>
              <a:t>Finite Width Correction </a:t>
            </a:r>
          </a:p>
          <a:p>
            <a:pPr lvl="1"/>
            <a:r>
              <a:rPr lang="en-US" dirty="0"/>
              <a:t>The Newman finite width correction [5] appears incorrect for Case #5 </a:t>
            </a:r>
          </a:p>
          <a:p>
            <a:pPr lvl="2"/>
            <a:r>
              <a:rPr lang="en-US" dirty="0"/>
              <a:t>A comparison with FEA results (</a:t>
            </a:r>
            <a:r>
              <a:rPr lang="en-US" dirty="0" err="1"/>
              <a:t>SimModeler</a:t>
            </a:r>
            <a:r>
              <a:rPr lang="en-US" dirty="0"/>
              <a:t>) for a few sample cases indicate that this finite width correction is too low for cracks when a/t ~&lt; 0.6 </a:t>
            </a:r>
          </a:p>
          <a:p>
            <a:pPr lvl="2"/>
            <a:r>
              <a:rPr lang="en-US" dirty="0"/>
              <a:t>When a/t &gt; 0.6 and W/D &lt; 4, the correction becomes too large</a:t>
            </a:r>
          </a:p>
          <a:p>
            <a:pPr lvl="2"/>
            <a:r>
              <a:rPr lang="en-US" dirty="0"/>
              <a:t>In addition, this correction is assumed to apply equally to both crack growth directions </a:t>
            </a:r>
          </a:p>
          <a:p>
            <a:pPr lvl="2"/>
            <a:r>
              <a:rPr lang="en-US" dirty="0"/>
              <a:t>FEA results for W/D </a:t>
            </a:r>
            <a:r>
              <a:rPr lang="en-US" dirty="0">
                <a:latin typeface="Arial" panose="020B0604020202020204" pitchFamily="34" charset="0"/>
                <a:cs typeface="Arial" panose="020B0604020202020204" pitchFamily="34" charset="0"/>
              </a:rPr>
              <a:t>≤</a:t>
            </a:r>
            <a:r>
              <a:rPr lang="en-US" dirty="0"/>
              <a:t> 4 (r/t = 1) indicate differences in width correction for each growth direction &gt; 5% </a:t>
            </a:r>
          </a:p>
          <a:p>
            <a:pPr lvl="2"/>
            <a:r>
              <a:rPr lang="en-US" dirty="0"/>
              <a:t>For W/D </a:t>
            </a:r>
            <a:r>
              <a:rPr lang="en-US" dirty="0">
                <a:latin typeface="Arial" panose="020B0604020202020204" pitchFamily="34" charset="0"/>
                <a:cs typeface="Arial" panose="020B0604020202020204" pitchFamily="34" charset="0"/>
              </a:rPr>
              <a:t>≤</a:t>
            </a:r>
            <a:r>
              <a:rPr lang="en-US" dirty="0"/>
              <a:t> 2, the difference becomes exceptionally large (10% – 15+%) </a:t>
            </a:r>
          </a:p>
          <a:p>
            <a:pPr lvl="2"/>
            <a:r>
              <a:rPr lang="en-US" dirty="0"/>
              <a:t>The required finite width corrections are shown with the Newman correction for these cases</a:t>
            </a:r>
          </a:p>
          <a:p>
            <a:endParaRPr lang="en-US" dirty="0"/>
          </a:p>
          <a:p>
            <a:endParaRPr lang="en-US" dirty="0"/>
          </a:p>
        </p:txBody>
      </p:sp>
      <p:pic>
        <p:nvPicPr>
          <p:cNvPr id="3" name="Picture 2">
            <a:extLst>
              <a:ext uri="{FF2B5EF4-FFF2-40B4-BE49-F238E27FC236}">
                <a16:creationId xmlns:a16="http://schemas.microsoft.com/office/drawing/2014/main" id="{4DE55B6E-9EB2-4541-9E7C-5701324D04EF}"/>
              </a:ext>
            </a:extLst>
          </p:cNvPr>
          <p:cNvPicPr>
            <a:picLocks noChangeAspect="1"/>
          </p:cNvPicPr>
          <p:nvPr/>
        </p:nvPicPr>
        <p:blipFill>
          <a:blip r:embed="rId2"/>
          <a:stretch>
            <a:fillRect/>
          </a:stretch>
        </p:blipFill>
        <p:spPr>
          <a:xfrm>
            <a:off x="905595" y="4151505"/>
            <a:ext cx="4712621" cy="2515994"/>
          </a:xfrm>
          <a:prstGeom prst="rect">
            <a:avLst/>
          </a:prstGeom>
        </p:spPr>
      </p:pic>
      <p:pic>
        <p:nvPicPr>
          <p:cNvPr id="4" name="Picture 3">
            <a:extLst>
              <a:ext uri="{FF2B5EF4-FFF2-40B4-BE49-F238E27FC236}">
                <a16:creationId xmlns:a16="http://schemas.microsoft.com/office/drawing/2014/main" id="{006D9A9A-7FB8-43F0-AB62-5C73E3C76771}"/>
              </a:ext>
            </a:extLst>
          </p:cNvPr>
          <p:cNvPicPr>
            <a:picLocks noChangeAspect="1"/>
          </p:cNvPicPr>
          <p:nvPr/>
        </p:nvPicPr>
        <p:blipFill>
          <a:blip r:embed="rId3"/>
          <a:stretch>
            <a:fillRect/>
          </a:stretch>
        </p:blipFill>
        <p:spPr>
          <a:xfrm>
            <a:off x="6056298" y="4151506"/>
            <a:ext cx="4612656" cy="2515994"/>
          </a:xfrm>
          <a:prstGeom prst="rect">
            <a:avLst/>
          </a:prstGeom>
        </p:spPr>
      </p:pic>
    </p:spTree>
    <p:extLst>
      <p:ext uri="{BB962C8B-B14F-4D97-AF65-F5344CB8AC3E}">
        <p14:creationId xmlns:p14="http://schemas.microsoft.com/office/powerpoint/2010/main" val="4266237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Follow-on Investigations</a:t>
            </a:r>
          </a:p>
        </p:txBody>
      </p:sp>
      <p:sp>
        <p:nvSpPr>
          <p:cNvPr id="5" name="Content Placeholder 4">
            <a:extLst>
              <a:ext uri="{FF2B5EF4-FFF2-40B4-BE49-F238E27FC236}">
                <a16:creationId xmlns:a16="http://schemas.microsoft.com/office/drawing/2014/main" id="{205C9C80-12AC-4C45-80DF-31F5DC87B445}"/>
              </a:ext>
            </a:extLst>
          </p:cNvPr>
          <p:cNvSpPr>
            <a:spLocks noGrp="1"/>
          </p:cNvSpPr>
          <p:nvPr>
            <p:ph idx="1"/>
          </p:nvPr>
        </p:nvSpPr>
        <p:spPr>
          <a:xfrm>
            <a:off x="149196" y="1212782"/>
            <a:ext cx="9020204" cy="5645218"/>
          </a:xfrm>
        </p:spPr>
        <p:txBody>
          <a:bodyPr>
            <a:normAutofit/>
          </a:bodyPr>
          <a:lstStyle/>
          <a:p>
            <a:r>
              <a:rPr lang="en-US" dirty="0">
                <a:solidFill>
                  <a:schemeClr val="bg1">
                    <a:lumMod val="50000"/>
                  </a:schemeClr>
                </a:solidFill>
              </a:rPr>
              <a:t>Finite Width Correction (cont’d)</a:t>
            </a:r>
          </a:p>
          <a:p>
            <a:pPr lvl="1"/>
            <a:r>
              <a:rPr lang="en-US" dirty="0">
                <a:solidFill>
                  <a:schemeClr val="bg1">
                    <a:lumMod val="50000"/>
                  </a:schemeClr>
                </a:solidFill>
              </a:rPr>
              <a:t>The Newman finite width correction [5] appears incorrect for Case #5 </a:t>
            </a:r>
          </a:p>
          <a:p>
            <a:pPr lvl="2"/>
            <a:r>
              <a:rPr lang="en-US" dirty="0"/>
              <a:t>A few additional cases were analyzed using </a:t>
            </a:r>
            <a:r>
              <a:rPr lang="en-US" dirty="0" err="1"/>
              <a:t>SimModeler</a:t>
            </a:r>
            <a:r>
              <a:rPr lang="en-US" dirty="0"/>
              <a:t> for a different r/t and higher aspect ratio cracks to assess sensitivity of the finite width correction to other geometric parameters </a:t>
            </a:r>
          </a:p>
          <a:p>
            <a:pPr lvl="2"/>
            <a:r>
              <a:rPr lang="en-US" dirty="0"/>
              <a:t>Appears the width correction for narrow plates is a function of several parameters (i.e., a/c, a/t, and r/t) </a:t>
            </a:r>
          </a:p>
          <a:p>
            <a:pPr lvl="2"/>
            <a:r>
              <a:rPr lang="en-US" dirty="0"/>
              <a:t>The additional cases included an extremely narrow plate (W/D = 1.5), an example for a narrow plate with r/t = 0.5, and two higher aspect ratio cracks (a/c = 4 and a/c = 6)</a:t>
            </a:r>
          </a:p>
          <a:p>
            <a:pPr lvl="2"/>
            <a:r>
              <a:rPr lang="en-US" dirty="0"/>
              <a:t>Narrow plate with W/D =1.5, a/c = 1, a/t = 0.4, and r/t = 1</a:t>
            </a:r>
          </a:p>
          <a:p>
            <a:pPr lvl="3"/>
            <a:r>
              <a:rPr lang="en-US" dirty="0"/>
              <a:t>Difference in width corrections is ~17%</a:t>
            </a:r>
          </a:p>
          <a:p>
            <a:pPr lvl="3"/>
            <a:r>
              <a:rPr lang="en-US" dirty="0"/>
              <a:t>The Newman width correction is 10 – 25% too low</a:t>
            </a:r>
          </a:p>
          <a:p>
            <a:pPr lvl="2"/>
            <a:r>
              <a:rPr lang="en-US" dirty="0"/>
              <a:t>Narrow plate with W/D = 2.0, a/c = 1, a/t = 0.4, and r/t = 0.5</a:t>
            </a:r>
          </a:p>
          <a:p>
            <a:pPr lvl="3"/>
            <a:r>
              <a:rPr lang="en-US" dirty="0"/>
              <a:t>Difference in width corrections is &lt; 1%</a:t>
            </a:r>
          </a:p>
          <a:p>
            <a:pPr lvl="3"/>
            <a:r>
              <a:rPr lang="en-US" dirty="0"/>
              <a:t>The Newman width correction is approximately 7.5% too low</a:t>
            </a:r>
          </a:p>
          <a:p>
            <a:pPr lvl="2"/>
            <a:r>
              <a:rPr lang="en-US" dirty="0"/>
              <a:t>Results indicate hole radius to thickness ratio (r/t) has significant effect on required finite width correction</a:t>
            </a:r>
          </a:p>
          <a:p>
            <a:pPr lvl="2"/>
            <a:endParaRPr lang="en-US" dirty="0"/>
          </a:p>
          <a:p>
            <a:pPr lvl="1"/>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BD5A0EBE-D879-429F-921B-105159442E7B}"/>
              </a:ext>
            </a:extLst>
          </p:cNvPr>
          <p:cNvPicPr>
            <a:picLocks noChangeAspect="1"/>
          </p:cNvPicPr>
          <p:nvPr/>
        </p:nvPicPr>
        <p:blipFill>
          <a:blip r:embed="rId2"/>
          <a:stretch>
            <a:fillRect/>
          </a:stretch>
        </p:blipFill>
        <p:spPr>
          <a:xfrm>
            <a:off x="8976430" y="1212782"/>
            <a:ext cx="3066373" cy="2610561"/>
          </a:xfrm>
          <a:prstGeom prst="rect">
            <a:avLst/>
          </a:prstGeom>
        </p:spPr>
      </p:pic>
      <p:pic>
        <p:nvPicPr>
          <p:cNvPr id="9" name="Picture 8">
            <a:extLst>
              <a:ext uri="{FF2B5EF4-FFF2-40B4-BE49-F238E27FC236}">
                <a16:creationId xmlns:a16="http://schemas.microsoft.com/office/drawing/2014/main" id="{B6C49F67-C859-4B17-9F51-DB51D9CBB4B5}"/>
              </a:ext>
            </a:extLst>
          </p:cNvPr>
          <p:cNvPicPr>
            <a:picLocks noChangeAspect="1"/>
          </p:cNvPicPr>
          <p:nvPr/>
        </p:nvPicPr>
        <p:blipFill>
          <a:blip r:embed="rId3"/>
          <a:stretch>
            <a:fillRect/>
          </a:stretch>
        </p:blipFill>
        <p:spPr>
          <a:xfrm>
            <a:off x="8976430" y="3727805"/>
            <a:ext cx="3066373" cy="2558696"/>
          </a:xfrm>
          <a:prstGeom prst="rect">
            <a:avLst/>
          </a:prstGeom>
        </p:spPr>
      </p:pic>
    </p:spTree>
    <p:extLst>
      <p:ext uri="{BB962C8B-B14F-4D97-AF65-F5344CB8AC3E}">
        <p14:creationId xmlns:p14="http://schemas.microsoft.com/office/powerpoint/2010/main" val="21435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Follow-on Investigations</a:t>
            </a:r>
          </a:p>
        </p:txBody>
      </p:sp>
      <p:sp>
        <p:nvSpPr>
          <p:cNvPr id="5" name="Content Placeholder 4">
            <a:extLst>
              <a:ext uri="{FF2B5EF4-FFF2-40B4-BE49-F238E27FC236}">
                <a16:creationId xmlns:a16="http://schemas.microsoft.com/office/drawing/2014/main" id="{205C9C80-12AC-4C45-80DF-31F5DC87B445}"/>
              </a:ext>
            </a:extLst>
          </p:cNvPr>
          <p:cNvSpPr>
            <a:spLocks noGrp="1"/>
          </p:cNvSpPr>
          <p:nvPr>
            <p:ph idx="1"/>
          </p:nvPr>
        </p:nvSpPr>
        <p:spPr>
          <a:xfrm>
            <a:off x="149195" y="1212782"/>
            <a:ext cx="10201305" cy="5454717"/>
          </a:xfrm>
        </p:spPr>
        <p:txBody>
          <a:bodyPr>
            <a:normAutofit/>
          </a:bodyPr>
          <a:lstStyle/>
          <a:p>
            <a:r>
              <a:rPr lang="en-US" dirty="0">
                <a:solidFill>
                  <a:schemeClr val="bg1">
                    <a:lumMod val="50000"/>
                  </a:schemeClr>
                </a:solidFill>
              </a:rPr>
              <a:t>Finite Width Correction (cont’d)</a:t>
            </a:r>
          </a:p>
          <a:p>
            <a:pPr lvl="1"/>
            <a:r>
              <a:rPr lang="en-US" dirty="0">
                <a:solidFill>
                  <a:schemeClr val="bg1">
                    <a:lumMod val="50000"/>
                  </a:schemeClr>
                </a:solidFill>
              </a:rPr>
              <a:t>The Newman finite width correction [5] appears incorrect for Case #5 </a:t>
            </a:r>
          </a:p>
          <a:p>
            <a:pPr lvl="2"/>
            <a:r>
              <a:rPr lang="en-US" dirty="0"/>
              <a:t>The effect of crack aspect ratio is also very interesting</a:t>
            </a:r>
          </a:p>
          <a:p>
            <a:pPr lvl="3"/>
            <a:r>
              <a:rPr lang="en-US" dirty="0"/>
              <a:t>Differences between the finite width correction in</a:t>
            </a:r>
            <a:br>
              <a:rPr lang="en-US" dirty="0"/>
            </a:br>
            <a:r>
              <a:rPr lang="en-US" dirty="0"/>
              <a:t> each growth direction is relatively minor (~3-5%)</a:t>
            </a:r>
          </a:p>
          <a:p>
            <a:pPr lvl="3"/>
            <a:r>
              <a:rPr lang="en-US" dirty="0"/>
              <a:t>The Newman correction tends to be low in all cases, </a:t>
            </a:r>
            <a:br>
              <a:rPr lang="en-US" dirty="0"/>
            </a:br>
            <a:r>
              <a:rPr lang="en-US" dirty="0"/>
              <a:t>but the magnitude of the width correction switches </a:t>
            </a:r>
            <a:br>
              <a:rPr lang="en-US" dirty="0"/>
            </a:br>
            <a:r>
              <a:rPr lang="en-US" dirty="0"/>
              <a:t>from being higher in the a-direction for a/c = 1 and 2,</a:t>
            </a:r>
            <a:br>
              <a:rPr lang="en-US" dirty="0"/>
            </a:br>
            <a:r>
              <a:rPr lang="en-US" dirty="0"/>
              <a:t> to becoming lower in the a-direction for a/c = 6 </a:t>
            </a:r>
          </a:p>
          <a:p>
            <a:pPr lvl="2"/>
            <a:r>
              <a:rPr lang="en-US" dirty="0"/>
              <a:t>This issue should be investigated thoroughly since </a:t>
            </a:r>
            <a:br>
              <a:rPr lang="en-US" dirty="0"/>
            </a:br>
            <a:r>
              <a:rPr lang="en-US" dirty="0"/>
              <a:t>major modifications are required to correct the </a:t>
            </a:r>
            <a:br>
              <a:rPr lang="en-US" dirty="0"/>
            </a:br>
            <a:r>
              <a:rPr lang="en-US" dirty="0"/>
              <a:t>closed-form finite width correction</a:t>
            </a:r>
          </a:p>
          <a:p>
            <a:pPr lvl="2"/>
            <a:r>
              <a:rPr lang="en-US" dirty="0"/>
              <a:t>In 2013, Guo [13] developed revised finite width </a:t>
            </a:r>
            <a:br>
              <a:rPr lang="en-US" dirty="0"/>
            </a:br>
            <a:r>
              <a:rPr lang="en-US" dirty="0"/>
              <a:t>corrections for the a-tip and c-tip values</a:t>
            </a:r>
          </a:p>
          <a:p>
            <a:pPr lvl="2"/>
            <a:r>
              <a:rPr lang="en-US" dirty="0"/>
              <a:t>Andersson has completed analyses to support an updated finite width correction</a:t>
            </a:r>
          </a:p>
          <a:p>
            <a:pPr lvl="2"/>
            <a:r>
              <a:rPr lang="en-US" dirty="0"/>
              <a:t>Solutions being utilized by Harter and Newman to generate new finite width corrections</a:t>
            </a:r>
          </a:p>
          <a:p>
            <a:pPr lvl="2"/>
            <a:endParaRPr lang="en-US" dirty="0"/>
          </a:p>
          <a:p>
            <a:pPr lvl="2"/>
            <a:endParaRPr lang="en-US" dirty="0"/>
          </a:p>
          <a:p>
            <a:pPr lvl="1"/>
            <a:endParaRPr lang="en-US" dirty="0"/>
          </a:p>
          <a:p>
            <a:endParaRPr lang="en-US" dirty="0"/>
          </a:p>
          <a:p>
            <a:endParaRPr lang="en-US" dirty="0"/>
          </a:p>
        </p:txBody>
      </p:sp>
      <p:pic>
        <p:nvPicPr>
          <p:cNvPr id="9" name="Picture 8">
            <a:extLst>
              <a:ext uri="{FF2B5EF4-FFF2-40B4-BE49-F238E27FC236}">
                <a16:creationId xmlns:a16="http://schemas.microsoft.com/office/drawing/2014/main" id="{C47AC3AF-3ADB-4DD6-AA3F-774EC3A6857C}"/>
              </a:ext>
            </a:extLst>
          </p:cNvPr>
          <p:cNvPicPr>
            <a:picLocks noChangeAspect="1"/>
          </p:cNvPicPr>
          <p:nvPr/>
        </p:nvPicPr>
        <p:blipFill>
          <a:blip r:embed="rId2"/>
          <a:stretch>
            <a:fillRect/>
          </a:stretch>
        </p:blipFill>
        <p:spPr>
          <a:xfrm>
            <a:off x="7003945" y="1987780"/>
            <a:ext cx="5115663" cy="3257320"/>
          </a:xfrm>
          <a:prstGeom prst="rect">
            <a:avLst/>
          </a:prstGeom>
        </p:spPr>
      </p:pic>
    </p:spTree>
    <p:extLst>
      <p:ext uri="{BB962C8B-B14F-4D97-AF65-F5344CB8AC3E}">
        <p14:creationId xmlns:p14="http://schemas.microsoft.com/office/powerpoint/2010/main" val="731626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Follow-on Investigations</a:t>
            </a:r>
          </a:p>
        </p:txBody>
      </p:sp>
      <p:sp>
        <p:nvSpPr>
          <p:cNvPr id="5" name="Content Placeholder 4">
            <a:extLst>
              <a:ext uri="{FF2B5EF4-FFF2-40B4-BE49-F238E27FC236}">
                <a16:creationId xmlns:a16="http://schemas.microsoft.com/office/drawing/2014/main" id="{15D53E5E-717B-4D54-B10F-C89C235D4DF4}"/>
              </a:ext>
            </a:extLst>
          </p:cNvPr>
          <p:cNvSpPr>
            <a:spLocks noGrp="1"/>
          </p:cNvSpPr>
          <p:nvPr>
            <p:ph idx="1"/>
          </p:nvPr>
        </p:nvSpPr>
        <p:spPr>
          <a:xfrm>
            <a:off x="149196" y="1212782"/>
            <a:ext cx="11753289" cy="5454717"/>
          </a:xfrm>
        </p:spPr>
        <p:txBody>
          <a:bodyPr/>
          <a:lstStyle/>
          <a:p>
            <a:r>
              <a:rPr lang="en-US" dirty="0"/>
              <a:t>Submission 8 (StressCheck FEA) Updated Meshing Strategy &amp; Associated Results</a:t>
            </a:r>
          </a:p>
          <a:p>
            <a:pPr lvl="1"/>
            <a:r>
              <a:rPr lang="en-US" dirty="0"/>
              <a:t>All use cases were cast on a single parametric file with guided mesh (creation of a ‘parent’ coarse mesh followed by automatic h-discretization)</a:t>
            </a:r>
          </a:p>
          <a:p>
            <a:pPr lvl="1"/>
            <a:r>
              <a:rPr lang="en-US" dirty="0"/>
              <a:t>The advantage of this approach is that high accuracy (for this study we targeted &lt; 0.5%) can be achieved with minimal computational effort (&lt; 1 min to produce a sequence of solutions of increasing number of degrees of freedom by p-extension and to extract the SIFs along the crack front for each case)</a:t>
            </a:r>
          </a:p>
          <a:p>
            <a:pPr lvl="1"/>
            <a:r>
              <a:rPr lang="en-US" dirty="0"/>
              <a:t>The computation of the SIFs performed using the Contour Integral Method described in [15]</a:t>
            </a:r>
          </a:p>
          <a:p>
            <a:pPr lvl="1"/>
            <a:r>
              <a:rPr lang="en-US" dirty="0"/>
              <a:t>Convergence in the estimated error in energy norm (global) and local convergence on SIF was obtained from the solutions computed using uniform p-extension from p-level 6 to 8</a:t>
            </a:r>
          </a:p>
          <a:p>
            <a:pPr lvl="1"/>
            <a:r>
              <a:rPr lang="en-US" dirty="0"/>
              <a:t>For more details on recommended approach for computing SIF in StressCheck refer to [14]</a:t>
            </a:r>
          </a:p>
          <a:p>
            <a:endParaRPr lang="en-US" dirty="0"/>
          </a:p>
        </p:txBody>
      </p:sp>
    </p:spTree>
    <p:extLst>
      <p:ext uri="{BB962C8B-B14F-4D97-AF65-F5344CB8AC3E}">
        <p14:creationId xmlns:p14="http://schemas.microsoft.com/office/powerpoint/2010/main" val="1355738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60E-424A-4A00-814F-C973FE0E9413}"/>
              </a:ext>
            </a:extLst>
          </p:cNvPr>
          <p:cNvSpPr>
            <a:spLocks noGrp="1"/>
          </p:cNvSpPr>
          <p:nvPr>
            <p:ph type="title"/>
          </p:nvPr>
        </p:nvSpPr>
        <p:spPr/>
        <p:txBody>
          <a:bodyPr>
            <a:normAutofit/>
          </a:bodyPr>
          <a:lstStyle/>
          <a:p>
            <a:r>
              <a:rPr lang="en-US" dirty="0"/>
              <a:t>Follow-on Investigations</a:t>
            </a:r>
          </a:p>
        </p:txBody>
      </p:sp>
      <p:pic>
        <p:nvPicPr>
          <p:cNvPr id="8" name="Picture 7">
            <a:extLst>
              <a:ext uri="{FF2B5EF4-FFF2-40B4-BE49-F238E27FC236}">
                <a16:creationId xmlns:a16="http://schemas.microsoft.com/office/drawing/2014/main" id="{3CD1FC6A-02C1-44BC-9CF3-D92710C68C9E}"/>
              </a:ext>
            </a:extLst>
          </p:cNvPr>
          <p:cNvPicPr>
            <a:picLocks noChangeAspect="1"/>
          </p:cNvPicPr>
          <p:nvPr/>
        </p:nvPicPr>
        <p:blipFill>
          <a:blip r:embed="rId2"/>
          <a:stretch>
            <a:fillRect/>
          </a:stretch>
        </p:blipFill>
        <p:spPr>
          <a:xfrm>
            <a:off x="1696230" y="2171887"/>
            <a:ext cx="3645028" cy="4540970"/>
          </a:xfrm>
          <a:prstGeom prst="rect">
            <a:avLst/>
          </a:prstGeom>
        </p:spPr>
      </p:pic>
      <p:pic>
        <p:nvPicPr>
          <p:cNvPr id="12" name="Picture 11">
            <a:extLst>
              <a:ext uri="{FF2B5EF4-FFF2-40B4-BE49-F238E27FC236}">
                <a16:creationId xmlns:a16="http://schemas.microsoft.com/office/drawing/2014/main" id="{E3F2CED1-D914-4AEE-B1EF-736C6851FD86}"/>
              </a:ext>
            </a:extLst>
          </p:cNvPr>
          <p:cNvPicPr>
            <a:picLocks noChangeAspect="1"/>
          </p:cNvPicPr>
          <p:nvPr/>
        </p:nvPicPr>
        <p:blipFill rotWithShape="1">
          <a:blip r:embed="rId3"/>
          <a:srcRect l="1579"/>
          <a:stretch/>
        </p:blipFill>
        <p:spPr>
          <a:xfrm>
            <a:off x="6400800" y="2386228"/>
            <a:ext cx="4555504" cy="3542857"/>
          </a:xfrm>
          <a:prstGeom prst="rect">
            <a:avLst/>
          </a:prstGeom>
        </p:spPr>
      </p:pic>
      <p:sp>
        <p:nvSpPr>
          <p:cNvPr id="4" name="Content Placeholder 3">
            <a:extLst>
              <a:ext uri="{FF2B5EF4-FFF2-40B4-BE49-F238E27FC236}">
                <a16:creationId xmlns:a16="http://schemas.microsoft.com/office/drawing/2014/main" id="{B9C18E91-C9F3-4012-976B-47E8DECB69E7}"/>
              </a:ext>
            </a:extLst>
          </p:cNvPr>
          <p:cNvSpPr>
            <a:spLocks noGrp="1"/>
          </p:cNvSpPr>
          <p:nvPr>
            <p:ph idx="1"/>
          </p:nvPr>
        </p:nvSpPr>
        <p:spPr/>
        <p:txBody>
          <a:bodyPr/>
          <a:lstStyle/>
          <a:p>
            <a:r>
              <a:rPr lang="en-US" dirty="0"/>
              <a:t>Submission 8 (StressCheck FEA) Updated Meshing Strategy &amp; Associated Results</a:t>
            </a:r>
          </a:p>
          <a:p>
            <a:pPr lvl="1"/>
            <a:r>
              <a:rPr lang="en-US" dirty="0"/>
              <a:t>Case 1: Double Symmetric Corner Cracks (Infinite Plate)</a:t>
            </a:r>
          </a:p>
          <a:p>
            <a:endParaRPr lang="en-US" dirty="0"/>
          </a:p>
        </p:txBody>
      </p:sp>
    </p:spTree>
    <p:extLst>
      <p:ext uri="{BB962C8B-B14F-4D97-AF65-F5344CB8AC3E}">
        <p14:creationId xmlns:p14="http://schemas.microsoft.com/office/powerpoint/2010/main" val="2774438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F95-28C5-4F1B-88AB-D7D57147FC9C}"/>
              </a:ext>
            </a:extLst>
          </p:cNvPr>
          <p:cNvSpPr>
            <a:spLocks noGrp="1"/>
          </p:cNvSpPr>
          <p:nvPr>
            <p:ph type="title"/>
          </p:nvPr>
        </p:nvSpPr>
        <p:spPr/>
        <p:txBody>
          <a:bodyPr>
            <a:normAutofit/>
          </a:bodyPr>
          <a:lstStyle/>
          <a:p>
            <a:r>
              <a:rPr lang="en-US" dirty="0"/>
              <a:t>Submissions</a:t>
            </a:r>
          </a:p>
        </p:txBody>
      </p:sp>
      <p:sp>
        <p:nvSpPr>
          <p:cNvPr id="7" name="Content Placeholder 6">
            <a:extLst>
              <a:ext uri="{FF2B5EF4-FFF2-40B4-BE49-F238E27FC236}">
                <a16:creationId xmlns:a16="http://schemas.microsoft.com/office/drawing/2014/main" id="{7813E8B4-2B2E-48F1-9689-0BCAB8529719}"/>
              </a:ext>
            </a:extLst>
          </p:cNvPr>
          <p:cNvSpPr>
            <a:spLocks noGrp="1"/>
          </p:cNvSpPr>
          <p:nvPr>
            <p:ph idx="1"/>
          </p:nvPr>
        </p:nvSpPr>
        <p:spPr/>
        <p:txBody>
          <a:bodyPr/>
          <a:lstStyle/>
          <a:p>
            <a:r>
              <a:rPr lang="en-US" dirty="0"/>
              <a:t>Submission 1: Fawaz-Andersson Solutions, AFGROW</a:t>
            </a:r>
          </a:p>
          <a:p>
            <a:pPr lvl="1"/>
            <a:r>
              <a:rPr lang="en-US" dirty="0"/>
              <a:t>Utilized SIF solutions from Fawaz-Andersson [3] for a single corner crack at a fastener hole which are currently utilized in the Advanced Model solutions in AFGROW</a:t>
            </a:r>
          </a:p>
          <a:p>
            <a:pPr lvl="1"/>
            <a:r>
              <a:rPr lang="en-US" dirty="0"/>
              <a:t>To correct for a finite width, the Newman correction [5] is utilized (Cases 3-5)</a:t>
            </a:r>
          </a:p>
          <a:p>
            <a:pPr lvl="1"/>
            <a:r>
              <a:rPr lang="en-US" dirty="0"/>
              <a:t>To account for an offset hole, the Harter correction [6] is utilized (Cases 4-5)  </a:t>
            </a:r>
          </a:p>
          <a:p>
            <a:pPr lvl="1"/>
            <a:endParaRPr lang="en-US" dirty="0"/>
          </a:p>
          <a:p>
            <a:pPr lvl="1"/>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E9E72860-D42F-4F2C-959D-E6DA16FB1B29}"/>
              </a:ext>
            </a:extLst>
          </p:cNvPr>
          <p:cNvPicPr>
            <a:picLocks noChangeAspect="1"/>
          </p:cNvPicPr>
          <p:nvPr/>
        </p:nvPicPr>
        <p:blipFill rotWithShape="1">
          <a:blip r:embed="rId2"/>
          <a:srcRect l="2085" t="16172" r="3585"/>
          <a:stretch/>
        </p:blipFill>
        <p:spPr>
          <a:xfrm>
            <a:off x="8256781" y="5282140"/>
            <a:ext cx="3273037" cy="1475319"/>
          </a:xfrm>
          <a:prstGeom prst="rect">
            <a:avLst/>
          </a:prstGeom>
          <a:ln>
            <a:noFill/>
          </a:ln>
        </p:spPr>
      </p:pic>
    </p:spTree>
    <p:extLst>
      <p:ext uri="{BB962C8B-B14F-4D97-AF65-F5344CB8AC3E}">
        <p14:creationId xmlns:p14="http://schemas.microsoft.com/office/powerpoint/2010/main" val="306407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397A-D9C8-4CA8-819F-B62EFF8CC896}"/>
              </a:ext>
            </a:extLst>
          </p:cNvPr>
          <p:cNvSpPr>
            <a:spLocks noGrp="1"/>
          </p:cNvSpPr>
          <p:nvPr>
            <p:ph type="title"/>
          </p:nvPr>
        </p:nvSpPr>
        <p:spPr/>
        <p:txBody>
          <a:bodyPr>
            <a:normAutofit/>
          </a:bodyPr>
          <a:lstStyle/>
          <a:p>
            <a:r>
              <a:rPr lang="en-US" dirty="0"/>
              <a:t>Objectives</a:t>
            </a:r>
          </a:p>
        </p:txBody>
      </p:sp>
      <p:sp>
        <p:nvSpPr>
          <p:cNvPr id="7" name="Content Placeholder 6">
            <a:extLst>
              <a:ext uri="{FF2B5EF4-FFF2-40B4-BE49-F238E27FC236}">
                <a16:creationId xmlns:a16="http://schemas.microsoft.com/office/drawing/2014/main" id="{6199E64C-F0FB-4D36-ACB4-6D9240FFA1E5}"/>
              </a:ext>
            </a:extLst>
          </p:cNvPr>
          <p:cNvSpPr>
            <a:spLocks noGrp="1"/>
          </p:cNvSpPr>
          <p:nvPr>
            <p:ph idx="1"/>
          </p:nvPr>
        </p:nvSpPr>
        <p:spPr>
          <a:xfrm>
            <a:off x="149196" y="1212782"/>
            <a:ext cx="11753289" cy="5505517"/>
          </a:xfrm>
        </p:spPr>
        <p:txBody>
          <a:bodyPr/>
          <a:lstStyle/>
          <a:p>
            <a:r>
              <a:rPr lang="en-US" dirty="0"/>
              <a:t>Primary objective of the Stress Intensity Factor (SIF) round robin: </a:t>
            </a:r>
          </a:p>
          <a:p>
            <a:endParaRPr lang="en-US" dirty="0"/>
          </a:p>
          <a:p>
            <a:endParaRPr lang="en-US" dirty="0"/>
          </a:p>
          <a:p>
            <a:endParaRPr lang="en-US" dirty="0"/>
          </a:p>
          <a:p>
            <a:r>
              <a:rPr lang="en-US" dirty="0"/>
              <a:t>Evaluations included the root SIF solution and any corrections used to account for any additional corrections applied to the solution </a:t>
            </a:r>
          </a:p>
          <a:p>
            <a:pPr lvl="1"/>
            <a:r>
              <a:rPr lang="en-US" dirty="0"/>
              <a:t>Single vs multiple cracks, finite width, and hole offset</a:t>
            </a:r>
          </a:p>
          <a:p>
            <a:r>
              <a:rPr lang="en-US" dirty="0"/>
              <a:t>Solutions compared to explicit Finite Element Analysis (FEA) results of each case</a:t>
            </a:r>
          </a:p>
          <a:p>
            <a:r>
              <a:rPr lang="en-US" dirty="0"/>
              <a:t>Findings intended to drive improvements to solutions available to the fracture mechanics community</a:t>
            </a:r>
          </a:p>
          <a:p>
            <a:endParaRPr lang="en-US" dirty="0"/>
          </a:p>
          <a:p>
            <a:endParaRPr lang="en-US" dirty="0"/>
          </a:p>
        </p:txBody>
      </p:sp>
      <p:sp>
        <p:nvSpPr>
          <p:cNvPr id="5" name="Rectangle: Rounded Corners 4">
            <a:extLst>
              <a:ext uri="{FF2B5EF4-FFF2-40B4-BE49-F238E27FC236}">
                <a16:creationId xmlns:a16="http://schemas.microsoft.com/office/drawing/2014/main" id="{FA9D8186-8BE5-497F-96AB-E6AA05D04446}"/>
              </a:ext>
            </a:extLst>
          </p:cNvPr>
          <p:cNvSpPr/>
          <p:nvPr/>
        </p:nvSpPr>
        <p:spPr bwMode="auto">
          <a:xfrm>
            <a:off x="761690" y="1807625"/>
            <a:ext cx="10401610" cy="1023878"/>
          </a:xfrm>
          <a:prstGeom prst="roundRect">
            <a:avLst>
              <a:gd name="adj" fmla="val 32892"/>
            </a:avLst>
          </a:prstGeom>
          <a:gradFill>
            <a:gsLst>
              <a:gs pos="100000">
                <a:schemeClr val="accent1"/>
              </a:gs>
              <a:gs pos="100000">
                <a:schemeClr val="accent1">
                  <a:lumMod val="20000"/>
                  <a:lumOff val="80000"/>
                </a:schemeClr>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spAutoFit/>
          </a:bodyPr>
          <a:lstStyle/>
          <a:p>
            <a:pPr lvl="1" algn="ctr"/>
            <a:r>
              <a:rPr lang="en-US" sz="2400" dirty="0">
                <a:solidFill>
                  <a:schemeClr val="tx1"/>
                </a:solidFill>
                <a:latin typeface="Rockwell" panose="02060603020205020403" pitchFamily="18" charset="0"/>
                <a:cs typeface="Times New Roman" panose="02020603050405020304" pitchFamily="18" charset="0"/>
              </a:rPr>
              <a:t>Evaluate differences between available SIF solutions for a single corner crack at a fastener hole with remote uniform tension loading</a:t>
            </a:r>
          </a:p>
        </p:txBody>
      </p:sp>
    </p:spTree>
    <p:extLst>
      <p:ext uri="{BB962C8B-B14F-4D97-AF65-F5344CB8AC3E}">
        <p14:creationId xmlns:p14="http://schemas.microsoft.com/office/powerpoint/2010/main" val="2666270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F95-28C5-4F1B-88AB-D7D57147FC9C}"/>
              </a:ext>
            </a:extLst>
          </p:cNvPr>
          <p:cNvSpPr>
            <a:spLocks noGrp="1"/>
          </p:cNvSpPr>
          <p:nvPr>
            <p:ph type="title"/>
          </p:nvPr>
        </p:nvSpPr>
        <p:spPr/>
        <p:txBody>
          <a:bodyPr>
            <a:normAutofit/>
          </a:bodyPr>
          <a:lstStyle/>
          <a:p>
            <a:r>
              <a:rPr lang="en-US" dirty="0"/>
              <a:t>Submissions</a:t>
            </a:r>
          </a:p>
        </p:txBody>
      </p:sp>
      <p:pic>
        <p:nvPicPr>
          <p:cNvPr id="8" name="Picture 7">
            <a:extLst>
              <a:ext uri="{FF2B5EF4-FFF2-40B4-BE49-F238E27FC236}">
                <a16:creationId xmlns:a16="http://schemas.microsoft.com/office/drawing/2014/main" id="{9E5B0622-7D85-4EAF-8B18-499AA7C45420}"/>
              </a:ext>
            </a:extLst>
          </p:cNvPr>
          <p:cNvPicPr>
            <a:picLocks noChangeAspect="1"/>
          </p:cNvPicPr>
          <p:nvPr/>
        </p:nvPicPr>
        <p:blipFill rotWithShape="1">
          <a:blip r:embed="rId2"/>
          <a:srcRect l="2085" t="16172" r="3585"/>
          <a:stretch/>
        </p:blipFill>
        <p:spPr>
          <a:xfrm>
            <a:off x="8256781" y="5282140"/>
            <a:ext cx="3273037" cy="1475319"/>
          </a:xfrm>
          <a:prstGeom prst="rect">
            <a:avLst/>
          </a:prstGeom>
          <a:ln>
            <a:noFill/>
          </a:ln>
        </p:spPr>
      </p:pic>
      <p:sp>
        <p:nvSpPr>
          <p:cNvPr id="6" name="Content Placeholder 5">
            <a:extLst>
              <a:ext uri="{FF2B5EF4-FFF2-40B4-BE49-F238E27FC236}">
                <a16:creationId xmlns:a16="http://schemas.microsoft.com/office/drawing/2014/main" id="{DD756797-C5C8-47FA-9CEB-FDCC95212AE4}"/>
              </a:ext>
            </a:extLst>
          </p:cNvPr>
          <p:cNvSpPr>
            <a:spLocks noGrp="1"/>
          </p:cNvSpPr>
          <p:nvPr>
            <p:ph idx="1"/>
          </p:nvPr>
        </p:nvSpPr>
        <p:spPr>
          <a:xfrm>
            <a:off x="149196" y="1212783"/>
            <a:ext cx="11970412" cy="4913380"/>
          </a:xfrm>
        </p:spPr>
        <p:txBody>
          <a:bodyPr/>
          <a:lstStyle/>
          <a:p>
            <a:r>
              <a:rPr lang="en-US" dirty="0"/>
              <a:t>Submission 2: Newman-Raju Fit to Fawaz-Andersson</a:t>
            </a:r>
          </a:p>
          <a:p>
            <a:pPr lvl="1"/>
            <a:r>
              <a:rPr lang="en-US" dirty="0"/>
              <a:t>Utilized updated equations by Newman [7] based on fit to corner crack at hole Fawaz-Andersson solutions [4]</a:t>
            </a:r>
          </a:p>
          <a:p>
            <a:pPr lvl="1"/>
            <a:r>
              <a:rPr lang="en-US" dirty="0"/>
              <a:t>To correct for a single corner crack, Shah-Newman Correction (2020) [8] was utilized (Cases 2-7)</a:t>
            </a:r>
          </a:p>
          <a:p>
            <a:pPr lvl="1"/>
            <a:r>
              <a:rPr lang="en-US" dirty="0"/>
              <a:t>To correct for a finite width, the Tada, Paris and Irwin correction [9] is utilized (Cases 3-5)</a:t>
            </a:r>
          </a:p>
          <a:p>
            <a:pPr lvl="1"/>
            <a:r>
              <a:rPr lang="en-US" dirty="0"/>
              <a:t>To account for an offset hole, two methods were investigated (Cases 4-5)  </a:t>
            </a:r>
          </a:p>
          <a:p>
            <a:pPr lvl="2"/>
            <a:r>
              <a:rPr lang="en-US" dirty="0"/>
              <a:t>First option was to assume the total width was 1.2 inches with a center hole (conservative option)</a:t>
            </a:r>
          </a:p>
          <a:p>
            <a:pPr lvl="2"/>
            <a:r>
              <a:rPr lang="en-US" dirty="0"/>
              <a:t>Second option was to also assume a central hole but modify width such that K</a:t>
            </a:r>
            <a:r>
              <a:rPr lang="en-US" baseline="-25000" dirty="0"/>
              <a:t>t </a:t>
            </a:r>
            <a:r>
              <a:rPr lang="en-US" dirty="0"/>
              <a:t>at the edge of the hole (short ligament side) matches the correct K</a:t>
            </a:r>
            <a:r>
              <a:rPr lang="en-US" baseline="-25000" dirty="0"/>
              <a:t>t </a:t>
            </a:r>
            <a:r>
              <a:rPr lang="en-US" dirty="0"/>
              <a:t>for the offset hole geometry  </a:t>
            </a:r>
          </a:p>
          <a:p>
            <a:pPr lvl="3"/>
            <a:r>
              <a:rPr lang="en-US" dirty="0"/>
              <a:t>Expected to produce more accurate solution (referred to as the K</a:t>
            </a:r>
            <a:r>
              <a:rPr lang="en-US" baseline="-25000" dirty="0"/>
              <a:t>t</a:t>
            </a:r>
            <a:r>
              <a:rPr lang="en-US" dirty="0"/>
              <a:t> match approach)</a:t>
            </a:r>
          </a:p>
          <a:p>
            <a:endParaRPr lang="en-US" dirty="0"/>
          </a:p>
          <a:p>
            <a:endParaRPr lang="en-US" dirty="0"/>
          </a:p>
        </p:txBody>
      </p:sp>
    </p:spTree>
    <p:extLst>
      <p:ext uri="{BB962C8B-B14F-4D97-AF65-F5344CB8AC3E}">
        <p14:creationId xmlns:p14="http://schemas.microsoft.com/office/powerpoint/2010/main" val="2115616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F95-28C5-4F1B-88AB-D7D57147FC9C}"/>
              </a:ext>
            </a:extLst>
          </p:cNvPr>
          <p:cNvSpPr>
            <a:spLocks noGrp="1"/>
          </p:cNvSpPr>
          <p:nvPr>
            <p:ph type="title"/>
          </p:nvPr>
        </p:nvSpPr>
        <p:spPr/>
        <p:txBody>
          <a:bodyPr>
            <a:normAutofit/>
          </a:bodyPr>
          <a:lstStyle/>
          <a:p>
            <a:r>
              <a:rPr lang="en-US" dirty="0"/>
              <a:t>Submissions</a:t>
            </a:r>
          </a:p>
        </p:txBody>
      </p:sp>
      <p:sp>
        <p:nvSpPr>
          <p:cNvPr id="6" name="Content Placeholder 5">
            <a:extLst>
              <a:ext uri="{FF2B5EF4-FFF2-40B4-BE49-F238E27FC236}">
                <a16:creationId xmlns:a16="http://schemas.microsoft.com/office/drawing/2014/main" id="{365A9970-6007-4A87-874F-529057706F44}"/>
              </a:ext>
            </a:extLst>
          </p:cNvPr>
          <p:cNvSpPr>
            <a:spLocks noGrp="1"/>
          </p:cNvSpPr>
          <p:nvPr>
            <p:ph idx="1"/>
          </p:nvPr>
        </p:nvSpPr>
        <p:spPr/>
        <p:txBody>
          <a:bodyPr/>
          <a:lstStyle/>
          <a:p>
            <a:r>
              <a:rPr lang="en-US" dirty="0"/>
              <a:t>Submission 3: Newman-Raju (1986)</a:t>
            </a:r>
          </a:p>
          <a:p>
            <a:pPr lvl="1"/>
            <a:r>
              <a:rPr lang="en-US" dirty="0"/>
              <a:t>Utilized the 1986 Newman-Raju solution [9]</a:t>
            </a:r>
          </a:p>
          <a:p>
            <a:pPr lvl="1"/>
            <a:r>
              <a:rPr lang="en-US" dirty="0"/>
              <a:t>To correct for a single corner crack, the Shah correction was utilized (Cases 2-7)</a:t>
            </a:r>
          </a:p>
          <a:p>
            <a:pPr lvl="1"/>
            <a:r>
              <a:rPr lang="en-US" dirty="0"/>
              <a:t>To correct for a finite width, the Newman correction [5] is utilized (Cases 3-5)</a:t>
            </a:r>
          </a:p>
          <a:p>
            <a:pPr lvl="1"/>
            <a:r>
              <a:rPr lang="en-US" dirty="0"/>
              <a:t>To account for an offset hole, two methods were investigated (Cases 4-5)  </a:t>
            </a:r>
          </a:p>
          <a:p>
            <a:pPr lvl="2"/>
            <a:r>
              <a:rPr lang="en-US" dirty="0"/>
              <a:t>See details from Submission 2</a:t>
            </a:r>
          </a:p>
          <a:p>
            <a:pPr lvl="2"/>
            <a:r>
              <a:rPr lang="en-US" dirty="0"/>
              <a:t>The K</a:t>
            </a:r>
            <a:r>
              <a:rPr lang="en-US" baseline="-25000" dirty="0"/>
              <a:t>t</a:t>
            </a:r>
            <a:r>
              <a:rPr lang="en-US" dirty="0"/>
              <a:t> match approach was utilized for comparisons</a:t>
            </a:r>
          </a:p>
          <a:p>
            <a:endParaRPr lang="en-US" dirty="0"/>
          </a:p>
        </p:txBody>
      </p:sp>
      <p:pic>
        <p:nvPicPr>
          <p:cNvPr id="5" name="Picture 4">
            <a:extLst>
              <a:ext uri="{FF2B5EF4-FFF2-40B4-BE49-F238E27FC236}">
                <a16:creationId xmlns:a16="http://schemas.microsoft.com/office/drawing/2014/main" id="{8401B2B4-70DB-4C94-B3A8-F8EF5CB607A8}"/>
              </a:ext>
            </a:extLst>
          </p:cNvPr>
          <p:cNvPicPr>
            <a:picLocks noChangeAspect="1"/>
          </p:cNvPicPr>
          <p:nvPr/>
        </p:nvPicPr>
        <p:blipFill rotWithShape="1">
          <a:blip r:embed="rId2"/>
          <a:srcRect l="2085" t="16172" r="3585"/>
          <a:stretch/>
        </p:blipFill>
        <p:spPr>
          <a:xfrm>
            <a:off x="8256781" y="5282140"/>
            <a:ext cx="3273037" cy="1475319"/>
          </a:xfrm>
          <a:prstGeom prst="rect">
            <a:avLst/>
          </a:prstGeom>
          <a:ln>
            <a:noFill/>
          </a:ln>
        </p:spPr>
      </p:pic>
    </p:spTree>
    <p:extLst>
      <p:ext uri="{BB962C8B-B14F-4D97-AF65-F5344CB8AC3E}">
        <p14:creationId xmlns:p14="http://schemas.microsoft.com/office/powerpoint/2010/main" val="1208833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F95-28C5-4F1B-88AB-D7D57147FC9C}"/>
              </a:ext>
            </a:extLst>
          </p:cNvPr>
          <p:cNvSpPr>
            <a:spLocks noGrp="1"/>
          </p:cNvSpPr>
          <p:nvPr>
            <p:ph type="title"/>
          </p:nvPr>
        </p:nvSpPr>
        <p:spPr/>
        <p:txBody>
          <a:bodyPr>
            <a:normAutofit/>
          </a:bodyPr>
          <a:lstStyle/>
          <a:p>
            <a:r>
              <a:rPr lang="en-US" dirty="0"/>
              <a:t>Submissions</a:t>
            </a:r>
          </a:p>
        </p:txBody>
      </p:sp>
      <p:sp>
        <p:nvSpPr>
          <p:cNvPr id="6" name="Content Placeholder 5">
            <a:extLst>
              <a:ext uri="{FF2B5EF4-FFF2-40B4-BE49-F238E27FC236}">
                <a16:creationId xmlns:a16="http://schemas.microsoft.com/office/drawing/2014/main" id="{CB32A398-EC68-403D-B4C6-6F65BD1A812B}"/>
              </a:ext>
            </a:extLst>
          </p:cNvPr>
          <p:cNvSpPr>
            <a:spLocks noGrp="1"/>
          </p:cNvSpPr>
          <p:nvPr>
            <p:ph idx="1"/>
          </p:nvPr>
        </p:nvSpPr>
        <p:spPr>
          <a:xfrm>
            <a:off x="149196" y="1212783"/>
            <a:ext cx="11970412" cy="4913380"/>
          </a:xfrm>
        </p:spPr>
        <p:txBody>
          <a:bodyPr/>
          <a:lstStyle/>
          <a:p>
            <a:r>
              <a:rPr lang="en-US" dirty="0"/>
              <a:t>Submission 4: NASGRO (CC04 &amp; CC02): Newman-Raju</a:t>
            </a:r>
          </a:p>
          <a:p>
            <a:pPr lvl="1"/>
            <a:r>
              <a:rPr lang="en-US" dirty="0"/>
              <a:t>Utilized the NASGRO CC04 solution, which incorporates 1986 Newman-Raju solution [9] </a:t>
            </a:r>
          </a:p>
          <a:p>
            <a:pPr lvl="1"/>
            <a:r>
              <a:rPr lang="en-US" dirty="0"/>
              <a:t>To correct for a single corner crack, the Shah correction in the NASGRO CC02 model was utilized (Cases 2-7)</a:t>
            </a:r>
          </a:p>
          <a:p>
            <a:pPr lvl="1"/>
            <a:r>
              <a:rPr lang="en-US" dirty="0"/>
              <a:t>To correct for finite width effects and an offset hole, the NASGRO CC02 model utilizes a solution for a through crack from an offset hole in a plate [12] (Cases 3-5)</a:t>
            </a:r>
          </a:p>
          <a:p>
            <a:pPr lvl="1"/>
            <a:r>
              <a:rPr lang="en-US" dirty="0"/>
              <a:t>These legacy NASGRO solutions (CC02 and CC04) were included in the round robin exercise for comparison purposes &amp; have been superseded by CC16 and are not recommended for use anymore</a:t>
            </a:r>
          </a:p>
          <a:p>
            <a:pPr lvl="1"/>
            <a:endParaRPr lang="en-US" dirty="0"/>
          </a:p>
          <a:p>
            <a:pPr lvl="1"/>
            <a:endParaRPr lang="en-US" dirty="0"/>
          </a:p>
          <a:p>
            <a:endParaRPr lang="en-US" dirty="0"/>
          </a:p>
        </p:txBody>
      </p:sp>
      <p:pic>
        <p:nvPicPr>
          <p:cNvPr id="5" name="Picture 4">
            <a:extLst>
              <a:ext uri="{FF2B5EF4-FFF2-40B4-BE49-F238E27FC236}">
                <a16:creationId xmlns:a16="http://schemas.microsoft.com/office/drawing/2014/main" id="{AC0A5B30-A70B-47F6-8D1F-B12F14427B46}"/>
              </a:ext>
            </a:extLst>
          </p:cNvPr>
          <p:cNvPicPr>
            <a:picLocks noChangeAspect="1"/>
          </p:cNvPicPr>
          <p:nvPr/>
        </p:nvPicPr>
        <p:blipFill rotWithShape="1">
          <a:blip r:embed="rId2"/>
          <a:srcRect l="2085" t="16172" r="3585"/>
          <a:stretch/>
        </p:blipFill>
        <p:spPr>
          <a:xfrm>
            <a:off x="8256781" y="5282140"/>
            <a:ext cx="3273037" cy="1475319"/>
          </a:xfrm>
          <a:prstGeom prst="rect">
            <a:avLst/>
          </a:prstGeom>
          <a:ln>
            <a:noFill/>
          </a:ln>
        </p:spPr>
      </p:pic>
    </p:spTree>
    <p:extLst>
      <p:ext uri="{BB962C8B-B14F-4D97-AF65-F5344CB8AC3E}">
        <p14:creationId xmlns:p14="http://schemas.microsoft.com/office/powerpoint/2010/main" val="332001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F95-28C5-4F1B-88AB-D7D57147FC9C}"/>
              </a:ext>
            </a:extLst>
          </p:cNvPr>
          <p:cNvSpPr>
            <a:spLocks noGrp="1"/>
          </p:cNvSpPr>
          <p:nvPr>
            <p:ph type="title"/>
          </p:nvPr>
        </p:nvSpPr>
        <p:spPr/>
        <p:txBody>
          <a:bodyPr>
            <a:normAutofit/>
          </a:bodyPr>
          <a:lstStyle/>
          <a:p>
            <a:r>
              <a:rPr lang="en-US" dirty="0"/>
              <a:t>Submissions</a:t>
            </a:r>
          </a:p>
        </p:txBody>
      </p:sp>
      <p:sp>
        <p:nvSpPr>
          <p:cNvPr id="7" name="Content Placeholder 6">
            <a:extLst>
              <a:ext uri="{FF2B5EF4-FFF2-40B4-BE49-F238E27FC236}">
                <a16:creationId xmlns:a16="http://schemas.microsoft.com/office/drawing/2014/main" id="{0ACDA2D3-B7A9-4779-B175-C55DBA37910E}"/>
              </a:ext>
            </a:extLst>
          </p:cNvPr>
          <p:cNvSpPr>
            <a:spLocks noGrp="1"/>
          </p:cNvSpPr>
          <p:nvPr>
            <p:ph idx="1"/>
          </p:nvPr>
        </p:nvSpPr>
        <p:spPr/>
        <p:txBody>
          <a:bodyPr/>
          <a:lstStyle/>
          <a:p>
            <a:r>
              <a:rPr lang="en-US" dirty="0"/>
              <a:t>Submission 5: NASGRO (CC16): Fawaz-Andersson</a:t>
            </a:r>
          </a:p>
          <a:p>
            <a:pPr lvl="1"/>
            <a:r>
              <a:rPr lang="en-US" dirty="0"/>
              <a:t>Utilized the NASGRO CC16 solution, which incorporates Fawaz-Andersson solutions [3]</a:t>
            </a:r>
          </a:p>
          <a:p>
            <a:pPr lvl="2"/>
            <a:r>
              <a:rPr lang="en-US" dirty="0">
                <a:solidFill>
                  <a:schemeClr val="tx1"/>
                </a:solidFill>
              </a:rPr>
              <a:t>Fundamentally based on the original Fawaz-Andersson solutions, CC16 represents the a-tip and c-tip SIFs with single values based on the local maximum (peak value) observed near the surface, which is usually around 2 to 3 degrees, but varies from case to case</a:t>
            </a:r>
          </a:p>
          <a:p>
            <a:pPr lvl="1"/>
            <a:r>
              <a:rPr lang="en-US" dirty="0">
                <a:solidFill>
                  <a:schemeClr val="tx1"/>
                </a:solidFill>
              </a:rPr>
              <a:t>To correct for a finite width, a modified version of the Newman finite width correction factor [5] was used [13] (Cases 3-5) </a:t>
            </a:r>
          </a:p>
          <a:p>
            <a:pPr lvl="1"/>
            <a:r>
              <a:rPr lang="en-US" dirty="0">
                <a:solidFill>
                  <a:schemeClr val="tx1"/>
                </a:solidFill>
              </a:rPr>
              <a:t>To account for an offset hole, the Harter correction from AFGROW [6] is utilized in NASGRO CC16 solution (Cases 4-5) </a:t>
            </a:r>
          </a:p>
          <a:p>
            <a:pPr lvl="1"/>
            <a:r>
              <a:rPr lang="en-US" dirty="0">
                <a:solidFill>
                  <a:schemeClr val="tx1"/>
                </a:solidFill>
              </a:rPr>
              <a:t>For the comparisons in this study, the CC16 results are compared to the Andersson (2021) local maximum results at the angles reported for the Andersson (2021) solutions </a:t>
            </a:r>
          </a:p>
          <a:p>
            <a:pPr lvl="1"/>
            <a:endParaRPr lang="en-US" dirty="0"/>
          </a:p>
          <a:p>
            <a:endParaRPr lang="en-US" dirty="0"/>
          </a:p>
          <a:p>
            <a:endParaRPr lang="en-US" dirty="0"/>
          </a:p>
        </p:txBody>
      </p:sp>
      <p:pic>
        <p:nvPicPr>
          <p:cNvPr id="5" name="Picture 4">
            <a:extLst>
              <a:ext uri="{FF2B5EF4-FFF2-40B4-BE49-F238E27FC236}">
                <a16:creationId xmlns:a16="http://schemas.microsoft.com/office/drawing/2014/main" id="{F48C65F3-33F6-425B-B9D1-4A5E2427617F}"/>
              </a:ext>
            </a:extLst>
          </p:cNvPr>
          <p:cNvPicPr>
            <a:picLocks noChangeAspect="1"/>
          </p:cNvPicPr>
          <p:nvPr/>
        </p:nvPicPr>
        <p:blipFill rotWithShape="1">
          <a:blip r:embed="rId2"/>
          <a:srcRect l="2085" t="16172" r="3585"/>
          <a:stretch/>
        </p:blipFill>
        <p:spPr>
          <a:xfrm>
            <a:off x="8256781" y="5282140"/>
            <a:ext cx="3273037" cy="1475319"/>
          </a:xfrm>
          <a:prstGeom prst="rect">
            <a:avLst/>
          </a:prstGeom>
          <a:ln>
            <a:noFill/>
          </a:ln>
        </p:spPr>
      </p:pic>
    </p:spTree>
    <p:extLst>
      <p:ext uri="{BB962C8B-B14F-4D97-AF65-F5344CB8AC3E}">
        <p14:creationId xmlns:p14="http://schemas.microsoft.com/office/powerpoint/2010/main" val="1149781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F95-28C5-4F1B-88AB-D7D57147FC9C}"/>
              </a:ext>
            </a:extLst>
          </p:cNvPr>
          <p:cNvSpPr>
            <a:spLocks noGrp="1"/>
          </p:cNvSpPr>
          <p:nvPr>
            <p:ph type="title"/>
          </p:nvPr>
        </p:nvSpPr>
        <p:spPr/>
        <p:txBody>
          <a:bodyPr>
            <a:normAutofit/>
          </a:bodyPr>
          <a:lstStyle/>
          <a:p>
            <a:r>
              <a:rPr lang="en-US" dirty="0"/>
              <a:t>Submissions</a:t>
            </a:r>
          </a:p>
        </p:txBody>
      </p:sp>
      <p:sp>
        <p:nvSpPr>
          <p:cNvPr id="7" name="Content Placeholder 6">
            <a:extLst>
              <a:ext uri="{FF2B5EF4-FFF2-40B4-BE49-F238E27FC236}">
                <a16:creationId xmlns:a16="http://schemas.microsoft.com/office/drawing/2014/main" id="{EF48D416-342F-480E-A329-E3EBA9E5666C}"/>
              </a:ext>
            </a:extLst>
          </p:cNvPr>
          <p:cNvSpPr>
            <a:spLocks noGrp="1"/>
          </p:cNvSpPr>
          <p:nvPr>
            <p:ph idx="1"/>
          </p:nvPr>
        </p:nvSpPr>
        <p:spPr/>
        <p:txBody>
          <a:bodyPr/>
          <a:lstStyle/>
          <a:p>
            <a:r>
              <a:rPr lang="en-US" dirty="0"/>
              <a:t>Submission 6: Andersson: FEA (2021)</a:t>
            </a:r>
          </a:p>
          <a:p>
            <a:pPr lvl="1"/>
            <a:r>
              <a:rPr lang="en-US" dirty="0"/>
              <a:t>Explicitly modeled each condition utilizing the STRIPE FE-software for the hp-version of the finite element method</a:t>
            </a:r>
          </a:p>
          <a:p>
            <a:pPr lvl="1"/>
            <a:r>
              <a:rPr lang="en-US" dirty="0"/>
              <a:t>Convergence tests and comparisons to the exact solution were completed for case  </a:t>
            </a:r>
          </a:p>
          <a:p>
            <a:pPr lvl="1"/>
            <a:r>
              <a:rPr lang="en-US" dirty="0"/>
              <a:t>Shown that point wise relative error in K at arbitrary points along the seven crack fronts was less than 0.03% </a:t>
            </a:r>
          </a:p>
          <a:p>
            <a:pPr lvl="1"/>
            <a:r>
              <a:rPr lang="en-US" dirty="0"/>
              <a:t>This submission was utilized as the reference solution for comparisons as a result of the convergence studies</a:t>
            </a:r>
          </a:p>
          <a:p>
            <a:endParaRPr lang="en-US" dirty="0"/>
          </a:p>
        </p:txBody>
      </p:sp>
      <p:pic>
        <p:nvPicPr>
          <p:cNvPr id="5" name="Picture 4">
            <a:extLst>
              <a:ext uri="{FF2B5EF4-FFF2-40B4-BE49-F238E27FC236}">
                <a16:creationId xmlns:a16="http://schemas.microsoft.com/office/drawing/2014/main" id="{5C11605F-FF92-45D6-B3A7-74C9659A31CE}"/>
              </a:ext>
            </a:extLst>
          </p:cNvPr>
          <p:cNvPicPr>
            <a:picLocks noChangeAspect="1"/>
          </p:cNvPicPr>
          <p:nvPr/>
        </p:nvPicPr>
        <p:blipFill rotWithShape="1">
          <a:blip r:embed="rId2"/>
          <a:srcRect l="2085" t="16172" r="3585"/>
          <a:stretch/>
        </p:blipFill>
        <p:spPr>
          <a:xfrm>
            <a:off x="8256781" y="5282140"/>
            <a:ext cx="3273037" cy="1475319"/>
          </a:xfrm>
          <a:prstGeom prst="rect">
            <a:avLst/>
          </a:prstGeom>
          <a:ln>
            <a:noFill/>
          </a:ln>
        </p:spPr>
      </p:pic>
    </p:spTree>
    <p:extLst>
      <p:ext uri="{BB962C8B-B14F-4D97-AF65-F5344CB8AC3E}">
        <p14:creationId xmlns:p14="http://schemas.microsoft.com/office/powerpoint/2010/main" val="982934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F95-28C5-4F1B-88AB-D7D57147FC9C}"/>
              </a:ext>
            </a:extLst>
          </p:cNvPr>
          <p:cNvSpPr>
            <a:spLocks noGrp="1"/>
          </p:cNvSpPr>
          <p:nvPr>
            <p:ph type="title"/>
          </p:nvPr>
        </p:nvSpPr>
        <p:spPr/>
        <p:txBody>
          <a:bodyPr>
            <a:normAutofit/>
          </a:bodyPr>
          <a:lstStyle/>
          <a:p>
            <a:r>
              <a:rPr lang="en-US" dirty="0"/>
              <a:t>Submissions</a:t>
            </a:r>
          </a:p>
        </p:txBody>
      </p:sp>
      <p:sp>
        <p:nvSpPr>
          <p:cNvPr id="7" name="Content Placeholder 6">
            <a:extLst>
              <a:ext uri="{FF2B5EF4-FFF2-40B4-BE49-F238E27FC236}">
                <a16:creationId xmlns:a16="http://schemas.microsoft.com/office/drawing/2014/main" id="{062F3B82-4A7D-4144-BC87-459DE1C23A75}"/>
              </a:ext>
            </a:extLst>
          </p:cNvPr>
          <p:cNvSpPr>
            <a:spLocks noGrp="1"/>
          </p:cNvSpPr>
          <p:nvPr>
            <p:ph idx="1"/>
          </p:nvPr>
        </p:nvSpPr>
        <p:spPr/>
        <p:txBody>
          <a:bodyPr/>
          <a:lstStyle/>
          <a:p>
            <a:r>
              <a:rPr lang="en-US" dirty="0"/>
              <a:t>Submission 7: </a:t>
            </a:r>
            <a:r>
              <a:rPr lang="en-US" dirty="0" err="1"/>
              <a:t>SimModeler</a:t>
            </a:r>
            <a:r>
              <a:rPr lang="en-US" dirty="0"/>
              <a:t> Crack: FEA (2021)</a:t>
            </a:r>
          </a:p>
          <a:p>
            <a:pPr lvl="1"/>
            <a:r>
              <a:rPr lang="en-US" dirty="0"/>
              <a:t>Utilized </a:t>
            </a:r>
            <a:r>
              <a:rPr lang="en-US" dirty="0" err="1"/>
              <a:t>SimModeler</a:t>
            </a:r>
            <a:r>
              <a:rPr lang="en-US" dirty="0"/>
              <a:t> Crack to create 3D finite element models and compute Mode I SIFs via displacement correlation technique based on model solution performed in ANSYS, ABAQUS or </a:t>
            </a:r>
            <a:r>
              <a:rPr lang="en-US" dirty="0" err="1"/>
              <a:t>CalculiX</a:t>
            </a:r>
            <a:r>
              <a:rPr lang="en-US" dirty="0"/>
              <a:t> </a:t>
            </a:r>
          </a:p>
          <a:p>
            <a:pPr lvl="2"/>
            <a:r>
              <a:rPr lang="en-US" dirty="0" err="1"/>
              <a:t>SimModeler</a:t>
            </a:r>
            <a:r>
              <a:rPr lang="en-US" dirty="0"/>
              <a:t> Crack is a pre- and post-processor designed for component level finite element-based 3D FCG simulations </a:t>
            </a:r>
          </a:p>
          <a:p>
            <a:pPr lvl="1"/>
            <a:r>
              <a:rPr lang="en-US" dirty="0"/>
              <a:t>For all models, a similar overall mesh refinement and a uniform mesh size that provides about 300 element edges along the crack front were used </a:t>
            </a:r>
          </a:p>
          <a:p>
            <a:pPr lvl="2"/>
            <a:r>
              <a:rPr lang="en-US" dirty="0"/>
              <a:t>For Case 2, an average relative difference of 0.23% from Andersson semi-analytic solution was computed, with similar differences expected for the other cases</a:t>
            </a:r>
          </a:p>
          <a:p>
            <a:pPr marL="0" indent="0">
              <a:buNone/>
            </a:pPr>
            <a:endParaRPr lang="en-US" dirty="0"/>
          </a:p>
          <a:p>
            <a:endParaRPr lang="en-US" dirty="0"/>
          </a:p>
        </p:txBody>
      </p:sp>
      <p:pic>
        <p:nvPicPr>
          <p:cNvPr id="5" name="Picture 4">
            <a:extLst>
              <a:ext uri="{FF2B5EF4-FFF2-40B4-BE49-F238E27FC236}">
                <a16:creationId xmlns:a16="http://schemas.microsoft.com/office/drawing/2014/main" id="{C193E42D-9262-4A2C-97E3-653F8AB36842}"/>
              </a:ext>
            </a:extLst>
          </p:cNvPr>
          <p:cNvPicPr>
            <a:picLocks noChangeAspect="1"/>
          </p:cNvPicPr>
          <p:nvPr/>
        </p:nvPicPr>
        <p:blipFill rotWithShape="1">
          <a:blip r:embed="rId2"/>
          <a:srcRect l="2085" t="16172" r="3585"/>
          <a:stretch/>
        </p:blipFill>
        <p:spPr>
          <a:xfrm>
            <a:off x="8256781" y="5282140"/>
            <a:ext cx="3273037" cy="1475319"/>
          </a:xfrm>
          <a:prstGeom prst="rect">
            <a:avLst/>
          </a:prstGeom>
          <a:ln>
            <a:noFill/>
          </a:ln>
        </p:spPr>
      </p:pic>
    </p:spTree>
    <p:extLst>
      <p:ext uri="{BB962C8B-B14F-4D97-AF65-F5344CB8AC3E}">
        <p14:creationId xmlns:p14="http://schemas.microsoft.com/office/powerpoint/2010/main" val="63109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F95-28C5-4F1B-88AB-D7D57147FC9C}"/>
              </a:ext>
            </a:extLst>
          </p:cNvPr>
          <p:cNvSpPr>
            <a:spLocks noGrp="1"/>
          </p:cNvSpPr>
          <p:nvPr>
            <p:ph type="title"/>
          </p:nvPr>
        </p:nvSpPr>
        <p:spPr/>
        <p:txBody>
          <a:bodyPr>
            <a:normAutofit/>
          </a:bodyPr>
          <a:lstStyle/>
          <a:p>
            <a:r>
              <a:rPr lang="en-US" dirty="0"/>
              <a:t>Submissions</a:t>
            </a:r>
          </a:p>
        </p:txBody>
      </p:sp>
      <p:sp>
        <p:nvSpPr>
          <p:cNvPr id="7" name="Content Placeholder 6">
            <a:extLst>
              <a:ext uri="{FF2B5EF4-FFF2-40B4-BE49-F238E27FC236}">
                <a16:creationId xmlns:a16="http://schemas.microsoft.com/office/drawing/2014/main" id="{66EFCFA9-92CE-443D-8C8E-4B1899E0F0A0}"/>
              </a:ext>
            </a:extLst>
          </p:cNvPr>
          <p:cNvSpPr>
            <a:spLocks noGrp="1"/>
          </p:cNvSpPr>
          <p:nvPr>
            <p:ph idx="1"/>
          </p:nvPr>
        </p:nvSpPr>
        <p:spPr>
          <a:xfrm>
            <a:off x="149196" y="1212783"/>
            <a:ext cx="11970412" cy="5544676"/>
          </a:xfrm>
        </p:spPr>
        <p:txBody>
          <a:bodyPr/>
          <a:lstStyle/>
          <a:p>
            <a:r>
              <a:rPr lang="en-US" dirty="0"/>
              <a:t>Submission 8: StressCheck: FEA (2021)</a:t>
            </a:r>
          </a:p>
          <a:p>
            <a:pPr lvl="1"/>
            <a:r>
              <a:rPr lang="en-US" dirty="0"/>
              <a:t>Utilized StressCheck to create 3D finite element models and compute Mode I SIFs  </a:t>
            </a:r>
          </a:p>
          <a:p>
            <a:pPr lvl="2"/>
            <a:r>
              <a:rPr lang="en-US" dirty="0"/>
              <a:t>Initial modeling approach utilized recommended modeling practices for cracked bodies, with automated graded meshing towards the crack front, targeting an estimated error in the computation of SIF within 2%</a:t>
            </a:r>
          </a:p>
          <a:p>
            <a:pPr lvl="2"/>
            <a:r>
              <a:rPr lang="en-US" dirty="0"/>
              <a:t>Additionally, the same cases were computed utilizing a completely parametric model with guided mesh targeting an estimated error in the computation of SIF ≤ 0.5%</a:t>
            </a:r>
          </a:p>
          <a:p>
            <a:pPr lvl="2"/>
            <a:r>
              <a:rPr lang="en-US" dirty="0"/>
              <a:t>The computation of the SIFs was performed using the Contour Integral Method</a:t>
            </a:r>
          </a:p>
          <a:p>
            <a:pPr lvl="2"/>
            <a:r>
              <a:rPr lang="en-US" dirty="0"/>
              <a:t>Solution verification included the estimated relative error in energy norm (global error measure) and the local convergence of SIFs at points along the crack front from a sequence of solutions obtained by uniform p-extension from p-level</a:t>
            </a:r>
          </a:p>
          <a:p>
            <a:pPr lvl="2"/>
            <a:r>
              <a:rPr lang="en-US" dirty="0"/>
              <a:t>No prior knowledge of an exact solution or the reference results provided herein were used for error estimation, such information is not available in industrial applications</a:t>
            </a:r>
          </a:p>
          <a:p>
            <a:endParaRPr lang="en-US" dirty="0"/>
          </a:p>
          <a:p>
            <a:endParaRPr lang="en-US" dirty="0"/>
          </a:p>
        </p:txBody>
      </p:sp>
      <p:pic>
        <p:nvPicPr>
          <p:cNvPr id="5" name="Picture 4">
            <a:extLst>
              <a:ext uri="{FF2B5EF4-FFF2-40B4-BE49-F238E27FC236}">
                <a16:creationId xmlns:a16="http://schemas.microsoft.com/office/drawing/2014/main" id="{CBCAA175-1311-4CD4-B5EF-B80E686B4311}"/>
              </a:ext>
            </a:extLst>
          </p:cNvPr>
          <p:cNvPicPr>
            <a:picLocks noChangeAspect="1"/>
          </p:cNvPicPr>
          <p:nvPr/>
        </p:nvPicPr>
        <p:blipFill rotWithShape="1">
          <a:blip r:embed="rId2"/>
          <a:srcRect l="2085" t="16172" r="3585"/>
          <a:stretch/>
        </p:blipFill>
        <p:spPr>
          <a:xfrm>
            <a:off x="8256781" y="5282140"/>
            <a:ext cx="3273037" cy="1475319"/>
          </a:xfrm>
          <a:prstGeom prst="rect">
            <a:avLst/>
          </a:prstGeom>
          <a:ln>
            <a:noFill/>
          </a:ln>
        </p:spPr>
      </p:pic>
    </p:spTree>
    <p:extLst>
      <p:ext uri="{BB962C8B-B14F-4D97-AF65-F5344CB8AC3E}">
        <p14:creationId xmlns:p14="http://schemas.microsoft.com/office/powerpoint/2010/main" val="4538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F95-28C5-4F1B-88AB-D7D57147FC9C}"/>
              </a:ext>
            </a:extLst>
          </p:cNvPr>
          <p:cNvSpPr>
            <a:spLocks noGrp="1"/>
          </p:cNvSpPr>
          <p:nvPr>
            <p:ph type="title"/>
          </p:nvPr>
        </p:nvSpPr>
        <p:spPr/>
        <p:txBody>
          <a:bodyPr>
            <a:normAutofit/>
          </a:bodyPr>
          <a:lstStyle/>
          <a:p>
            <a:r>
              <a:rPr lang="en-US" dirty="0"/>
              <a:t>Submissions</a:t>
            </a:r>
          </a:p>
        </p:txBody>
      </p:sp>
      <p:sp>
        <p:nvSpPr>
          <p:cNvPr id="7" name="Content Placeholder 6">
            <a:extLst>
              <a:ext uri="{FF2B5EF4-FFF2-40B4-BE49-F238E27FC236}">
                <a16:creationId xmlns:a16="http://schemas.microsoft.com/office/drawing/2014/main" id="{04EB46BB-8057-4D65-B6BC-EA9812AE7CA5}"/>
              </a:ext>
            </a:extLst>
          </p:cNvPr>
          <p:cNvSpPr>
            <a:spLocks noGrp="1"/>
          </p:cNvSpPr>
          <p:nvPr>
            <p:ph idx="1"/>
          </p:nvPr>
        </p:nvSpPr>
        <p:spPr/>
        <p:txBody>
          <a:bodyPr/>
          <a:lstStyle/>
          <a:p>
            <a:r>
              <a:rPr lang="en-US" dirty="0"/>
              <a:t>Submission 9: MSC Marc: FEA (2021)</a:t>
            </a:r>
          </a:p>
          <a:p>
            <a:pPr lvl="1"/>
            <a:r>
              <a:rPr lang="en-US" dirty="0"/>
              <a:t>Utilized MSC Marc to create 3D finite element models and compute Mode I SIFs </a:t>
            </a:r>
          </a:p>
          <a:p>
            <a:pPr lvl="2"/>
            <a:r>
              <a:rPr lang="en-US" dirty="0"/>
              <a:t>Marc is a general-purpose non-linear solver with special capabilities for crack initiation and crack growth using automatic remeshing</a:t>
            </a:r>
          </a:p>
          <a:p>
            <a:pPr lvl="2"/>
            <a:r>
              <a:rPr lang="en-US" dirty="0"/>
              <a:t>The mesh for the crack evaluation was generated automatically, using the recommended minimum number of evaluation point of 30 as the number of nodes along the crack front </a:t>
            </a:r>
          </a:p>
          <a:p>
            <a:endParaRPr lang="en-US" dirty="0"/>
          </a:p>
          <a:p>
            <a:endParaRPr lang="en-US" dirty="0"/>
          </a:p>
        </p:txBody>
      </p:sp>
      <p:pic>
        <p:nvPicPr>
          <p:cNvPr id="5" name="Picture 4">
            <a:extLst>
              <a:ext uri="{FF2B5EF4-FFF2-40B4-BE49-F238E27FC236}">
                <a16:creationId xmlns:a16="http://schemas.microsoft.com/office/drawing/2014/main" id="{9B38E305-E1BE-4B4D-B0D9-7A0BD5B94705}"/>
              </a:ext>
            </a:extLst>
          </p:cNvPr>
          <p:cNvPicPr>
            <a:picLocks noChangeAspect="1"/>
          </p:cNvPicPr>
          <p:nvPr/>
        </p:nvPicPr>
        <p:blipFill rotWithShape="1">
          <a:blip r:embed="rId2"/>
          <a:srcRect l="2085" t="16172" r="3585"/>
          <a:stretch/>
        </p:blipFill>
        <p:spPr>
          <a:xfrm>
            <a:off x="8256781" y="5282140"/>
            <a:ext cx="3273037" cy="1475319"/>
          </a:xfrm>
          <a:prstGeom prst="rect">
            <a:avLst/>
          </a:prstGeom>
          <a:ln>
            <a:noFill/>
          </a:ln>
        </p:spPr>
      </p:pic>
    </p:spTree>
    <p:extLst>
      <p:ext uri="{BB962C8B-B14F-4D97-AF65-F5344CB8AC3E}">
        <p14:creationId xmlns:p14="http://schemas.microsoft.com/office/powerpoint/2010/main" val="289770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BBB3-79F5-4372-9215-1DA0B0A00F01}"/>
              </a:ext>
            </a:extLst>
          </p:cNvPr>
          <p:cNvSpPr>
            <a:spLocks noGrp="1"/>
          </p:cNvSpPr>
          <p:nvPr>
            <p:ph type="title"/>
          </p:nvPr>
        </p:nvSpPr>
        <p:spPr/>
        <p:txBody>
          <a:bodyPr>
            <a:normAutofit/>
          </a:bodyPr>
          <a:lstStyle/>
          <a:p>
            <a:r>
              <a:rPr lang="en-US" dirty="0"/>
              <a:t>Overview</a:t>
            </a:r>
          </a:p>
        </p:txBody>
      </p:sp>
      <p:pic>
        <p:nvPicPr>
          <p:cNvPr id="7" name="Picture 6">
            <a:extLst>
              <a:ext uri="{FF2B5EF4-FFF2-40B4-BE49-F238E27FC236}">
                <a16:creationId xmlns:a16="http://schemas.microsoft.com/office/drawing/2014/main" id="{3A8ECBDE-175B-4F64-B4BE-5AEA957C64FE}"/>
              </a:ext>
            </a:extLst>
          </p:cNvPr>
          <p:cNvPicPr>
            <a:picLocks noChangeAspect="1"/>
          </p:cNvPicPr>
          <p:nvPr/>
        </p:nvPicPr>
        <p:blipFill rotWithShape="1">
          <a:blip r:embed="rId2"/>
          <a:srcRect l="2085" t="16172" r="3585"/>
          <a:stretch/>
        </p:blipFill>
        <p:spPr>
          <a:xfrm>
            <a:off x="3392679" y="4293963"/>
            <a:ext cx="5406639" cy="2437038"/>
          </a:xfrm>
          <a:prstGeom prst="rect">
            <a:avLst/>
          </a:prstGeom>
          <a:ln>
            <a:noFill/>
          </a:ln>
        </p:spPr>
      </p:pic>
      <p:sp>
        <p:nvSpPr>
          <p:cNvPr id="6" name="Content Placeholder 5">
            <a:extLst>
              <a:ext uri="{FF2B5EF4-FFF2-40B4-BE49-F238E27FC236}">
                <a16:creationId xmlns:a16="http://schemas.microsoft.com/office/drawing/2014/main" id="{E2E1DADB-C5D7-4BF0-BF4E-9C25F40A2765}"/>
              </a:ext>
            </a:extLst>
          </p:cNvPr>
          <p:cNvSpPr>
            <a:spLocks noGrp="1"/>
          </p:cNvSpPr>
          <p:nvPr>
            <p:ph idx="1"/>
          </p:nvPr>
        </p:nvSpPr>
        <p:spPr/>
        <p:txBody>
          <a:bodyPr/>
          <a:lstStyle/>
          <a:p>
            <a:r>
              <a:rPr lang="en-US" dirty="0"/>
              <a:t>Seven different cases of corner cracks at a hole were developed and SIF solutions along the crack front were requested from participants </a:t>
            </a:r>
          </a:p>
          <a:p>
            <a:r>
              <a:rPr lang="en-US" dirty="0"/>
              <a:t>A building block approach was utilized, with Case 1 representing the root SIF solution available</a:t>
            </a:r>
          </a:p>
          <a:p>
            <a:pPr lvl="1"/>
            <a:r>
              <a:rPr lang="en-US" dirty="0"/>
              <a:t>Without any corrections for single cracks, finite width, or hole offset, with a crack geometry aspect ratio (a/c) of 1.0</a:t>
            </a:r>
          </a:p>
          <a:p>
            <a:r>
              <a:rPr lang="en-US" dirty="0"/>
              <a:t>Each case added an additional level of complexity with corrections to the root solution as well as variations in the crack aspect ratio</a:t>
            </a:r>
          </a:p>
          <a:p>
            <a:endParaRPr lang="en-US" dirty="0"/>
          </a:p>
          <a:p>
            <a:endParaRPr lang="en-US" dirty="0"/>
          </a:p>
        </p:txBody>
      </p:sp>
    </p:spTree>
    <p:extLst>
      <p:ext uri="{BB962C8B-B14F-4D97-AF65-F5344CB8AC3E}">
        <p14:creationId xmlns:p14="http://schemas.microsoft.com/office/powerpoint/2010/main" val="23197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24D2-812D-4765-AA8B-938B47FBFB65}"/>
              </a:ext>
            </a:extLst>
          </p:cNvPr>
          <p:cNvSpPr>
            <a:spLocks noGrp="1"/>
          </p:cNvSpPr>
          <p:nvPr>
            <p:ph type="title"/>
          </p:nvPr>
        </p:nvSpPr>
        <p:spPr/>
        <p:txBody>
          <a:bodyPr>
            <a:normAutofit/>
          </a:bodyPr>
          <a:lstStyle/>
          <a:p>
            <a:r>
              <a:rPr lang="en-US" dirty="0"/>
              <a:t>Overview: Analysis Inputs</a:t>
            </a:r>
          </a:p>
        </p:txBody>
      </p:sp>
      <p:grpSp>
        <p:nvGrpSpPr>
          <p:cNvPr id="12" name="Group 11">
            <a:extLst>
              <a:ext uri="{FF2B5EF4-FFF2-40B4-BE49-F238E27FC236}">
                <a16:creationId xmlns:a16="http://schemas.microsoft.com/office/drawing/2014/main" id="{05916702-29DC-4187-A2AE-F5C4164BCF7C}"/>
              </a:ext>
            </a:extLst>
          </p:cNvPr>
          <p:cNvGrpSpPr>
            <a:grpSpLocks noChangeAspect="1"/>
          </p:cNvGrpSpPr>
          <p:nvPr/>
        </p:nvGrpSpPr>
        <p:grpSpPr>
          <a:xfrm>
            <a:off x="7183498" y="4550142"/>
            <a:ext cx="1557412" cy="1920882"/>
            <a:chOff x="8208026" y="346286"/>
            <a:chExt cx="2526581" cy="3116237"/>
          </a:xfrm>
        </p:grpSpPr>
        <p:grpSp>
          <p:nvGrpSpPr>
            <p:cNvPr id="13" name="Group 12">
              <a:extLst>
                <a:ext uri="{FF2B5EF4-FFF2-40B4-BE49-F238E27FC236}">
                  <a16:creationId xmlns:a16="http://schemas.microsoft.com/office/drawing/2014/main" id="{5BF50955-72D5-4C22-8307-9460F13E840B}"/>
                </a:ext>
              </a:extLst>
            </p:cNvPr>
            <p:cNvGrpSpPr/>
            <p:nvPr/>
          </p:nvGrpSpPr>
          <p:grpSpPr>
            <a:xfrm>
              <a:off x="8215189" y="648313"/>
              <a:ext cx="2510288" cy="2510288"/>
              <a:chOff x="8215189" y="648313"/>
              <a:chExt cx="2510288" cy="2510288"/>
            </a:xfrm>
          </p:grpSpPr>
          <p:sp>
            <p:nvSpPr>
              <p:cNvPr id="40" name="Rectangle 39">
                <a:extLst>
                  <a:ext uri="{FF2B5EF4-FFF2-40B4-BE49-F238E27FC236}">
                    <a16:creationId xmlns:a16="http://schemas.microsoft.com/office/drawing/2014/main" id="{4BE375CB-8646-46CA-A8D2-3007690F8AA5}"/>
                  </a:ext>
                </a:extLst>
              </p:cNvPr>
              <p:cNvSpPr/>
              <p:nvPr/>
            </p:nvSpPr>
            <p:spPr>
              <a:xfrm>
                <a:off x="8215189" y="648313"/>
                <a:ext cx="2510288" cy="2510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Oval 40">
                <a:extLst>
                  <a:ext uri="{FF2B5EF4-FFF2-40B4-BE49-F238E27FC236}">
                    <a16:creationId xmlns:a16="http://schemas.microsoft.com/office/drawing/2014/main" id="{A6B169BD-3BD0-49CE-81B2-7305FEE3D0FB}"/>
                  </a:ext>
                </a:extLst>
              </p:cNvPr>
              <p:cNvSpPr/>
              <p:nvPr/>
            </p:nvSpPr>
            <p:spPr>
              <a:xfrm>
                <a:off x="9156547" y="1589672"/>
                <a:ext cx="627572" cy="6275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2" name="Straight Connector 41">
                <a:extLst>
                  <a:ext uri="{FF2B5EF4-FFF2-40B4-BE49-F238E27FC236}">
                    <a16:creationId xmlns:a16="http://schemas.microsoft.com/office/drawing/2014/main" id="{6E31C549-0E41-42F2-8D51-96031C6CA1FE}"/>
                  </a:ext>
                </a:extLst>
              </p:cNvPr>
              <p:cNvCxnSpPr/>
              <p:nvPr/>
            </p:nvCxnSpPr>
            <p:spPr>
              <a:xfrm>
                <a:off x="9784119" y="1901004"/>
                <a:ext cx="124225" cy="13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F67E4BF-3F44-4D47-82B8-8147165A8CD3}"/>
                </a:ext>
              </a:extLst>
            </p:cNvPr>
            <p:cNvGrpSpPr/>
            <p:nvPr/>
          </p:nvGrpSpPr>
          <p:grpSpPr>
            <a:xfrm>
              <a:off x="8217156" y="3188203"/>
              <a:ext cx="2517451" cy="274320"/>
              <a:chOff x="8217156" y="3188203"/>
              <a:chExt cx="2517451" cy="274320"/>
            </a:xfrm>
          </p:grpSpPr>
          <p:cxnSp>
            <p:nvCxnSpPr>
              <p:cNvPr id="28" name="Straight Arrow Connector 27">
                <a:extLst>
                  <a:ext uri="{FF2B5EF4-FFF2-40B4-BE49-F238E27FC236}">
                    <a16:creationId xmlns:a16="http://schemas.microsoft.com/office/drawing/2014/main" id="{EF21C359-4658-4A21-8326-A586312D3D4E}"/>
                  </a:ext>
                </a:extLst>
              </p:cNvPr>
              <p:cNvCxnSpPr/>
              <p:nvPr/>
            </p:nvCxnSpPr>
            <p:spPr>
              <a:xfrm>
                <a:off x="9132592"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3780535-2439-442F-84CA-7A3307BB1E96}"/>
                  </a:ext>
                </a:extLst>
              </p:cNvPr>
              <p:cNvCxnSpPr/>
              <p:nvPr/>
            </p:nvCxnSpPr>
            <p:spPr>
              <a:xfrm>
                <a:off x="9361451"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A093C8A-5624-4A18-97A3-23519B3940A4}"/>
                  </a:ext>
                </a:extLst>
              </p:cNvPr>
              <p:cNvCxnSpPr/>
              <p:nvPr/>
            </p:nvCxnSpPr>
            <p:spPr>
              <a:xfrm>
                <a:off x="9590310"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CBCE3DA-A5F7-44BA-B3A9-284D223E7BDF}"/>
                  </a:ext>
                </a:extLst>
              </p:cNvPr>
              <p:cNvCxnSpPr/>
              <p:nvPr/>
            </p:nvCxnSpPr>
            <p:spPr>
              <a:xfrm>
                <a:off x="9819169"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BB9011E-7E2E-4D47-8704-842B5FFA4E20}"/>
                  </a:ext>
                </a:extLst>
              </p:cNvPr>
              <p:cNvCxnSpPr/>
              <p:nvPr/>
            </p:nvCxnSpPr>
            <p:spPr>
              <a:xfrm>
                <a:off x="10048028"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9D5AF0-D8E4-46CC-B2BD-829ED49A6756}"/>
                  </a:ext>
                </a:extLst>
              </p:cNvPr>
              <p:cNvCxnSpPr/>
              <p:nvPr/>
            </p:nvCxnSpPr>
            <p:spPr>
              <a:xfrm>
                <a:off x="10276887"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6740CC1-1978-4373-99FB-65C4C7D18F98}"/>
                  </a:ext>
                </a:extLst>
              </p:cNvPr>
              <p:cNvCxnSpPr/>
              <p:nvPr/>
            </p:nvCxnSpPr>
            <p:spPr>
              <a:xfrm>
                <a:off x="10505746"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370EFD2-B531-4BE2-B703-2B0905E14780}"/>
                  </a:ext>
                </a:extLst>
              </p:cNvPr>
              <p:cNvCxnSpPr/>
              <p:nvPr/>
            </p:nvCxnSpPr>
            <p:spPr>
              <a:xfrm>
                <a:off x="10734607"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928DE59-4A28-4942-A69E-CFB299901F78}"/>
                  </a:ext>
                </a:extLst>
              </p:cNvPr>
              <p:cNvCxnSpPr/>
              <p:nvPr/>
            </p:nvCxnSpPr>
            <p:spPr>
              <a:xfrm>
                <a:off x="8217156"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4C7F3C7-21C1-401D-83F1-751E976B0209}"/>
                  </a:ext>
                </a:extLst>
              </p:cNvPr>
              <p:cNvCxnSpPr/>
              <p:nvPr/>
            </p:nvCxnSpPr>
            <p:spPr>
              <a:xfrm>
                <a:off x="8446015"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812EECC-22BE-4BC6-97B8-2959BA8D3DE8}"/>
                  </a:ext>
                </a:extLst>
              </p:cNvPr>
              <p:cNvCxnSpPr/>
              <p:nvPr/>
            </p:nvCxnSpPr>
            <p:spPr>
              <a:xfrm>
                <a:off x="8674874"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631A65B-BAC0-478A-AD67-76FDBC818BA8}"/>
                  </a:ext>
                </a:extLst>
              </p:cNvPr>
              <p:cNvCxnSpPr/>
              <p:nvPr/>
            </p:nvCxnSpPr>
            <p:spPr>
              <a:xfrm>
                <a:off x="8903733"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1509FD41-CFB4-497D-9C33-0126C3B36189}"/>
                </a:ext>
              </a:extLst>
            </p:cNvPr>
            <p:cNvGrpSpPr/>
            <p:nvPr/>
          </p:nvGrpSpPr>
          <p:grpSpPr>
            <a:xfrm flipV="1">
              <a:off x="8208026" y="346286"/>
              <a:ext cx="2517451" cy="274320"/>
              <a:chOff x="8217156" y="3188203"/>
              <a:chExt cx="2517451" cy="274320"/>
            </a:xfrm>
          </p:grpSpPr>
          <p:cxnSp>
            <p:nvCxnSpPr>
              <p:cNvPr id="16" name="Straight Arrow Connector 15">
                <a:extLst>
                  <a:ext uri="{FF2B5EF4-FFF2-40B4-BE49-F238E27FC236}">
                    <a16:creationId xmlns:a16="http://schemas.microsoft.com/office/drawing/2014/main" id="{F7DB05F2-8F99-4D09-B016-7440CA952F7F}"/>
                  </a:ext>
                </a:extLst>
              </p:cNvPr>
              <p:cNvCxnSpPr/>
              <p:nvPr/>
            </p:nvCxnSpPr>
            <p:spPr>
              <a:xfrm>
                <a:off x="9132592"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428F08-53C6-49BF-93E5-4BADEEB7CB4C}"/>
                  </a:ext>
                </a:extLst>
              </p:cNvPr>
              <p:cNvCxnSpPr/>
              <p:nvPr/>
            </p:nvCxnSpPr>
            <p:spPr>
              <a:xfrm>
                <a:off x="9361451"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9A0D67F-56CB-46A8-B141-DF76318832B1}"/>
                  </a:ext>
                </a:extLst>
              </p:cNvPr>
              <p:cNvCxnSpPr/>
              <p:nvPr/>
            </p:nvCxnSpPr>
            <p:spPr>
              <a:xfrm>
                <a:off x="9590310"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F86F8F1-3F71-49BA-9BB1-D84ACD6FCEDF}"/>
                  </a:ext>
                </a:extLst>
              </p:cNvPr>
              <p:cNvCxnSpPr/>
              <p:nvPr/>
            </p:nvCxnSpPr>
            <p:spPr>
              <a:xfrm>
                <a:off x="9819169"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C44995D-0042-409A-8CF3-333E49CE7364}"/>
                  </a:ext>
                </a:extLst>
              </p:cNvPr>
              <p:cNvCxnSpPr/>
              <p:nvPr/>
            </p:nvCxnSpPr>
            <p:spPr>
              <a:xfrm>
                <a:off x="10048028"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3F6C843-5139-4D0C-87BC-391824597438}"/>
                  </a:ext>
                </a:extLst>
              </p:cNvPr>
              <p:cNvCxnSpPr/>
              <p:nvPr/>
            </p:nvCxnSpPr>
            <p:spPr>
              <a:xfrm>
                <a:off x="10276887"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FC971D5-27F8-4488-B1F8-59C68E60F207}"/>
                  </a:ext>
                </a:extLst>
              </p:cNvPr>
              <p:cNvCxnSpPr/>
              <p:nvPr/>
            </p:nvCxnSpPr>
            <p:spPr>
              <a:xfrm>
                <a:off x="10505746"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4EF11D-96AA-469E-97D5-E1E2A570BF6B}"/>
                  </a:ext>
                </a:extLst>
              </p:cNvPr>
              <p:cNvCxnSpPr/>
              <p:nvPr/>
            </p:nvCxnSpPr>
            <p:spPr>
              <a:xfrm>
                <a:off x="10734607"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3B33FC3-9E47-4A97-A9A8-FF8E977CED33}"/>
                  </a:ext>
                </a:extLst>
              </p:cNvPr>
              <p:cNvCxnSpPr/>
              <p:nvPr/>
            </p:nvCxnSpPr>
            <p:spPr>
              <a:xfrm>
                <a:off x="8217156"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D418FFF-811B-477D-BD9E-9F89EFEC9FEB}"/>
                  </a:ext>
                </a:extLst>
              </p:cNvPr>
              <p:cNvCxnSpPr/>
              <p:nvPr/>
            </p:nvCxnSpPr>
            <p:spPr>
              <a:xfrm>
                <a:off x="8446015"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08CE579-4822-4136-A8A5-B7CA9041B990}"/>
                  </a:ext>
                </a:extLst>
              </p:cNvPr>
              <p:cNvCxnSpPr/>
              <p:nvPr/>
            </p:nvCxnSpPr>
            <p:spPr>
              <a:xfrm>
                <a:off x="8674874"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9539120-DE9B-4AE1-825C-9E3E18D39ACF}"/>
                  </a:ext>
                </a:extLst>
              </p:cNvPr>
              <p:cNvCxnSpPr/>
              <p:nvPr/>
            </p:nvCxnSpPr>
            <p:spPr>
              <a:xfrm>
                <a:off x="8903733" y="3188203"/>
                <a:ext cx="0" cy="274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3" name="TextBox 42">
            <a:extLst>
              <a:ext uri="{FF2B5EF4-FFF2-40B4-BE49-F238E27FC236}">
                <a16:creationId xmlns:a16="http://schemas.microsoft.com/office/drawing/2014/main" id="{D29B1296-7A51-4FE7-910E-B2DFC810AAC5}"/>
              </a:ext>
            </a:extLst>
          </p:cNvPr>
          <p:cNvSpPr txBox="1"/>
          <p:nvPr/>
        </p:nvSpPr>
        <p:spPr>
          <a:xfrm>
            <a:off x="7642511" y="6543739"/>
            <a:ext cx="765146" cy="276999"/>
          </a:xfrm>
          <a:prstGeom prst="rect">
            <a:avLst/>
          </a:prstGeom>
          <a:noFill/>
        </p:spPr>
        <p:txBody>
          <a:bodyPr wrap="none" rtlCol="0">
            <a:spAutoFit/>
          </a:bodyPr>
          <a:lstStyle/>
          <a:p>
            <a:r>
              <a:rPr lang="en-US" sz="1200" dirty="0"/>
              <a:t>T = 10 </a:t>
            </a:r>
            <a:r>
              <a:rPr lang="en-US" sz="1200" dirty="0" err="1"/>
              <a:t>ksi</a:t>
            </a:r>
            <a:endParaRPr lang="en-US" sz="1200" dirty="0"/>
          </a:p>
        </p:txBody>
      </p:sp>
      <p:sp>
        <p:nvSpPr>
          <p:cNvPr id="46" name="TextBox 45">
            <a:extLst>
              <a:ext uri="{FF2B5EF4-FFF2-40B4-BE49-F238E27FC236}">
                <a16:creationId xmlns:a16="http://schemas.microsoft.com/office/drawing/2014/main" id="{48C929EC-2DF6-4A7A-8109-1269286289F2}"/>
              </a:ext>
            </a:extLst>
          </p:cNvPr>
          <p:cNvSpPr txBox="1"/>
          <p:nvPr/>
        </p:nvSpPr>
        <p:spPr>
          <a:xfrm>
            <a:off x="4813313" y="5707178"/>
            <a:ext cx="2222697" cy="584775"/>
          </a:xfrm>
          <a:prstGeom prst="rect">
            <a:avLst/>
          </a:prstGeom>
          <a:noFill/>
        </p:spPr>
        <p:txBody>
          <a:bodyPr wrap="square" rtlCol="0">
            <a:spAutoFit/>
          </a:bodyPr>
          <a:lstStyle/>
          <a:p>
            <a:pPr algn="ctr"/>
            <a:r>
              <a:rPr lang="en-US" sz="1600" dirty="0"/>
              <a:t>Uniform traction on ends</a:t>
            </a:r>
          </a:p>
        </p:txBody>
      </p:sp>
      <p:cxnSp>
        <p:nvCxnSpPr>
          <p:cNvPr id="47" name="Straight Connector 46">
            <a:extLst>
              <a:ext uri="{FF2B5EF4-FFF2-40B4-BE49-F238E27FC236}">
                <a16:creationId xmlns:a16="http://schemas.microsoft.com/office/drawing/2014/main" id="{804E17D6-7C55-4946-95F7-8302642366E9}"/>
              </a:ext>
            </a:extLst>
          </p:cNvPr>
          <p:cNvCxnSpPr>
            <a:cxnSpLocks/>
            <a:stCxn id="46" idx="3"/>
          </p:cNvCxnSpPr>
          <p:nvPr/>
        </p:nvCxnSpPr>
        <p:spPr>
          <a:xfrm flipV="1">
            <a:off x="7036010" y="4736316"/>
            <a:ext cx="429630" cy="126325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6C5B26-17FB-445F-8E74-5C818E0AAA86}"/>
              </a:ext>
            </a:extLst>
          </p:cNvPr>
          <p:cNvCxnSpPr>
            <a:cxnSpLocks/>
            <a:stCxn id="46" idx="3"/>
          </p:cNvCxnSpPr>
          <p:nvPr/>
        </p:nvCxnSpPr>
        <p:spPr>
          <a:xfrm>
            <a:off x="7036010" y="5999566"/>
            <a:ext cx="423005" cy="28241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FADF8C77-4975-46A4-B053-B5C78A05D026}"/>
              </a:ext>
            </a:extLst>
          </p:cNvPr>
          <p:cNvPicPr>
            <a:picLocks noChangeAspect="1"/>
          </p:cNvPicPr>
          <p:nvPr/>
        </p:nvPicPr>
        <p:blipFill>
          <a:blip r:embed="rId2"/>
          <a:stretch>
            <a:fillRect/>
          </a:stretch>
        </p:blipFill>
        <p:spPr>
          <a:xfrm>
            <a:off x="9448800" y="850900"/>
            <a:ext cx="2565147" cy="2988471"/>
          </a:xfrm>
          <a:prstGeom prst="rect">
            <a:avLst/>
          </a:prstGeom>
        </p:spPr>
      </p:pic>
      <p:pic>
        <p:nvPicPr>
          <p:cNvPr id="50" name="Picture 49">
            <a:extLst>
              <a:ext uri="{FF2B5EF4-FFF2-40B4-BE49-F238E27FC236}">
                <a16:creationId xmlns:a16="http://schemas.microsoft.com/office/drawing/2014/main" id="{3F5AFBDF-2565-4EB8-BEF8-79DADB21FE8C}"/>
              </a:ext>
            </a:extLst>
          </p:cNvPr>
          <p:cNvPicPr>
            <a:picLocks noChangeAspect="1"/>
          </p:cNvPicPr>
          <p:nvPr/>
        </p:nvPicPr>
        <p:blipFill>
          <a:blip r:embed="rId3"/>
          <a:stretch>
            <a:fillRect/>
          </a:stretch>
        </p:blipFill>
        <p:spPr>
          <a:xfrm>
            <a:off x="8772717" y="4671752"/>
            <a:ext cx="3305861" cy="1675101"/>
          </a:xfrm>
          <a:prstGeom prst="rect">
            <a:avLst/>
          </a:prstGeom>
        </p:spPr>
      </p:pic>
      <p:sp>
        <p:nvSpPr>
          <p:cNvPr id="6" name="Content Placeholder 5">
            <a:extLst>
              <a:ext uri="{FF2B5EF4-FFF2-40B4-BE49-F238E27FC236}">
                <a16:creationId xmlns:a16="http://schemas.microsoft.com/office/drawing/2014/main" id="{AEE2B981-074A-4429-8864-767F0005B057}"/>
              </a:ext>
            </a:extLst>
          </p:cNvPr>
          <p:cNvSpPr>
            <a:spLocks noGrp="1"/>
          </p:cNvSpPr>
          <p:nvPr>
            <p:ph idx="1"/>
          </p:nvPr>
        </p:nvSpPr>
        <p:spPr>
          <a:xfrm>
            <a:off x="149196" y="1212782"/>
            <a:ext cx="11753289" cy="5480117"/>
          </a:xfrm>
        </p:spPr>
        <p:txBody>
          <a:bodyPr/>
          <a:lstStyle/>
          <a:p>
            <a:r>
              <a:rPr lang="en-US" dirty="0"/>
              <a:t>Geometry</a:t>
            </a:r>
          </a:p>
          <a:p>
            <a:pPr lvl="1"/>
            <a:r>
              <a:rPr lang="en-US" dirty="0"/>
              <a:t>Rectangular plate, width W, length L, and thickness t, diameter D</a:t>
            </a:r>
          </a:p>
          <a:p>
            <a:pPr lvl="1"/>
            <a:r>
              <a:rPr lang="en-US" dirty="0"/>
              <a:t>Center hole (except Case 4)</a:t>
            </a:r>
          </a:p>
          <a:p>
            <a:r>
              <a:rPr lang="en-US" dirty="0"/>
              <a:t>Crack configuration</a:t>
            </a:r>
          </a:p>
          <a:p>
            <a:pPr lvl="1"/>
            <a:r>
              <a:rPr lang="en-US" dirty="0"/>
              <a:t>Single corner crack at the hole </a:t>
            </a:r>
          </a:p>
          <a:p>
            <a:pPr lvl="1"/>
            <a:r>
              <a:rPr lang="en-US" dirty="0"/>
              <a:t>Except Case 1 which uses double symmetric corner cracks </a:t>
            </a:r>
          </a:p>
          <a:p>
            <a:r>
              <a:rPr lang="en-US" dirty="0"/>
              <a:t>Loading conditions </a:t>
            </a:r>
          </a:p>
          <a:p>
            <a:pPr lvl="1"/>
            <a:r>
              <a:rPr lang="en-US" dirty="0"/>
              <a:t>Uniform tension stress of 10 </a:t>
            </a:r>
            <a:r>
              <a:rPr lang="en-US" dirty="0" err="1"/>
              <a:t>ksi</a:t>
            </a:r>
            <a:r>
              <a:rPr lang="en-US" dirty="0"/>
              <a:t> applied at the ends of the coupon </a:t>
            </a:r>
          </a:p>
          <a:p>
            <a:r>
              <a:rPr lang="en-US" dirty="0"/>
              <a:t>Material properties: </a:t>
            </a:r>
          </a:p>
          <a:p>
            <a:pPr lvl="1"/>
            <a:r>
              <a:rPr lang="en-US" dirty="0"/>
              <a:t>Young’s modulus E of 10,400 </a:t>
            </a:r>
            <a:r>
              <a:rPr lang="en-US" dirty="0" err="1"/>
              <a:t>ksi</a:t>
            </a:r>
            <a:endParaRPr lang="en-US" dirty="0"/>
          </a:p>
          <a:p>
            <a:pPr lvl="1"/>
            <a:r>
              <a:rPr lang="en-US" dirty="0"/>
              <a:t>Poisson’s ratio ν of 0.3</a:t>
            </a:r>
          </a:p>
          <a:p>
            <a:endParaRPr lang="en-US" dirty="0"/>
          </a:p>
        </p:txBody>
      </p:sp>
    </p:spTree>
    <p:extLst>
      <p:ext uri="{BB962C8B-B14F-4D97-AF65-F5344CB8AC3E}">
        <p14:creationId xmlns:p14="http://schemas.microsoft.com/office/powerpoint/2010/main" val="1389735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24D2-812D-4765-AA8B-938B47FBFB65}"/>
              </a:ext>
            </a:extLst>
          </p:cNvPr>
          <p:cNvSpPr>
            <a:spLocks noGrp="1"/>
          </p:cNvSpPr>
          <p:nvPr>
            <p:ph type="title"/>
          </p:nvPr>
        </p:nvSpPr>
        <p:spPr/>
        <p:txBody>
          <a:bodyPr>
            <a:normAutofit/>
          </a:bodyPr>
          <a:lstStyle/>
          <a:p>
            <a:r>
              <a:rPr lang="en-US" dirty="0"/>
              <a:t>Overview: Analysis Inputs</a:t>
            </a:r>
          </a:p>
        </p:txBody>
      </p:sp>
      <p:pic>
        <p:nvPicPr>
          <p:cNvPr id="12" name="Picture 11">
            <a:extLst>
              <a:ext uri="{FF2B5EF4-FFF2-40B4-BE49-F238E27FC236}">
                <a16:creationId xmlns:a16="http://schemas.microsoft.com/office/drawing/2014/main" id="{F7A91D3B-B02D-495F-880A-91904F87BD9F}"/>
              </a:ext>
            </a:extLst>
          </p:cNvPr>
          <p:cNvPicPr>
            <a:picLocks noChangeAspect="1"/>
          </p:cNvPicPr>
          <p:nvPr/>
        </p:nvPicPr>
        <p:blipFill>
          <a:blip r:embed="rId2"/>
          <a:stretch>
            <a:fillRect/>
          </a:stretch>
        </p:blipFill>
        <p:spPr>
          <a:xfrm>
            <a:off x="336708" y="3758421"/>
            <a:ext cx="11518585" cy="2550938"/>
          </a:xfrm>
          <a:prstGeom prst="rect">
            <a:avLst/>
          </a:prstGeom>
        </p:spPr>
      </p:pic>
      <p:sp>
        <p:nvSpPr>
          <p:cNvPr id="6" name="Content Placeholder 5">
            <a:extLst>
              <a:ext uri="{FF2B5EF4-FFF2-40B4-BE49-F238E27FC236}">
                <a16:creationId xmlns:a16="http://schemas.microsoft.com/office/drawing/2014/main" id="{12725BAF-8E5B-4852-A5CE-75AB5C8648FA}"/>
              </a:ext>
            </a:extLst>
          </p:cNvPr>
          <p:cNvSpPr>
            <a:spLocks noGrp="1"/>
          </p:cNvSpPr>
          <p:nvPr>
            <p:ph idx="1"/>
          </p:nvPr>
        </p:nvSpPr>
        <p:spPr/>
        <p:txBody>
          <a:bodyPr/>
          <a:lstStyle/>
          <a:p>
            <a:r>
              <a:rPr lang="en-US" dirty="0"/>
              <a:t>Participants reported Mode I SIF versus the parametric angle</a:t>
            </a:r>
          </a:p>
          <a:p>
            <a:pPr lvl="1"/>
            <a:r>
              <a:rPr lang="en-US" dirty="0"/>
              <a:t>Minimum of 30 SIF extraction points along the crack front </a:t>
            </a:r>
          </a:p>
          <a:p>
            <a:r>
              <a:rPr lang="en-US" dirty="0"/>
              <a:t>For finite plate configurations (Cases 3-5), L = 3W</a:t>
            </a:r>
          </a:p>
          <a:p>
            <a:r>
              <a:rPr lang="en-US" dirty="0"/>
              <a:t>All cases considered a/c = 1 except:</a:t>
            </a:r>
          </a:p>
          <a:p>
            <a:pPr lvl="1"/>
            <a:r>
              <a:rPr lang="en-US" dirty="0"/>
              <a:t>Case 6, which considered a/c = 1.5</a:t>
            </a:r>
          </a:p>
          <a:p>
            <a:pPr lvl="1"/>
            <a:r>
              <a:rPr lang="en-US" dirty="0"/>
              <a:t>Case 7, which considered a/c = 0.5</a:t>
            </a:r>
          </a:p>
          <a:p>
            <a:endParaRPr lang="en-US" dirty="0"/>
          </a:p>
          <a:p>
            <a:endParaRPr lang="en-US" dirty="0"/>
          </a:p>
        </p:txBody>
      </p:sp>
      <p:pic>
        <p:nvPicPr>
          <p:cNvPr id="13" name="Picture 12">
            <a:extLst>
              <a:ext uri="{FF2B5EF4-FFF2-40B4-BE49-F238E27FC236}">
                <a16:creationId xmlns:a16="http://schemas.microsoft.com/office/drawing/2014/main" id="{4FBAC11F-5DBF-47C6-8447-5A1FFE1863B1}"/>
              </a:ext>
            </a:extLst>
          </p:cNvPr>
          <p:cNvPicPr>
            <a:picLocks noChangeAspect="1"/>
          </p:cNvPicPr>
          <p:nvPr/>
        </p:nvPicPr>
        <p:blipFill rotWithShape="1">
          <a:blip r:embed="rId3"/>
          <a:srcRect l="15656" t="55555" r="11049" b="11202"/>
          <a:stretch/>
        </p:blipFill>
        <p:spPr>
          <a:xfrm>
            <a:off x="8240356" y="1664813"/>
            <a:ext cx="3614937" cy="2001850"/>
          </a:xfrm>
          <a:prstGeom prst="rect">
            <a:avLst/>
          </a:prstGeom>
          <a:ln>
            <a:solidFill>
              <a:schemeClr val="tx1"/>
            </a:solidFill>
          </a:ln>
        </p:spPr>
      </p:pic>
    </p:spTree>
    <p:extLst>
      <p:ext uri="{BB962C8B-B14F-4D97-AF65-F5344CB8AC3E}">
        <p14:creationId xmlns:p14="http://schemas.microsoft.com/office/powerpoint/2010/main" val="6329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F95-28C5-4F1B-88AB-D7D57147FC9C}"/>
              </a:ext>
            </a:extLst>
          </p:cNvPr>
          <p:cNvSpPr>
            <a:spLocks noGrp="1"/>
          </p:cNvSpPr>
          <p:nvPr>
            <p:ph type="title"/>
          </p:nvPr>
        </p:nvSpPr>
        <p:spPr/>
        <p:txBody>
          <a:bodyPr>
            <a:normAutofit/>
          </a:bodyPr>
          <a:lstStyle/>
          <a:p>
            <a:r>
              <a:rPr lang="en-US" dirty="0"/>
              <a:t>Submissions</a:t>
            </a:r>
          </a:p>
        </p:txBody>
      </p:sp>
      <p:sp>
        <p:nvSpPr>
          <p:cNvPr id="6" name="Content Placeholder 5">
            <a:extLst>
              <a:ext uri="{FF2B5EF4-FFF2-40B4-BE49-F238E27FC236}">
                <a16:creationId xmlns:a16="http://schemas.microsoft.com/office/drawing/2014/main" id="{AD6A7367-A5C1-455D-9170-0E3A5D8D981C}"/>
              </a:ext>
            </a:extLst>
          </p:cNvPr>
          <p:cNvSpPr>
            <a:spLocks noGrp="1"/>
          </p:cNvSpPr>
          <p:nvPr>
            <p:ph idx="1"/>
          </p:nvPr>
        </p:nvSpPr>
        <p:spPr>
          <a:xfrm>
            <a:off x="149196" y="1212782"/>
            <a:ext cx="11753289" cy="5442017"/>
          </a:xfrm>
        </p:spPr>
        <p:txBody>
          <a:bodyPr/>
          <a:lstStyle/>
          <a:p>
            <a:r>
              <a:rPr lang="en-US" dirty="0"/>
              <a:t>Nine submissions were received from eight participants, with solutions utilized by</a:t>
            </a:r>
          </a:p>
          <a:p>
            <a:pPr lvl="1"/>
            <a:r>
              <a:rPr lang="en-US" dirty="0"/>
              <a:t>AFGROW </a:t>
            </a:r>
          </a:p>
          <a:p>
            <a:pPr lvl="1"/>
            <a:r>
              <a:rPr lang="en-US" dirty="0"/>
              <a:t>NASGRO</a:t>
            </a:r>
          </a:p>
          <a:p>
            <a:pPr lvl="1"/>
            <a:r>
              <a:rPr lang="en-US" dirty="0"/>
              <a:t>Newman/Raju </a:t>
            </a:r>
          </a:p>
          <a:p>
            <a:pPr lvl="1"/>
            <a:r>
              <a:rPr lang="en-US" dirty="0"/>
              <a:t>Fawaz/Andersson</a:t>
            </a:r>
          </a:p>
          <a:p>
            <a:pPr lvl="1"/>
            <a:r>
              <a:rPr lang="en-US" dirty="0"/>
              <a:t>Explicit FEA </a:t>
            </a:r>
          </a:p>
          <a:p>
            <a:r>
              <a:rPr lang="en-US" dirty="0"/>
              <a:t>FEA approaches utilized various tools and methods which provides an additional opportunity to evaluate the different FEA approaches and their impact on the accuracy of the SIF</a:t>
            </a:r>
          </a:p>
          <a:p>
            <a:r>
              <a:rPr lang="en-US" dirty="0"/>
              <a:t>Seven reference solutions which have relative errors in K</a:t>
            </a:r>
            <a:r>
              <a:rPr lang="en-US" baseline="-25000" dirty="0"/>
              <a:t>I</a:t>
            </a:r>
            <a:r>
              <a:rPr lang="en-US" dirty="0"/>
              <a:t> on the order of 0.03% or less were provided by Andersson (Submission 6), and were utilized as the reference solutions for each case evaluated  </a:t>
            </a:r>
          </a:p>
          <a:p>
            <a:pPr marL="0" indent="0">
              <a:buNone/>
            </a:pPr>
            <a:endParaRPr lang="en-US" dirty="0"/>
          </a:p>
          <a:p>
            <a:endParaRPr lang="en-US" dirty="0"/>
          </a:p>
        </p:txBody>
      </p:sp>
    </p:spTree>
    <p:extLst>
      <p:ext uri="{BB962C8B-B14F-4D97-AF65-F5344CB8AC3E}">
        <p14:creationId xmlns:p14="http://schemas.microsoft.com/office/powerpoint/2010/main" val="223978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F95-28C5-4F1B-88AB-D7D57147FC9C}"/>
              </a:ext>
            </a:extLst>
          </p:cNvPr>
          <p:cNvSpPr>
            <a:spLocks noGrp="1"/>
          </p:cNvSpPr>
          <p:nvPr>
            <p:ph type="title"/>
          </p:nvPr>
        </p:nvSpPr>
        <p:spPr/>
        <p:txBody>
          <a:bodyPr>
            <a:normAutofit/>
          </a:bodyPr>
          <a:lstStyle/>
          <a:p>
            <a:r>
              <a:rPr lang="en-US" dirty="0"/>
              <a:t>Submissions</a:t>
            </a:r>
          </a:p>
        </p:txBody>
      </p:sp>
      <p:sp>
        <p:nvSpPr>
          <p:cNvPr id="6" name="Content Placeholder 5">
            <a:extLst>
              <a:ext uri="{FF2B5EF4-FFF2-40B4-BE49-F238E27FC236}">
                <a16:creationId xmlns:a16="http://schemas.microsoft.com/office/drawing/2014/main" id="{AD6A7367-A5C1-455D-9170-0E3A5D8D981C}"/>
              </a:ext>
            </a:extLst>
          </p:cNvPr>
          <p:cNvSpPr>
            <a:spLocks noGrp="1"/>
          </p:cNvSpPr>
          <p:nvPr>
            <p:ph idx="1"/>
          </p:nvPr>
        </p:nvSpPr>
        <p:spPr/>
        <p:txBody>
          <a:bodyPr/>
          <a:lstStyle/>
          <a:p>
            <a:r>
              <a:rPr lang="en-US" dirty="0"/>
              <a:t>Summary</a:t>
            </a:r>
          </a:p>
        </p:txBody>
      </p:sp>
      <p:pic>
        <p:nvPicPr>
          <p:cNvPr id="7" name="Picture 6">
            <a:extLst>
              <a:ext uri="{FF2B5EF4-FFF2-40B4-BE49-F238E27FC236}">
                <a16:creationId xmlns:a16="http://schemas.microsoft.com/office/drawing/2014/main" id="{A08E098C-CE94-4249-98BD-4AD34FB17EFF}"/>
              </a:ext>
            </a:extLst>
          </p:cNvPr>
          <p:cNvPicPr>
            <a:picLocks noChangeAspect="1"/>
          </p:cNvPicPr>
          <p:nvPr/>
        </p:nvPicPr>
        <p:blipFill>
          <a:blip r:embed="rId2"/>
          <a:stretch>
            <a:fillRect/>
          </a:stretch>
        </p:blipFill>
        <p:spPr>
          <a:xfrm>
            <a:off x="219356" y="1854832"/>
            <a:ext cx="11753289" cy="3270408"/>
          </a:xfrm>
          <a:prstGeom prst="rect">
            <a:avLst/>
          </a:prstGeom>
        </p:spPr>
      </p:pic>
      <p:pic>
        <p:nvPicPr>
          <p:cNvPr id="8" name="Picture 7">
            <a:extLst>
              <a:ext uri="{FF2B5EF4-FFF2-40B4-BE49-F238E27FC236}">
                <a16:creationId xmlns:a16="http://schemas.microsoft.com/office/drawing/2014/main" id="{9B75DE40-52B8-4877-AF72-5393FE02733D}"/>
              </a:ext>
            </a:extLst>
          </p:cNvPr>
          <p:cNvPicPr>
            <a:picLocks noChangeAspect="1"/>
          </p:cNvPicPr>
          <p:nvPr/>
        </p:nvPicPr>
        <p:blipFill rotWithShape="1">
          <a:blip r:embed="rId3"/>
          <a:srcRect l="2085" t="16172" r="3585"/>
          <a:stretch/>
        </p:blipFill>
        <p:spPr>
          <a:xfrm>
            <a:off x="8256781" y="5282140"/>
            <a:ext cx="3273037" cy="1475319"/>
          </a:xfrm>
          <a:prstGeom prst="rect">
            <a:avLst/>
          </a:prstGeom>
          <a:ln>
            <a:noFill/>
          </a:ln>
        </p:spPr>
      </p:pic>
    </p:spTree>
    <p:extLst>
      <p:ext uri="{BB962C8B-B14F-4D97-AF65-F5344CB8AC3E}">
        <p14:creationId xmlns:p14="http://schemas.microsoft.com/office/powerpoint/2010/main" val="3723327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ROGRESS-INDICATOR-CONFIG__" val="Version20180429_2133 0 0 18 12 8 10 231;92;1 166;166;166 79;129;189 220;230;242 Calibri Oval 155 1 1 0 1 0 0 90;200;30 10;255;0 0 0 0 231;92;1 220;230;242 220;230;242"/>
</p:tagLst>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122158</TotalTime>
  <Words>5530</Words>
  <Application>Microsoft Office PowerPoint</Application>
  <PresentationFormat>Widescreen</PresentationFormat>
  <Paragraphs>375</Paragraphs>
  <Slides>47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Gill Sans MT</vt:lpstr>
      <vt:lpstr>Rockwell</vt:lpstr>
      <vt:lpstr>Rockwell Condensed</vt:lpstr>
      <vt:lpstr>Times New Roman</vt:lpstr>
      <vt:lpstr>Wingdings</vt:lpstr>
      <vt:lpstr>Office Theme</vt:lpstr>
      <vt:lpstr>PowerPoint Presentation</vt:lpstr>
      <vt:lpstr>Acknowledgements</vt:lpstr>
      <vt:lpstr>Background</vt:lpstr>
      <vt:lpstr>Objectives</vt:lpstr>
      <vt:lpstr>Overview</vt:lpstr>
      <vt:lpstr>Overview: Analysis Inputs</vt:lpstr>
      <vt:lpstr>Overview: Analysis Inputs</vt:lpstr>
      <vt:lpstr>Submissions</vt:lpstr>
      <vt:lpstr>Submissions</vt:lpstr>
      <vt:lpstr>Summary of Results </vt:lpstr>
      <vt:lpstr>Summary: Case #1 </vt:lpstr>
      <vt:lpstr>Summary: Case #2 </vt:lpstr>
      <vt:lpstr>Summary: Case #3 </vt:lpstr>
      <vt:lpstr>Summary: Case #4 </vt:lpstr>
      <vt:lpstr>Summary: Case #5 </vt:lpstr>
      <vt:lpstr>Summary: Case #6</vt:lpstr>
      <vt:lpstr>Summary: Case #7</vt:lpstr>
      <vt:lpstr>Individual Summary and Conclusions</vt:lpstr>
      <vt:lpstr>Individual Summary and Conclusions</vt:lpstr>
      <vt:lpstr>Individual Summary and Conclusions</vt:lpstr>
      <vt:lpstr>Individual Summary and Conclusions</vt:lpstr>
      <vt:lpstr>Individual Summary and Conclusions</vt:lpstr>
      <vt:lpstr>Individual Summary and Conclusions</vt:lpstr>
      <vt:lpstr>Individual Summary and Conclusions</vt:lpstr>
      <vt:lpstr>Individual Summary and Conclusions</vt:lpstr>
      <vt:lpstr>Overall Summary and Conclusions</vt:lpstr>
      <vt:lpstr>Next Steps</vt:lpstr>
      <vt:lpstr>PowerPoint Presentation</vt:lpstr>
      <vt:lpstr>References</vt:lpstr>
      <vt:lpstr>References</vt:lpstr>
      <vt:lpstr>References</vt:lpstr>
      <vt:lpstr>Backup Slides</vt:lpstr>
      <vt:lpstr>Follow-on Investigations</vt:lpstr>
      <vt:lpstr>Follow-on Investigations</vt:lpstr>
      <vt:lpstr>Follow-on Investigations</vt:lpstr>
      <vt:lpstr>Follow-on Investigations</vt:lpstr>
      <vt:lpstr>Follow-on Investigations</vt:lpstr>
      <vt:lpstr>Follow-on Investigations</vt:lpstr>
      <vt:lpstr>Submissions</vt:lpstr>
      <vt:lpstr>Submissions</vt:lpstr>
      <vt:lpstr>Submissions</vt:lpstr>
      <vt:lpstr>Submissions</vt:lpstr>
      <vt:lpstr>Submissions</vt:lpstr>
      <vt:lpstr>Submissions</vt:lpstr>
      <vt:lpstr>Submissions</vt:lpstr>
      <vt:lpstr>Submissions</vt:lpstr>
      <vt:lpstr>Submissions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Dallen L. Andrew</dc:creator>
  <cp:lastModifiedBy>Robert Pilarczyk</cp:lastModifiedBy>
  <cp:revision>770</cp:revision>
  <cp:lastPrinted>2019-01-09T19:07:13Z</cp:lastPrinted>
  <dcterms:created xsi:type="dcterms:W3CDTF">2016-08-30T12:22:49Z</dcterms:created>
  <dcterms:modified xsi:type="dcterms:W3CDTF">2021-09-13T14:39:13Z</dcterms:modified>
</cp:coreProperties>
</file>