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sldIdLst>
    <p:sldId id="256" r:id="rId2"/>
    <p:sldId id="410" r:id="rId3"/>
    <p:sldId id="428" r:id="rId4"/>
    <p:sldId id="422" r:id="rId5"/>
    <p:sldId id="426" r:id="rId6"/>
    <p:sldId id="433" r:id="rId7"/>
    <p:sldId id="427" r:id="rId8"/>
    <p:sldId id="429" r:id="rId9"/>
    <p:sldId id="430" r:id="rId10"/>
    <p:sldId id="424" r:id="rId11"/>
    <p:sldId id="416" r:id="rId12"/>
    <p:sldId id="431" r:id="rId13"/>
    <p:sldId id="432" r:id="rId14"/>
    <p:sldId id="417" r:id="rId15"/>
    <p:sldId id="418" r:id="rId16"/>
    <p:sldId id="419" r:id="rId17"/>
    <p:sldId id="420" r:id="rId18"/>
    <p:sldId id="423" r:id="rId1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6" autoAdjust="0"/>
    <p:restoredTop sz="94807" autoAdjust="0"/>
  </p:normalViewPr>
  <p:slideViewPr>
    <p:cSldViewPr snapToGrid="0" snapToObjects="1">
      <p:cViewPr varScale="1">
        <p:scale>
          <a:sx n="112" d="100"/>
          <a:sy n="112" d="100"/>
        </p:scale>
        <p:origin x="167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AE81E-5BFF-2049-8AED-C237E80F4154}" type="datetimeFigureOut">
              <a:rPr lang="en-US" smtClean="0"/>
              <a:t>7/13/2022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08A57-36F8-814D-827A-812A1F1E1356}" type="slidenum">
              <a:rPr lang="en-US" smtClean="0"/>
              <a:t>‹#›</a:t>
            </a:fld>
            <a:endParaRPr lang="en-US"/>
          </a:p>
        </p:txBody>
      </p:sp>
    </p:spTree>
    <p:extLst>
      <p:ext uri="{BB962C8B-B14F-4D97-AF65-F5344CB8AC3E}">
        <p14:creationId xmlns:p14="http://schemas.microsoft.com/office/powerpoint/2010/main" val="147373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08A57-36F8-814D-827A-812A1F1E1356}" type="slidenum">
              <a:rPr lang="en-US" smtClean="0"/>
              <a:t>1</a:t>
            </a:fld>
            <a:endParaRPr lang="en-US"/>
          </a:p>
        </p:txBody>
      </p:sp>
    </p:spTree>
    <p:extLst>
      <p:ext uri="{BB962C8B-B14F-4D97-AF65-F5344CB8AC3E}">
        <p14:creationId xmlns:p14="http://schemas.microsoft.com/office/powerpoint/2010/main" val="415099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72375" y="6477000"/>
            <a:ext cx="184150" cy="304800"/>
          </a:xfrm>
          <a:prstGeom prst="rect">
            <a:avLst/>
          </a:prstGeom>
          <a:noFill/>
          <a:ln>
            <a:noFill/>
          </a:ln>
        </p:spPr>
        <p:txBody>
          <a:bodyPr wrap="none">
            <a:spAutoFit/>
          </a:bodyPr>
          <a:lstStyle>
            <a:lvl1pPr>
              <a:defRPr sz="1600">
                <a:solidFill>
                  <a:schemeClr val="tx1"/>
                </a:solidFill>
                <a:latin typeface="Trebuchet MS" charset="0"/>
                <a:ea typeface="ＭＳ Ｐゴシック" charset="0"/>
                <a:cs typeface="ＭＳ Ｐゴシック" charset="0"/>
              </a:defRPr>
            </a:lvl1pPr>
            <a:lvl2pPr marL="742950" indent="-285750">
              <a:defRPr sz="1600">
                <a:solidFill>
                  <a:schemeClr val="tx1"/>
                </a:solidFill>
                <a:latin typeface="Trebuchet MS" charset="0"/>
                <a:ea typeface="ＭＳ Ｐゴシック" charset="0"/>
              </a:defRPr>
            </a:lvl2pPr>
            <a:lvl3pPr marL="1143000" indent="-228600">
              <a:defRPr sz="1600">
                <a:solidFill>
                  <a:schemeClr val="tx1"/>
                </a:solidFill>
                <a:latin typeface="Trebuchet MS" charset="0"/>
                <a:ea typeface="ＭＳ Ｐゴシック" charset="0"/>
              </a:defRPr>
            </a:lvl3pPr>
            <a:lvl4pPr marL="1600200" indent="-228600">
              <a:defRPr sz="1600">
                <a:solidFill>
                  <a:schemeClr val="tx1"/>
                </a:solidFill>
                <a:latin typeface="Trebuchet MS" charset="0"/>
                <a:ea typeface="ＭＳ Ｐゴシック" charset="0"/>
              </a:defRPr>
            </a:lvl4pPr>
            <a:lvl5pPr marL="2057400" indent="-228600">
              <a:defRPr sz="1600">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a:solidFill>
                  <a:schemeClr val="tx1"/>
                </a:solidFill>
                <a:latin typeface="Trebuchet MS" charset="0"/>
                <a:ea typeface="ＭＳ Ｐゴシック" charset="0"/>
              </a:defRPr>
            </a:lvl9pPr>
          </a:lstStyle>
          <a:p>
            <a:pPr algn="ctr" defTabSz="457200">
              <a:defRPr/>
            </a:pPr>
            <a:endParaRPr kumimoji="1" lang="en-US" sz="1400" b="1" dirty="0">
              <a:solidFill>
                <a:srgbClr val="595759"/>
              </a:solidFill>
              <a:latin typeface="Arial" charset="0"/>
            </a:endParaRPr>
          </a:p>
        </p:txBody>
      </p:sp>
      <p:sp>
        <p:nvSpPr>
          <p:cNvPr id="26626" name="Rectangle 2"/>
          <p:cNvSpPr>
            <a:spLocks noGrp="1" noChangeArrowheads="1"/>
          </p:cNvSpPr>
          <p:nvPr>
            <p:ph type="ctrTitle"/>
          </p:nvPr>
        </p:nvSpPr>
        <p:spPr>
          <a:xfrm>
            <a:off x="3474392" y="1051586"/>
            <a:ext cx="5303802" cy="2468853"/>
          </a:xfrm>
          <a:ln w="12700" cap="sq"/>
        </p:spPr>
        <p:txBody>
          <a:bodyPr wrap="square" lIns="91440" tIns="45720" rIns="91440" bIns="45720" anchor="b" anchorCtr="0">
            <a:normAutofit/>
          </a:bodyPr>
          <a:lstStyle>
            <a:lvl1pPr algn="l">
              <a:defRPr>
                <a:solidFill>
                  <a:schemeClr val="tx1"/>
                </a:solidFill>
              </a:defRPr>
            </a:lvl1pPr>
          </a:lstStyle>
          <a:p>
            <a:r>
              <a:rPr lang="en-US"/>
              <a:t>Click to edit Master title style</a:t>
            </a:r>
            <a:endParaRPr lang="en-US" dirty="0"/>
          </a:p>
        </p:txBody>
      </p:sp>
      <p:sp>
        <p:nvSpPr>
          <p:cNvPr id="26627" name="Rectangle 3"/>
          <p:cNvSpPr>
            <a:spLocks noGrp="1" noChangeArrowheads="1"/>
          </p:cNvSpPr>
          <p:nvPr>
            <p:ph type="subTitle" idx="1"/>
          </p:nvPr>
        </p:nvSpPr>
        <p:spPr>
          <a:xfrm>
            <a:off x="3474732" y="3703317"/>
            <a:ext cx="5303462" cy="2265681"/>
          </a:xfrm>
          <a:ln w="12700" cap="sq"/>
        </p:spPr>
        <p:txBody>
          <a:bodyPr lIns="91440" tIns="45720" rIns="91440" bIns="45720">
            <a:normAutofit/>
          </a:bodyPr>
          <a:lstStyle>
            <a:lvl1pPr marL="0" indent="0" algn="l">
              <a:buClr>
                <a:schemeClr val="bg2"/>
              </a:buClr>
              <a:buFont typeface="Wingdings" pitchFamily="2" charset="2"/>
              <a:buNone/>
              <a:defRPr b="0"/>
            </a:lvl1pPr>
          </a:lstStyle>
          <a:p>
            <a:r>
              <a:rPr lang="en-US"/>
              <a:t>Click to edit Master subtitle style</a:t>
            </a:r>
            <a:endParaRPr lang="en-US" dirty="0"/>
          </a:p>
        </p:txBody>
      </p:sp>
      <p:cxnSp>
        <p:nvCxnSpPr>
          <p:cNvPr id="9" name="Straight Connector 8"/>
          <p:cNvCxnSpPr/>
          <p:nvPr/>
        </p:nvCxnSpPr>
        <p:spPr bwMode="auto">
          <a:xfrm>
            <a:off x="3477776" y="3627436"/>
            <a:ext cx="530568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Rectangle 10"/>
          <p:cNvSpPr/>
          <p:nvPr userDrawn="1"/>
        </p:nvSpPr>
        <p:spPr bwMode="auto">
          <a:xfrm>
            <a:off x="0" y="0"/>
            <a:ext cx="914400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595759"/>
              </a:solidFill>
              <a:ea typeface="ＭＳ Ｐゴシック" pitchFamily="48" charset="-128"/>
            </a:endParaRPr>
          </a:p>
        </p:txBody>
      </p:sp>
      <p:cxnSp>
        <p:nvCxnSpPr>
          <p:cNvPr id="10" name="Straight Connector 9"/>
          <p:cNvCxnSpPr/>
          <p:nvPr/>
        </p:nvCxnSpPr>
        <p:spPr bwMode="auto">
          <a:xfrm>
            <a:off x="3477776" y="3627436"/>
            <a:ext cx="530568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Rectangle 13"/>
          <p:cNvSpPr/>
          <p:nvPr/>
        </p:nvSpPr>
        <p:spPr bwMode="auto">
          <a:xfrm>
            <a:off x="0" y="0"/>
            <a:ext cx="914400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595759"/>
              </a:solidFill>
              <a:ea typeface="ＭＳ Ｐゴシック" pitchFamily="48" charset="-128"/>
            </a:endParaRPr>
          </a:p>
        </p:txBody>
      </p:sp>
      <p:cxnSp>
        <p:nvCxnSpPr>
          <p:cNvPr id="15" name="Straight Connector 14"/>
          <p:cNvCxnSpPr/>
          <p:nvPr/>
        </p:nvCxnSpPr>
        <p:spPr bwMode="auto">
          <a:xfrm flipH="1">
            <a:off x="0" y="362876"/>
            <a:ext cx="914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57150" indent="-57150">
              <a:tabLst/>
              <a:defRPr/>
            </a:lvl1pPr>
            <a:lvl2pPr>
              <a:defRPr sz="1800"/>
            </a:lvl2pPr>
            <a:lvl4pPr>
              <a:defRPr sz="1600"/>
            </a:lvl4pPr>
            <a:lvl5pPr>
              <a:defRPr sz="1600"/>
            </a:lvl5pPr>
            <a:lvl6pPr marL="1373188" indent="-222250">
              <a:tabLst/>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5" name="Straight Connector 4"/>
          <p:cNvCxnSpPr/>
          <p:nvPr userDrawn="1"/>
        </p:nvCxnSpPr>
        <p:spPr bwMode="auto">
          <a:xfrm flipH="1">
            <a:off x="228600" y="1036636"/>
            <a:ext cx="86899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11513"/>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1051587"/>
            <a:ext cx="8680451" cy="49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0" bIns="46038"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3" name="Slide Number Placeholder 3"/>
          <p:cNvSpPr txBox="1">
            <a:spLocks noGrp="1"/>
          </p:cNvSpPr>
          <p:nvPr/>
        </p:nvSpPr>
        <p:spPr bwMode="auto">
          <a:xfrm>
            <a:off x="8647847" y="6463718"/>
            <a:ext cx="4408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rebuchet MS" pitchFamily="34" charset="0"/>
                <a:ea typeface="ＭＳ Ｐゴシック" pitchFamily="48" charset="-128"/>
              </a:defRPr>
            </a:lvl1pPr>
            <a:lvl2pPr marL="742950" indent="-285750">
              <a:defRPr sz="1600">
                <a:solidFill>
                  <a:schemeClr val="tx1"/>
                </a:solidFill>
                <a:latin typeface="Trebuchet MS" pitchFamily="34" charset="0"/>
                <a:ea typeface="ＭＳ Ｐゴシック" pitchFamily="48" charset="-128"/>
              </a:defRPr>
            </a:lvl2pPr>
            <a:lvl3pPr marL="1143000" indent="-228600">
              <a:defRPr sz="1600">
                <a:solidFill>
                  <a:schemeClr val="tx1"/>
                </a:solidFill>
                <a:latin typeface="Trebuchet MS" pitchFamily="34" charset="0"/>
                <a:ea typeface="ＭＳ Ｐゴシック" pitchFamily="48" charset="-128"/>
              </a:defRPr>
            </a:lvl3pPr>
            <a:lvl4pPr marL="1600200" indent="-228600">
              <a:defRPr sz="1600">
                <a:solidFill>
                  <a:schemeClr val="tx1"/>
                </a:solidFill>
                <a:latin typeface="Trebuchet MS" pitchFamily="34" charset="0"/>
                <a:ea typeface="ＭＳ Ｐゴシック" pitchFamily="48" charset="-128"/>
              </a:defRPr>
            </a:lvl4pPr>
            <a:lvl5pPr marL="2057400" indent="-228600">
              <a:defRPr sz="1600">
                <a:solidFill>
                  <a:schemeClr val="tx1"/>
                </a:solidFill>
                <a:latin typeface="Trebuchet MS" pitchFamily="34" charset="0"/>
                <a:ea typeface="ＭＳ Ｐゴシック" pitchFamily="48" charset="-128"/>
              </a:defRPr>
            </a:lvl5pPr>
            <a:lvl6pPr marL="25146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6pPr>
            <a:lvl7pPr marL="29718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7pPr>
            <a:lvl8pPr marL="34290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8pPr>
            <a:lvl9pPr marL="38862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9pPr>
          </a:lstStyle>
          <a:p>
            <a:pPr algn="ctr" defTabSz="457200">
              <a:defRPr/>
            </a:pPr>
            <a:fld id="{6641678A-E55A-4248-BA0C-F294621D028D}" type="slidenum">
              <a:rPr lang="en-US" sz="1400" smtClean="0">
                <a:solidFill>
                  <a:srgbClr val="868686"/>
                </a:solidFill>
                <a:latin typeface="Arial"/>
                <a:cs typeface="Arial"/>
              </a:rPr>
              <a:pPr algn="ctr" defTabSz="457200">
                <a:defRPr/>
              </a:pPr>
              <a:t>‹#›</a:t>
            </a:fld>
            <a:endParaRPr lang="en-US" sz="1400" dirty="0">
              <a:solidFill>
                <a:srgbClr val="868686"/>
              </a:solidFill>
              <a:latin typeface="Arial"/>
              <a:cs typeface="Arial"/>
            </a:endParaRPr>
          </a:p>
        </p:txBody>
      </p:sp>
      <p:cxnSp>
        <p:nvCxnSpPr>
          <p:cNvPr id="10" name="Straight Connector 9"/>
          <p:cNvCxnSpPr/>
          <p:nvPr/>
        </p:nvCxnSpPr>
        <p:spPr bwMode="auto">
          <a:xfrm>
            <a:off x="0" y="616736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Rectangle 4"/>
          <p:cNvSpPr/>
          <p:nvPr userDrawn="1"/>
        </p:nvSpPr>
        <p:spPr bwMode="auto">
          <a:xfrm>
            <a:off x="0" y="0"/>
            <a:ext cx="914395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595759"/>
              </a:solidFill>
              <a:ea typeface="ＭＳ Ｐゴシック" pitchFamily="48" charset="-128"/>
            </a:endParaRPr>
          </a:p>
        </p:txBody>
      </p:sp>
      <p:sp>
        <p:nvSpPr>
          <p:cNvPr id="13" name="Rectangle 12"/>
          <p:cNvSpPr/>
          <p:nvPr/>
        </p:nvSpPr>
        <p:spPr bwMode="auto">
          <a:xfrm>
            <a:off x="0" y="0"/>
            <a:ext cx="9143950" cy="36287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1400" i="1" dirty="0">
              <a:solidFill>
                <a:srgbClr val="FFFFFF"/>
              </a:solidFill>
              <a:ea typeface="ＭＳ Ｐゴシック" pitchFamily="48" charset="-128"/>
            </a:endParaRPr>
          </a:p>
        </p:txBody>
      </p:sp>
      <p:cxnSp>
        <p:nvCxnSpPr>
          <p:cNvPr id="14" name="Straight Connector 13"/>
          <p:cNvCxnSpPr/>
          <p:nvPr/>
        </p:nvCxnSpPr>
        <p:spPr bwMode="auto">
          <a:xfrm flipH="1">
            <a:off x="-3681" y="362876"/>
            <a:ext cx="914395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0" y="616736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 Box 11">
            <a:extLst>
              <a:ext uri="{FF2B5EF4-FFF2-40B4-BE49-F238E27FC236}">
                <a16:creationId xmlns:a16="http://schemas.microsoft.com/office/drawing/2014/main" id="{BF2DAA42-B321-CD48-9492-9E905E6A7288}"/>
              </a:ext>
            </a:extLst>
          </p:cNvPr>
          <p:cNvSpPr txBox="1">
            <a:spLocks noChangeArrowheads="1"/>
          </p:cNvSpPr>
          <p:nvPr userDrawn="1"/>
        </p:nvSpPr>
        <p:spPr bwMode="auto">
          <a:xfrm>
            <a:off x="1453530" y="6271180"/>
            <a:ext cx="1425594" cy="456087"/>
          </a:xfrm>
          <a:prstGeom prst="rect">
            <a:avLst/>
          </a:prstGeom>
          <a:noFill/>
          <a:ln w="9525">
            <a:noFill/>
            <a:miter lim="800000"/>
            <a:headEnd/>
            <a:tailEnd/>
          </a:ln>
          <a:effectLst/>
        </p:spPr>
        <p:txBody>
          <a:bodyPr wrap="square">
            <a:spAutoFit/>
          </a:bodyPr>
          <a:lstStyle>
            <a:lvl1pPr>
              <a:defRPr sz="1600">
                <a:solidFill>
                  <a:schemeClr val="tx1"/>
                </a:solidFill>
                <a:latin typeface="Trebuchet MS" pitchFamily="34" charset="0"/>
                <a:ea typeface="MS PGothic" pitchFamily="34" charset="-128"/>
              </a:defRPr>
            </a:lvl1pPr>
            <a:lvl2pPr marL="742950" indent="-285750">
              <a:defRPr sz="1600">
                <a:solidFill>
                  <a:schemeClr val="tx1"/>
                </a:solidFill>
                <a:latin typeface="Trebuchet MS" pitchFamily="34" charset="0"/>
                <a:ea typeface="MS PGothic" pitchFamily="34" charset="-128"/>
              </a:defRPr>
            </a:lvl2pPr>
            <a:lvl3pPr marL="1143000" indent="-228600">
              <a:defRPr sz="1600">
                <a:solidFill>
                  <a:schemeClr val="tx1"/>
                </a:solidFill>
                <a:latin typeface="Trebuchet MS" pitchFamily="34" charset="0"/>
                <a:ea typeface="MS PGothic" pitchFamily="34" charset="-128"/>
              </a:defRPr>
            </a:lvl3pPr>
            <a:lvl4pPr marL="1600200" indent="-228600">
              <a:defRPr sz="1600">
                <a:solidFill>
                  <a:schemeClr val="tx1"/>
                </a:solidFill>
                <a:latin typeface="Trebuchet MS" pitchFamily="34" charset="0"/>
                <a:ea typeface="MS PGothic" pitchFamily="34" charset="-128"/>
              </a:defRPr>
            </a:lvl4pPr>
            <a:lvl5pPr marL="2057400" indent="-228600">
              <a:defRPr sz="16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Trebuchet MS" pitchFamily="34" charset="0"/>
                <a:ea typeface="MS PGothic" pitchFamily="34" charset="-128"/>
              </a:defRPr>
            </a:lvl9pPr>
          </a:lstStyle>
          <a:p>
            <a:pPr algn="l">
              <a:defRPr/>
            </a:pPr>
            <a:r>
              <a:rPr lang="en-US" sz="788" b="1" dirty="0">
                <a:solidFill>
                  <a:schemeClr val="bg2"/>
                </a:solidFill>
                <a:latin typeface="Arial"/>
                <a:cs typeface="Arial"/>
              </a:rPr>
              <a:t>Working Group on</a:t>
            </a:r>
            <a:br>
              <a:rPr lang="en-US" sz="788" b="1" dirty="0">
                <a:solidFill>
                  <a:schemeClr val="bg2"/>
                </a:solidFill>
                <a:latin typeface="Arial"/>
                <a:cs typeface="Arial"/>
              </a:rPr>
            </a:br>
            <a:r>
              <a:rPr lang="en-US" sz="788" b="1" dirty="0">
                <a:solidFill>
                  <a:schemeClr val="bg2"/>
                </a:solidFill>
                <a:latin typeface="Arial"/>
                <a:cs typeface="Arial"/>
              </a:rPr>
              <a:t>Engineered Residual Stress Implementation</a:t>
            </a:r>
          </a:p>
        </p:txBody>
      </p:sp>
      <p:pic>
        <p:nvPicPr>
          <p:cNvPr id="16" name="Picture 15">
            <a:extLst>
              <a:ext uri="{FF2B5EF4-FFF2-40B4-BE49-F238E27FC236}">
                <a16:creationId xmlns:a16="http://schemas.microsoft.com/office/drawing/2014/main" id="{B0559D7D-4BB1-5F44-855B-4A54C0E68711}"/>
              </a:ext>
            </a:extLst>
          </p:cNvPr>
          <p:cNvPicPr/>
          <p:nvPr userDrawn="1"/>
        </p:nvPicPr>
        <p:blipFill>
          <a:blip r:embed="rId5"/>
          <a:stretch>
            <a:fillRect/>
          </a:stretch>
        </p:blipFill>
        <p:spPr>
          <a:xfrm>
            <a:off x="228600" y="6254725"/>
            <a:ext cx="1224930" cy="488999"/>
          </a:xfrm>
          <a:prstGeom prst="rect">
            <a:avLst/>
          </a:prstGeom>
        </p:spPr>
      </p:pic>
    </p:spTree>
    <p:extLst>
      <p:ext uri="{BB962C8B-B14F-4D97-AF65-F5344CB8AC3E}">
        <p14:creationId xmlns:p14="http://schemas.microsoft.com/office/powerpoint/2010/main" val="777649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2" r:id="rId3"/>
  </p:sldLayoutIdLst>
  <p:hf hdr="0" ftr="0" dt="0"/>
  <p:txStyles>
    <p:titleStyle>
      <a:lvl1pPr algn="l" rtl="0" eaLnBrk="1" fontAlgn="base" hangingPunct="1">
        <a:spcBef>
          <a:spcPct val="0"/>
        </a:spcBef>
        <a:spcAft>
          <a:spcPct val="0"/>
        </a:spcAft>
        <a:defRPr sz="2800" b="1">
          <a:solidFill>
            <a:schemeClr val="tx2"/>
          </a:solidFill>
          <a:latin typeface="+mj-lt"/>
          <a:ea typeface="ＭＳ Ｐゴシック" pitchFamily="48" charset="-128"/>
          <a:cs typeface="ＭＳ Ｐゴシック" charset="0"/>
        </a:defRPr>
      </a:lvl1pPr>
      <a:lvl2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2pPr>
      <a:lvl3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3pPr>
      <a:lvl4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4pPr>
      <a:lvl5pPr algn="l" rtl="0" eaLnBrk="1" fontAlgn="base" hangingPunct="1">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5pPr>
      <a:lvl6pPr marL="457200" algn="l" rtl="0" eaLnBrk="1" fontAlgn="base" hangingPunct="1">
        <a:spcBef>
          <a:spcPct val="0"/>
        </a:spcBef>
        <a:spcAft>
          <a:spcPct val="0"/>
        </a:spcAft>
        <a:defRPr sz="2800" b="1">
          <a:solidFill>
            <a:schemeClr val="tx2"/>
          </a:solidFill>
          <a:latin typeface="Trebuchet MS" pitchFamily="34" charset="0"/>
        </a:defRPr>
      </a:lvl6pPr>
      <a:lvl7pPr marL="914400" algn="l" rtl="0" eaLnBrk="1" fontAlgn="base" hangingPunct="1">
        <a:spcBef>
          <a:spcPct val="0"/>
        </a:spcBef>
        <a:spcAft>
          <a:spcPct val="0"/>
        </a:spcAft>
        <a:defRPr sz="2800" b="1">
          <a:solidFill>
            <a:schemeClr val="tx2"/>
          </a:solidFill>
          <a:latin typeface="Trebuchet MS" pitchFamily="34" charset="0"/>
        </a:defRPr>
      </a:lvl7pPr>
      <a:lvl8pPr marL="1371600" algn="l" rtl="0" eaLnBrk="1" fontAlgn="base" hangingPunct="1">
        <a:spcBef>
          <a:spcPct val="0"/>
        </a:spcBef>
        <a:spcAft>
          <a:spcPct val="0"/>
        </a:spcAft>
        <a:defRPr sz="2800" b="1">
          <a:solidFill>
            <a:schemeClr val="tx2"/>
          </a:solidFill>
          <a:latin typeface="Trebuchet MS" pitchFamily="34" charset="0"/>
        </a:defRPr>
      </a:lvl8pPr>
      <a:lvl9pPr marL="1828800" algn="l" rtl="0" eaLnBrk="1" fontAlgn="base" hangingPunct="1">
        <a:spcBef>
          <a:spcPct val="0"/>
        </a:spcBef>
        <a:spcAft>
          <a:spcPct val="0"/>
        </a:spcAft>
        <a:defRPr sz="2800" b="1">
          <a:solidFill>
            <a:schemeClr val="tx2"/>
          </a:solidFill>
          <a:latin typeface="Trebuchet MS" pitchFamily="34" charset="0"/>
        </a:defRPr>
      </a:lvl9pPr>
    </p:titleStyle>
    <p:bodyStyle>
      <a:lvl1pPr marL="57150" indent="-57150" algn="l" rtl="0" eaLnBrk="1" fontAlgn="base" hangingPunct="1">
        <a:spcBef>
          <a:spcPct val="40000"/>
        </a:spcBef>
        <a:spcAft>
          <a:spcPct val="0"/>
        </a:spcAft>
        <a:buClr>
          <a:schemeClr val="bg1"/>
        </a:buClr>
        <a:buSzPct val="25000"/>
        <a:buFont typeface="Arial" panose="020B0604020202020204" pitchFamily="34" charset="0"/>
        <a:buChar char="•"/>
        <a:tabLst/>
        <a:defRPr sz="2400" b="1">
          <a:solidFill>
            <a:schemeClr val="tx1"/>
          </a:solidFill>
          <a:latin typeface="+mn-lt"/>
          <a:ea typeface="ＭＳ Ｐゴシック" pitchFamily="48" charset="-128"/>
          <a:cs typeface="ＭＳ Ｐゴシック" charset="0"/>
        </a:defRPr>
      </a:lvl1pPr>
      <a:lvl2pPr marL="457200" indent="-228600" algn="l" rtl="0" eaLnBrk="1" fontAlgn="base" hangingPunct="1">
        <a:spcBef>
          <a:spcPct val="20000"/>
        </a:spcBef>
        <a:spcAft>
          <a:spcPct val="0"/>
        </a:spcAft>
        <a:buClr>
          <a:schemeClr val="tx1"/>
        </a:buClr>
        <a:buSzPct val="100000"/>
        <a:buFont typeface="Arial"/>
        <a:buChar char="•"/>
        <a:defRPr sz="2000">
          <a:solidFill>
            <a:schemeClr val="tx1"/>
          </a:solidFill>
          <a:latin typeface="+mn-lt"/>
          <a:ea typeface="ＭＳ Ｐゴシック" pitchFamily="48" charset="-128"/>
        </a:defRPr>
      </a:lvl2pPr>
      <a:lvl3pPr marL="685800" indent="-228600" algn="l" rtl="0" eaLnBrk="1" fontAlgn="base" hangingPunct="1">
        <a:spcBef>
          <a:spcPct val="20000"/>
        </a:spcBef>
        <a:spcAft>
          <a:spcPct val="0"/>
        </a:spcAft>
        <a:buClr>
          <a:schemeClr val="tx1"/>
        </a:buClr>
        <a:buFont typeface="Lucida Grande"/>
        <a:buChar char="-"/>
        <a:defRPr sz="1800">
          <a:solidFill>
            <a:schemeClr val="tx1"/>
          </a:solidFill>
          <a:latin typeface="+mn-lt"/>
          <a:ea typeface="ＭＳ Ｐゴシック" pitchFamily="48" charset="-128"/>
        </a:defRPr>
      </a:lvl3pPr>
      <a:lvl4pPr marL="914400" indent="-228600" algn="l" rtl="0" eaLnBrk="1" fontAlgn="base" hangingPunct="1">
        <a:spcBef>
          <a:spcPct val="20000"/>
        </a:spcBef>
        <a:spcAft>
          <a:spcPct val="0"/>
        </a:spcAft>
        <a:buClr>
          <a:schemeClr val="tx1"/>
        </a:buClr>
        <a:buFont typeface="Lucida Grande"/>
        <a:buChar char="+"/>
        <a:defRPr sz="1800">
          <a:solidFill>
            <a:schemeClr val="tx1"/>
          </a:solidFill>
          <a:latin typeface="+mn-lt"/>
          <a:ea typeface="ＭＳ Ｐゴシック" pitchFamily="48" charset="-128"/>
        </a:defRPr>
      </a:lvl4pPr>
      <a:lvl5pPr marL="1143000" indent="-228600" algn="l" rtl="0" eaLnBrk="1" fontAlgn="base" hangingPunct="1">
        <a:spcBef>
          <a:spcPct val="20000"/>
        </a:spcBef>
        <a:spcAft>
          <a:spcPct val="0"/>
        </a:spcAft>
        <a:buClr>
          <a:schemeClr val="tx1"/>
        </a:buClr>
        <a:buFont typeface="Arial"/>
        <a:buChar char="•"/>
        <a:defRPr sz="1800">
          <a:solidFill>
            <a:schemeClr val="tx1"/>
          </a:solidFill>
          <a:latin typeface="+mn-lt"/>
          <a:ea typeface="ＭＳ Ｐゴシック" pitchFamily="48" charset="-128"/>
        </a:defRPr>
      </a:lvl5pPr>
      <a:lvl6pPr marL="22288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6pPr>
      <a:lvl7pPr marL="26860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7pPr>
      <a:lvl8pPr marL="31432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8pPr>
      <a:lvl9pPr marL="3600450" indent="-228600" algn="l" rtl="0" eaLnBrk="1" fontAlgn="base" hangingPunct="1">
        <a:spcBef>
          <a:spcPct val="20000"/>
        </a:spcBef>
        <a:spcAft>
          <a:spcPct val="0"/>
        </a:spcAft>
        <a:buClr>
          <a:schemeClr val="tx1"/>
        </a:buClr>
        <a:buFont typeface="Times" pitchFamily="4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tpilarczyk@hill-engineer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eetingdata.utcdayton.com/agenda/airworthiness/2021/proceedings/presentations/P21320.pdf" TargetMode="External"/><Relationship Id="rId2" Type="http://schemas.openxmlformats.org/officeDocument/2006/relationships/hyperlink" Target="http://meetingdata.utcdayton.com/agenda/asip/2021/proceedings/presentations/P2156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jp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jp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jp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 Id="rId22" Type="http://schemas.openxmlformats.org/officeDocument/2006/relationships/image" Target="../media/image26.png"/><Relationship Id="rId27"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Interference Fit Fastener – Working Group</a:t>
            </a:r>
            <a:endParaRPr lang="en-US" sz="2400" dirty="0">
              <a:solidFill>
                <a:schemeClr val="accent1"/>
              </a:solidFill>
            </a:endParaRPr>
          </a:p>
        </p:txBody>
      </p:sp>
      <p:sp>
        <p:nvSpPr>
          <p:cNvPr id="6" name="Subtitle 5"/>
          <p:cNvSpPr>
            <a:spLocks noGrp="1"/>
          </p:cNvSpPr>
          <p:nvPr>
            <p:ph type="subTitle" idx="1"/>
          </p:nvPr>
        </p:nvSpPr>
        <p:spPr/>
        <p:txBody>
          <a:bodyPr>
            <a:normAutofit/>
          </a:bodyPr>
          <a:lstStyle/>
          <a:p>
            <a:r>
              <a:rPr lang="en-US" sz="2000" dirty="0"/>
              <a:t>Robert Pilarczyk </a:t>
            </a:r>
            <a:br>
              <a:rPr lang="en-US" sz="2000" dirty="0"/>
            </a:br>
            <a:r>
              <a:rPr lang="en-US" sz="2000" dirty="0">
                <a:hlinkClick r:id="rId3"/>
              </a:rPr>
              <a:t>rtpilarczyk@hill-engineering.com</a:t>
            </a:r>
            <a:br>
              <a:rPr lang="en-US" sz="2000" dirty="0"/>
            </a:br>
            <a:endParaRPr lang="en-US" sz="2000" dirty="0"/>
          </a:p>
          <a:p>
            <a:endParaRPr lang="en-US" sz="2000" dirty="0"/>
          </a:p>
        </p:txBody>
      </p:sp>
      <p:pic>
        <p:nvPicPr>
          <p:cNvPr id="4" name="Picture 3"/>
          <p:cNvPicPr/>
          <p:nvPr/>
        </p:nvPicPr>
        <p:blipFill>
          <a:blip r:embed="rId4"/>
          <a:stretch>
            <a:fillRect/>
          </a:stretch>
        </p:blipFill>
        <p:spPr>
          <a:xfrm>
            <a:off x="3600045" y="1330079"/>
            <a:ext cx="2394593" cy="955935"/>
          </a:xfrm>
          <a:prstGeom prst="rect">
            <a:avLst/>
          </a:prstGeom>
        </p:spPr>
      </p:pic>
      <p:sp>
        <p:nvSpPr>
          <p:cNvPr id="5" name="Text Box 11">
            <a:extLst>
              <a:ext uri="{FF2B5EF4-FFF2-40B4-BE49-F238E27FC236}">
                <a16:creationId xmlns:a16="http://schemas.microsoft.com/office/drawing/2014/main" id="{B92E63F9-AE68-304F-B35E-5170D64F9686}"/>
              </a:ext>
            </a:extLst>
          </p:cNvPr>
          <p:cNvSpPr txBox="1">
            <a:spLocks noChangeArrowheads="1"/>
          </p:cNvSpPr>
          <p:nvPr/>
        </p:nvSpPr>
        <p:spPr bwMode="auto">
          <a:xfrm>
            <a:off x="6120291" y="1392547"/>
            <a:ext cx="2394592" cy="830997"/>
          </a:xfrm>
          <a:prstGeom prst="rect">
            <a:avLst/>
          </a:prstGeom>
          <a:noFill/>
          <a:ln w="9525">
            <a:noFill/>
            <a:miter lim="800000"/>
            <a:headEnd/>
            <a:tailEnd/>
          </a:ln>
          <a:effectLst/>
        </p:spPr>
        <p:txBody>
          <a:bodyPr wrap="square">
            <a:spAutoFit/>
          </a:bodyPr>
          <a:lstStyle>
            <a:lvl1pPr>
              <a:defRPr sz="1600">
                <a:solidFill>
                  <a:schemeClr val="tx1"/>
                </a:solidFill>
                <a:latin typeface="Trebuchet MS" pitchFamily="34" charset="0"/>
                <a:ea typeface="MS PGothic" pitchFamily="34" charset="-128"/>
              </a:defRPr>
            </a:lvl1pPr>
            <a:lvl2pPr marL="742950" indent="-285750">
              <a:defRPr sz="1600">
                <a:solidFill>
                  <a:schemeClr val="tx1"/>
                </a:solidFill>
                <a:latin typeface="Trebuchet MS" pitchFamily="34" charset="0"/>
                <a:ea typeface="MS PGothic" pitchFamily="34" charset="-128"/>
              </a:defRPr>
            </a:lvl2pPr>
            <a:lvl3pPr marL="1143000" indent="-228600">
              <a:defRPr sz="1600">
                <a:solidFill>
                  <a:schemeClr val="tx1"/>
                </a:solidFill>
                <a:latin typeface="Trebuchet MS" pitchFamily="34" charset="0"/>
                <a:ea typeface="MS PGothic" pitchFamily="34" charset="-128"/>
              </a:defRPr>
            </a:lvl3pPr>
            <a:lvl4pPr marL="1600200" indent="-228600">
              <a:defRPr sz="1600">
                <a:solidFill>
                  <a:schemeClr val="tx1"/>
                </a:solidFill>
                <a:latin typeface="Trebuchet MS" pitchFamily="34" charset="0"/>
                <a:ea typeface="MS PGothic" pitchFamily="34" charset="-128"/>
              </a:defRPr>
            </a:lvl4pPr>
            <a:lvl5pPr marL="2057400" indent="-228600">
              <a:defRPr sz="16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Trebuchet MS" pitchFamily="34" charset="0"/>
                <a:ea typeface="MS PGothic" pitchFamily="34" charset="-128"/>
              </a:defRPr>
            </a:lvl9pPr>
          </a:lstStyle>
          <a:p>
            <a:pPr algn="l">
              <a:defRPr/>
            </a:pPr>
            <a:r>
              <a:rPr lang="en-US" b="1" dirty="0">
                <a:solidFill>
                  <a:schemeClr val="bg2"/>
                </a:solidFill>
                <a:latin typeface="Arial"/>
                <a:cs typeface="Arial"/>
              </a:rPr>
              <a:t>Working Group on</a:t>
            </a:r>
            <a:br>
              <a:rPr lang="en-US" b="1" dirty="0">
                <a:solidFill>
                  <a:schemeClr val="bg2"/>
                </a:solidFill>
                <a:latin typeface="Arial"/>
                <a:cs typeface="Arial"/>
              </a:rPr>
            </a:br>
            <a:r>
              <a:rPr lang="en-US" b="1" dirty="0">
                <a:solidFill>
                  <a:schemeClr val="bg2"/>
                </a:solidFill>
                <a:latin typeface="Arial"/>
                <a:cs typeface="Arial"/>
              </a:rPr>
              <a:t>Engineered Residual Stress Implementation</a:t>
            </a:r>
          </a:p>
        </p:txBody>
      </p:sp>
    </p:spTree>
    <p:extLst>
      <p:ext uri="{BB962C8B-B14F-4D97-AF65-F5344CB8AC3E}">
        <p14:creationId xmlns:p14="http://schemas.microsoft.com/office/powerpoint/2010/main" val="9477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600" y="1021113"/>
            <a:ext cx="8680450" cy="5028849"/>
          </a:xfrm>
        </p:spPr>
        <p:txBody>
          <a:bodyPr>
            <a:normAutofit fontScale="92500" lnSpcReduction="10000"/>
          </a:bodyPr>
          <a:lstStyle/>
          <a:p>
            <a:pPr marR="0" algn="l"/>
            <a:r>
              <a:rPr lang="en-US" sz="2400" b="1" i="0" u="none" strike="noStrike" baseline="0" dirty="0">
                <a:solidFill>
                  <a:srgbClr val="585658"/>
                </a:solidFill>
                <a:latin typeface="Arial" panose="020B0604020202020204" pitchFamily="34" charset="0"/>
              </a:rPr>
              <a:t>NRC – In</a:t>
            </a:r>
            <a:r>
              <a:rPr lang="en-US" sz="2400" b="1" i="0" u="none" strike="noStrike" dirty="0">
                <a:solidFill>
                  <a:srgbClr val="585658"/>
                </a:solidFill>
                <a:latin typeface="Arial" panose="020B0604020202020204" pitchFamily="34" charset="0"/>
              </a:rPr>
              <a:t> progress</a:t>
            </a:r>
            <a:endParaRPr lang="en-US" sz="2400" b="1" i="0" u="none" strike="noStrike" baseline="0" dirty="0">
              <a:solidFill>
                <a:srgbClr val="585658"/>
              </a:solidFill>
              <a:latin typeface="Arial" panose="020B0604020202020204" pitchFamily="34" charset="0"/>
            </a:endParaRPr>
          </a:p>
          <a:p>
            <a:pPr lvl="1"/>
            <a:r>
              <a:rPr lang="en-US" dirty="0">
                <a:solidFill>
                  <a:srgbClr val="585658"/>
                </a:solidFill>
                <a:latin typeface="Arial" panose="020B0604020202020204" pitchFamily="34" charset="0"/>
              </a:rPr>
              <a:t>Completed:</a:t>
            </a:r>
          </a:p>
          <a:p>
            <a:pPr lvl="2"/>
            <a:r>
              <a:rPr lang="en-US" sz="1500" dirty="0">
                <a:solidFill>
                  <a:srgbClr val="585658"/>
                </a:solidFill>
                <a:latin typeface="Arial" panose="020B0604020202020204" pitchFamily="34" charset="0"/>
              </a:rPr>
              <a:t>Radial crack with neat fit and interference fit fasteners</a:t>
            </a:r>
          </a:p>
          <a:p>
            <a:pPr lvl="2"/>
            <a:r>
              <a:rPr lang="en-US" sz="1500" dirty="0">
                <a:solidFill>
                  <a:srgbClr val="585658"/>
                </a:solidFill>
                <a:latin typeface="Arial" panose="020B0604020202020204" pitchFamily="34" charset="0"/>
              </a:rPr>
              <a:t>Various levels of interference fit (limited by elastic material assumption)</a:t>
            </a:r>
          </a:p>
          <a:p>
            <a:pPr lvl="2"/>
            <a:r>
              <a:rPr lang="en-US" sz="1500" dirty="0">
                <a:solidFill>
                  <a:srgbClr val="585658"/>
                </a:solidFill>
                <a:latin typeface="Arial" panose="020B0604020202020204" pitchFamily="34" charset="0"/>
              </a:rPr>
              <a:t>Fastener and plate materials: </a:t>
            </a:r>
            <a:r>
              <a:rPr lang="en-US" sz="1500" dirty="0" err="1">
                <a:solidFill>
                  <a:srgbClr val="585658"/>
                </a:solidFill>
                <a:latin typeface="Arial" panose="020B0604020202020204" pitchFamily="34" charset="0"/>
              </a:rPr>
              <a:t>Aluminium</a:t>
            </a:r>
            <a:r>
              <a:rPr lang="en-US" sz="1500" dirty="0">
                <a:solidFill>
                  <a:srgbClr val="585658"/>
                </a:solidFill>
                <a:latin typeface="Arial" panose="020B0604020202020204" pitchFamily="34" charset="0"/>
              </a:rPr>
              <a:t>, Titanium, Steel</a:t>
            </a:r>
          </a:p>
          <a:p>
            <a:pPr lvl="2"/>
            <a:r>
              <a:rPr lang="en-US" sz="1500" dirty="0">
                <a:solidFill>
                  <a:srgbClr val="585658"/>
                </a:solidFill>
                <a:latin typeface="Arial" panose="020B0604020202020204" pitchFamily="34" charset="0"/>
              </a:rPr>
              <a:t>Obtained by fitting FEA results (</a:t>
            </a:r>
            <a:r>
              <a:rPr lang="en-US" sz="1500" dirty="0" err="1">
                <a:solidFill>
                  <a:srgbClr val="585658"/>
                </a:solidFill>
                <a:latin typeface="Arial" panose="020B0604020202020204" pitchFamily="34" charset="0"/>
              </a:rPr>
              <a:t>StressCheck</a:t>
            </a:r>
            <a:r>
              <a:rPr lang="en-US" sz="1500" dirty="0">
                <a:solidFill>
                  <a:srgbClr val="585658"/>
                </a:solidFill>
                <a:latin typeface="Arial" panose="020B0604020202020204" pitchFamily="34" charset="0"/>
              </a:rPr>
              <a:t>; contact; elastic materials only)</a:t>
            </a:r>
          </a:p>
          <a:p>
            <a:pPr lvl="2"/>
            <a:r>
              <a:rPr lang="en-US" sz="1500" dirty="0">
                <a:solidFill>
                  <a:srgbClr val="585658"/>
                </a:solidFill>
                <a:latin typeface="Arial" panose="020B0604020202020204" pitchFamily="34" charset="0"/>
              </a:rPr>
              <a:t>Closed-form solutions for:</a:t>
            </a:r>
          </a:p>
          <a:p>
            <a:pPr lvl="3"/>
            <a:r>
              <a:rPr lang="en-US" sz="1300" dirty="0">
                <a:solidFill>
                  <a:srgbClr val="585658"/>
                </a:solidFill>
                <a:latin typeface="Arial" panose="020B0604020202020204" pitchFamily="34" charset="0"/>
              </a:rPr>
              <a:t>K-residual due to installation (not exactly residual…) vs. crack size</a:t>
            </a:r>
          </a:p>
          <a:p>
            <a:pPr lvl="3"/>
            <a:r>
              <a:rPr lang="en-US" sz="1300" dirty="0">
                <a:solidFill>
                  <a:srgbClr val="585658"/>
                </a:solidFill>
                <a:latin typeface="Arial" panose="020B0604020202020204" pitchFamily="34" charset="0"/>
              </a:rPr>
              <a:t>K-mechanical due to bypass load vs. crack size</a:t>
            </a:r>
          </a:p>
          <a:p>
            <a:pPr lvl="2"/>
            <a:r>
              <a:rPr lang="en-US" sz="1500" dirty="0">
                <a:solidFill>
                  <a:srgbClr val="585658"/>
                </a:solidFill>
                <a:latin typeface="Arial" panose="020B0604020202020204" pitchFamily="34" charset="0"/>
              </a:rPr>
              <a:t>Crack growth simulations performed for generic cases. Got surprising results!</a:t>
            </a:r>
          </a:p>
          <a:p>
            <a:pPr lvl="3"/>
            <a:r>
              <a:rPr lang="en-US" sz="1300" dirty="0">
                <a:solidFill>
                  <a:srgbClr val="585658"/>
                </a:solidFill>
                <a:latin typeface="Arial" panose="020B0604020202020204" pitchFamily="34" charset="0"/>
              </a:rPr>
              <a:t>Interference fit is not always beneficial</a:t>
            </a:r>
          </a:p>
          <a:p>
            <a:pPr lvl="3"/>
            <a:r>
              <a:rPr lang="en-US" sz="1300" dirty="0">
                <a:solidFill>
                  <a:srgbClr val="585658"/>
                </a:solidFill>
                <a:latin typeface="Arial" panose="020B0604020202020204" pitchFamily="34" charset="0"/>
              </a:rPr>
              <a:t>Results suggest that there would be an optimal level of interference fit for given application (geometry, material, LOADING!)</a:t>
            </a:r>
          </a:p>
          <a:p>
            <a:pPr lvl="1"/>
            <a:r>
              <a:rPr lang="en-US" sz="1500" dirty="0">
                <a:solidFill>
                  <a:srgbClr val="585658"/>
                </a:solidFill>
                <a:latin typeface="Arial" panose="020B0604020202020204" pitchFamily="34" charset="0"/>
              </a:rPr>
              <a:t>Current work:</a:t>
            </a:r>
          </a:p>
          <a:p>
            <a:pPr lvl="2"/>
            <a:r>
              <a:rPr lang="en-US" sz="1500" dirty="0">
                <a:solidFill>
                  <a:srgbClr val="585658"/>
                </a:solidFill>
                <a:latin typeface="Arial" panose="020B0604020202020204" pitchFamily="34" charset="0"/>
              </a:rPr>
              <a:t>Currently validating </a:t>
            </a:r>
            <a:r>
              <a:rPr lang="en-US" sz="1500" dirty="0" err="1">
                <a:solidFill>
                  <a:srgbClr val="585658"/>
                </a:solidFill>
                <a:latin typeface="Arial" panose="020B0604020202020204" pitchFamily="34" charset="0"/>
              </a:rPr>
              <a:t>StressCheck</a:t>
            </a:r>
            <a:r>
              <a:rPr lang="en-US" sz="1500" dirty="0">
                <a:solidFill>
                  <a:srgbClr val="585658"/>
                </a:solidFill>
                <a:latin typeface="Arial" panose="020B0604020202020204" pitchFamily="34" charset="0"/>
              </a:rPr>
              <a:t> results with MSC/MARC for small crack sizes</a:t>
            </a:r>
          </a:p>
          <a:p>
            <a:pPr lvl="2"/>
            <a:r>
              <a:rPr lang="en-US" sz="1500" dirty="0">
                <a:solidFill>
                  <a:srgbClr val="585658"/>
                </a:solidFill>
                <a:latin typeface="Arial" panose="020B0604020202020204" pitchFamily="34" charset="0"/>
              </a:rPr>
              <a:t>Diametrical cracking scenario:</a:t>
            </a:r>
          </a:p>
          <a:p>
            <a:pPr lvl="3"/>
            <a:r>
              <a:rPr lang="en-US" sz="1300" dirty="0">
                <a:solidFill>
                  <a:srgbClr val="585658"/>
                </a:solidFill>
                <a:latin typeface="Arial" panose="020B0604020202020204" pitchFamily="34" charset="0"/>
              </a:rPr>
              <a:t>Parametric study completed</a:t>
            </a:r>
          </a:p>
          <a:p>
            <a:pPr lvl="3"/>
            <a:r>
              <a:rPr lang="en-US" sz="1300" dirty="0">
                <a:solidFill>
                  <a:srgbClr val="585658"/>
                </a:solidFill>
                <a:latin typeface="Arial" panose="020B0604020202020204" pitchFamily="34" charset="0"/>
              </a:rPr>
              <a:t>Closed-form equation fitting is underway</a:t>
            </a:r>
          </a:p>
          <a:p>
            <a:pPr lvl="1"/>
            <a:r>
              <a:rPr lang="en-US" sz="1500" dirty="0">
                <a:solidFill>
                  <a:srgbClr val="585658"/>
                </a:solidFill>
                <a:latin typeface="Arial" panose="020B0604020202020204" pitchFamily="34" charset="0"/>
              </a:rPr>
              <a:t>Next:</a:t>
            </a:r>
          </a:p>
          <a:p>
            <a:pPr lvl="2"/>
            <a:r>
              <a:rPr lang="en-US" sz="1500" dirty="0">
                <a:solidFill>
                  <a:srgbClr val="585658"/>
                </a:solidFill>
                <a:latin typeface="Arial" panose="020B0604020202020204" pitchFamily="34" charset="0"/>
              </a:rPr>
              <a:t>Experimental validation (using existing data)</a:t>
            </a:r>
          </a:p>
          <a:p>
            <a:pPr lvl="2"/>
            <a:r>
              <a:rPr lang="en-US" sz="1500" dirty="0">
                <a:solidFill>
                  <a:srgbClr val="585658"/>
                </a:solidFill>
                <a:latin typeface="Arial" panose="020B0604020202020204" pitchFamily="34" charset="0"/>
              </a:rPr>
              <a:t>Bearing loads, unequal cracks, interference fit fasteners with plastic deformations,…</a:t>
            </a:r>
          </a:p>
          <a:p>
            <a:pPr lvl="2"/>
            <a:endParaRPr lang="en-US" sz="1500" dirty="0">
              <a:solidFill>
                <a:srgbClr val="585658"/>
              </a:solidFill>
              <a:latin typeface="Arial" panose="020B0604020202020204" pitchFamily="34" charset="0"/>
            </a:endParaRPr>
          </a:p>
        </p:txBody>
      </p:sp>
    </p:spTree>
    <p:extLst>
      <p:ext uri="{BB962C8B-B14F-4D97-AF65-F5344CB8AC3E}">
        <p14:creationId xmlns:p14="http://schemas.microsoft.com/office/powerpoint/2010/main" val="271730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Data</a:t>
            </a:r>
          </a:p>
        </p:txBody>
      </p:sp>
      <p:sp>
        <p:nvSpPr>
          <p:cNvPr id="3" name="Content Placeholder 2"/>
          <p:cNvSpPr>
            <a:spLocks noGrp="1"/>
          </p:cNvSpPr>
          <p:nvPr>
            <p:ph idx="1"/>
          </p:nvPr>
        </p:nvSpPr>
        <p:spPr>
          <a:xfrm>
            <a:off x="228600" y="1021113"/>
            <a:ext cx="8680450" cy="5028849"/>
          </a:xfrm>
        </p:spPr>
        <p:txBody>
          <a:bodyPr>
            <a:normAutofit/>
          </a:bodyPr>
          <a:lstStyle/>
          <a:p>
            <a:pPr marR="0" algn="l"/>
            <a:r>
              <a:rPr lang="en-US" sz="2400" b="1" i="0" u="none" strike="noStrike" baseline="0" dirty="0">
                <a:solidFill>
                  <a:srgbClr val="585658"/>
                </a:solidFill>
                <a:latin typeface="Arial" panose="020B0604020202020204" pitchFamily="34" charset="0"/>
              </a:rPr>
              <a:t>ERSI IFF Round Robin</a:t>
            </a:r>
            <a:endParaRPr lang="en-US" sz="2400" b="0" i="0" u="none" strike="noStrike" baseline="0" dirty="0">
              <a:solidFill>
                <a:srgbClr val="585658"/>
              </a:solidFill>
              <a:latin typeface="Arial" panose="020B0604020202020204" pitchFamily="34" charset="0"/>
            </a:endParaRPr>
          </a:p>
        </p:txBody>
      </p:sp>
      <p:pic>
        <p:nvPicPr>
          <p:cNvPr id="5" name="Picture 4">
            <a:extLst>
              <a:ext uri="{FF2B5EF4-FFF2-40B4-BE49-F238E27FC236}">
                <a16:creationId xmlns:a16="http://schemas.microsoft.com/office/drawing/2014/main" id="{11A78E21-CFA5-8FA3-99AD-4407A2503F99}"/>
              </a:ext>
            </a:extLst>
          </p:cNvPr>
          <p:cNvPicPr>
            <a:picLocks noChangeAspect="1"/>
          </p:cNvPicPr>
          <p:nvPr/>
        </p:nvPicPr>
        <p:blipFill>
          <a:blip r:embed="rId2"/>
          <a:stretch>
            <a:fillRect/>
          </a:stretch>
        </p:blipFill>
        <p:spPr>
          <a:xfrm>
            <a:off x="234951" y="1409799"/>
            <a:ext cx="4621458" cy="4189617"/>
          </a:xfrm>
          <a:prstGeom prst="rect">
            <a:avLst/>
          </a:prstGeom>
        </p:spPr>
      </p:pic>
      <p:pic>
        <p:nvPicPr>
          <p:cNvPr id="8" name="Picture 7">
            <a:extLst>
              <a:ext uri="{FF2B5EF4-FFF2-40B4-BE49-F238E27FC236}">
                <a16:creationId xmlns:a16="http://schemas.microsoft.com/office/drawing/2014/main" id="{BB76B05B-65E8-2C1F-C8C1-B2A562EBD802}"/>
              </a:ext>
            </a:extLst>
          </p:cNvPr>
          <p:cNvPicPr>
            <a:picLocks noChangeAspect="1"/>
          </p:cNvPicPr>
          <p:nvPr/>
        </p:nvPicPr>
        <p:blipFill>
          <a:blip r:embed="rId3"/>
          <a:stretch>
            <a:fillRect/>
          </a:stretch>
        </p:blipFill>
        <p:spPr>
          <a:xfrm>
            <a:off x="5148933" y="2988911"/>
            <a:ext cx="3857625" cy="2847975"/>
          </a:xfrm>
          <a:prstGeom prst="rect">
            <a:avLst/>
          </a:prstGeom>
          <a:ln>
            <a:solidFill>
              <a:schemeClr val="accent1"/>
            </a:solidFill>
          </a:ln>
        </p:spPr>
      </p:pic>
      <p:pic>
        <p:nvPicPr>
          <p:cNvPr id="10" name="Picture 9">
            <a:extLst>
              <a:ext uri="{FF2B5EF4-FFF2-40B4-BE49-F238E27FC236}">
                <a16:creationId xmlns:a16="http://schemas.microsoft.com/office/drawing/2014/main" id="{8D6150B7-CD40-AF37-3DAB-9A20FB197BF1}"/>
              </a:ext>
            </a:extLst>
          </p:cNvPr>
          <p:cNvPicPr>
            <a:picLocks noChangeAspect="1"/>
          </p:cNvPicPr>
          <p:nvPr/>
        </p:nvPicPr>
        <p:blipFill>
          <a:blip r:embed="rId4"/>
          <a:stretch>
            <a:fillRect/>
          </a:stretch>
        </p:blipFill>
        <p:spPr>
          <a:xfrm>
            <a:off x="5470455" y="1326657"/>
            <a:ext cx="3214579" cy="1662254"/>
          </a:xfrm>
          <a:prstGeom prst="rect">
            <a:avLst/>
          </a:prstGeom>
          <a:ln>
            <a:solidFill>
              <a:schemeClr val="accent1"/>
            </a:solidFill>
          </a:ln>
        </p:spPr>
      </p:pic>
      <p:cxnSp>
        <p:nvCxnSpPr>
          <p:cNvPr id="12" name="Straight Connector 11">
            <a:extLst>
              <a:ext uri="{FF2B5EF4-FFF2-40B4-BE49-F238E27FC236}">
                <a16:creationId xmlns:a16="http://schemas.microsoft.com/office/drawing/2014/main" id="{2D43C10A-6EBF-1BCE-04B2-40DACC7EE714}"/>
              </a:ext>
            </a:extLst>
          </p:cNvPr>
          <p:cNvCxnSpPr/>
          <p:nvPr/>
        </p:nvCxnSpPr>
        <p:spPr bwMode="auto">
          <a:xfrm>
            <a:off x="5107837" y="1409799"/>
            <a:ext cx="0" cy="4538938"/>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0731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Key Factors and Gaps in Current Methods/Data </a:t>
            </a:r>
          </a:p>
        </p:txBody>
      </p:sp>
      <p:sp>
        <p:nvSpPr>
          <p:cNvPr id="3" name="Content Placeholder 2"/>
          <p:cNvSpPr>
            <a:spLocks noGrp="1"/>
          </p:cNvSpPr>
          <p:nvPr>
            <p:ph idx="1"/>
          </p:nvPr>
        </p:nvSpPr>
        <p:spPr>
          <a:xfrm>
            <a:off x="228600" y="1021113"/>
            <a:ext cx="8680450" cy="5028849"/>
          </a:xfrm>
        </p:spPr>
        <p:txBody>
          <a:bodyPr>
            <a:normAutofit lnSpcReduction="10000"/>
          </a:bodyPr>
          <a:lstStyle/>
          <a:p>
            <a:pPr marR="0" algn="l"/>
            <a:r>
              <a:rPr lang="en-US" sz="2400" b="1" i="0" u="none" strike="noStrike" baseline="0" dirty="0">
                <a:solidFill>
                  <a:srgbClr val="585658"/>
                </a:solidFill>
                <a:latin typeface="Arial" panose="020B0604020202020204" pitchFamily="34" charset="0"/>
              </a:rPr>
              <a:t>Key Factors</a:t>
            </a:r>
            <a:endParaRPr lang="en-US" sz="2400" b="0" i="0" u="none" strike="noStrike" baseline="0" dirty="0">
              <a:solidFill>
                <a:srgbClr val="585658"/>
              </a:solidFill>
              <a:latin typeface="Arial" panose="020B0604020202020204" pitchFamily="34" charset="0"/>
            </a:endParaRPr>
          </a:p>
          <a:p>
            <a:pPr lvl="1"/>
            <a:r>
              <a:rPr lang="en-US" sz="2000" b="0" i="0" u="none" strike="noStrike" baseline="0" dirty="0">
                <a:solidFill>
                  <a:srgbClr val="585658"/>
                </a:solidFill>
                <a:latin typeface="Arial" panose="020B0604020202020204" pitchFamily="34" charset="0"/>
              </a:rPr>
              <a:t>Hole expansion residual stress</a:t>
            </a:r>
          </a:p>
          <a:p>
            <a:pPr lvl="2"/>
            <a:r>
              <a:rPr lang="en-US" sz="2000" dirty="0">
                <a:solidFill>
                  <a:srgbClr val="585658"/>
                </a:solidFill>
                <a:latin typeface="Arial" panose="020B0604020202020204" pitchFamily="34" charset="0"/>
              </a:rPr>
              <a:t>Plastic deformation near the hole may</a:t>
            </a:r>
          </a:p>
          <a:p>
            <a:pPr marL="457200" lvl="2" indent="0">
              <a:buNone/>
            </a:pPr>
            <a:r>
              <a:rPr lang="en-US" sz="2000" dirty="0">
                <a:solidFill>
                  <a:srgbClr val="585658"/>
                </a:solidFill>
                <a:latin typeface="Arial" panose="020B0604020202020204" pitchFamily="34" charset="0"/>
              </a:rPr>
              <a:t>o</a:t>
            </a:r>
            <a:r>
              <a:rPr lang="en-US" sz="2000" b="0" i="0" u="none" strike="noStrike" baseline="0" dirty="0">
                <a:solidFill>
                  <a:srgbClr val="585658"/>
                </a:solidFill>
                <a:latin typeface="Arial" panose="020B0604020202020204" pitchFamily="34" charset="0"/>
              </a:rPr>
              <a:t>ccur, leading to residual stress</a:t>
            </a:r>
          </a:p>
          <a:p>
            <a:pPr lvl="1"/>
            <a:r>
              <a:rPr lang="en-US" sz="2000" dirty="0">
                <a:solidFill>
                  <a:srgbClr val="585658"/>
                </a:solidFill>
                <a:latin typeface="Arial" panose="020B0604020202020204" pitchFamily="34" charset="0"/>
              </a:rPr>
              <a:t>Stress ratio shift due to crack opening force</a:t>
            </a:r>
          </a:p>
          <a:p>
            <a:pPr lvl="1"/>
            <a:r>
              <a:rPr lang="en-US" sz="2000" b="0" i="0" u="none" strike="noStrike" baseline="0" dirty="0">
                <a:solidFill>
                  <a:srgbClr val="585658"/>
                </a:solidFill>
                <a:latin typeface="Arial" panose="020B0604020202020204" pitchFamily="34" charset="0"/>
              </a:rPr>
              <a:t>Load interaction</a:t>
            </a:r>
          </a:p>
          <a:p>
            <a:pPr lvl="1"/>
            <a:r>
              <a:rPr lang="en-US" sz="2000" dirty="0">
                <a:solidFill>
                  <a:srgbClr val="585658"/>
                </a:solidFill>
                <a:latin typeface="Arial" panose="020B0604020202020204" pitchFamily="34" charset="0"/>
              </a:rPr>
              <a:t>Clamping</a:t>
            </a:r>
          </a:p>
          <a:p>
            <a:pPr lvl="1"/>
            <a:r>
              <a:rPr lang="en-US" sz="2000" b="0" i="0" u="none" strike="noStrike" baseline="0" dirty="0">
                <a:solidFill>
                  <a:srgbClr val="585658"/>
                </a:solidFill>
                <a:latin typeface="Arial" panose="020B0604020202020204" pitchFamily="34" charset="0"/>
              </a:rPr>
              <a:t>Friction</a:t>
            </a:r>
          </a:p>
          <a:p>
            <a:r>
              <a:rPr lang="en-US" dirty="0">
                <a:solidFill>
                  <a:srgbClr val="585658"/>
                </a:solidFill>
                <a:latin typeface="Arial" panose="020B0604020202020204" pitchFamily="34" charset="0"/>
              </a:rPr>
              <a:t>Gaps in Current Methods and Data</a:t>
            </a:r>
          </a:p>
          <a:p>
            <a:pPr lvl="1"/>
            <a:r>
              <a:rPr lang="en-US" dirty="0">
                <a:solidFill>
                  <a:srgbClr val="585658"/>
                </a:solidFill>
                <a:latin typeface="Arial" panose="020B0604020202020204" pitchFamily="34" charset="0"/>
              </a:rPr>
              <a:t>From Moises</a:t>
            </a:r>
          </a:p>
          <a:p>
            <a:pPr lvl="2"/>
            <a:r>
              <a:rPr lang="en-US" dirty="0">
                <a:solidFill>
                  <a:srgbClr val="585658"/>
                </a:solidFill>
                <a:latin typeface="Arial" panose="020B0604020202020204" pitchFamily="34" charset="0"/>
              </a:rPr>
              <a:t>In regards to identifying gaps in our methodology and drawing up a plan to understand this problem better ... In the diagram below I show some of the known  factors that contribute to IFF crack growth. Clamping and Friction should be avoided at least in the initial stage of this effort due to complexity in both modeling and testing.</a:t>
            </a:r>
          </a:p>
          <a:p>
            <a:pPr lvl="2"/>
            <a:endParaRPr lang="en-US" dirty="0">
              <a:solidFill>
                <a:srgbClr val="585658"/>
              </a:solidFill>
              <a:latin typeface="Arial" panose="020B0604020202020204" pitchFamily="34" charset="0"/>
            </a:endParaRPr>
          </a:p>
          <a:p>
            <a:pPr lvl="2"/>
            <a:endParaRPr lang="en-US" dirty="0">
              <a:solidFill>
                <a:srgbClr val="585658"/>
              </a:solidFill>
              <a:latin typeface="Arial" panose="020B0604020202020204" pitchFamily="34" charset="0"/>
            </a:endParaRPr>
          </a:p>
        </p:txBody>
      </p:sp>
      <p:pic>
        <p:nvPicPr>
          <p:cNvPr id="1026" name="Picture 1">
            <a:extLst>
              <a:ext uri="{FF2B5EF4-FFF2-40B4-BE49-F238E27FC236}">
                <a16:creationId xmlns:a16="http://schemas.microsoft.com/office/drawing/2014/main" id="{8AFA1136-3925-89C0-0EBD-6960F06F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679" y="1232780"/>
            <a:ext cx="3185639" cy="161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47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Key Factors and Gaps in Current Methods/Data </a:t>
            </a:r>
          </a:p>
        </p:txBody>
      </p:sp>
      <p:sp>
        <p:nvSpPr>
          <p:cNvPr id="3" name="Content Placeholder 2"/>
          <p:cNvSpPr>
            <a:spLocks noGrp="1"/>
          </p:cNvSpPr>
          <p:nvPr>
            <p:ph idx="1"/>
          </p:nvPr>
        </p:nvSpPr>
        <p:spPr>
          <a:xfrm>
            <a:off x="228600" y="1021113"/>
            <a:ext cx="8680450" cy="5028849"/>
          </a:xfrm>
        </p:spPr>
        <p:txBody>
          <a:bodyPr>
            <a:normAutofit lnSpcReduction="10000"/>
          </a:bodyPr>
          <a:lstStyle/>
          <a:p>
            <a:r>
              <a:rPr lang="en-US" dirty="0">
                <a:solidFill>
                  <a:srgbClr val="585658"/>
                </a:solidFill>
                <a:latin typeface="Arial" panose="020B0604020202020204" pitchFamily="34" charset="0"/>
              </a:rPr>
              <a:t>Gaps in Current Methods and Data</a:t>
            </a:r>
          </a:p>
          <a:p>
            <a:pPr lvl="1"/>
            <a:r>
              <a:rPr lang="en-US" dirty="0">
                <a:solidFill>
                  <a:srgbClr val="585658"/>
                </a:solidFill>
                <a:latin typeface="Arial" panose="020B0604020202020204" pitchFamily="34" charset="0"/>
              </a:rPr>
              <a:t>There is no numerical study related to KI variability across all tools for a given set of IFF values, crack sizes and shapes.</a:t>
            </a:r>
          </a:p>
          <a:p>
            <a:pPr lvl="1"/>
            <a:r>
              <a:rPr lang="en-US" dirty="0">
                <a:solidFill>
                  <a:srgbClr val="585658"/>
                </a:solidFill>
                <a:latin typeface="Arial" panose="020B0604020202020204" pitchFamily="34" charset="0"/>
              </a:rPr>
              <a:t>There is no RUL numerical study related to accuracy of reduced order models against a 3D model that captures explicitly the IFF and implicitly R variation along the crack front.</a:t>
            </a:r>
          </a:p>
          <a:p>
            <a:pPr lvl="1"/>
            <a:r>
              <a:rPr lang="en-US" dirty="0">
                <a:solidFill>
                  <a:srgbClr val="585658"/>
                </a:solidFill>
                <a:latin typeface="Arial" panose="020B0604020202020204" pitchFamily="34" charset="0"/>
              </a:rPr>
              <a:t>There is no DIC measurement for a specimen-fastener assembly (no crack present in the specimen) that would provide stress distribution due to IFF and a relationship between far field loading and local strain cycle</a:t>
            </a:r>
          </a:p>
          <a:p>
            <a:pPr lvl="2"/>
            <a:r>
              <a:rPr lang="en-US" dirty="0">
                <a:solidFill>
                  <a:srgbClr val="585658"/>
                </a:solidFill>
                <a:latin typeface="Arial" panose="020B0604020202020204" pitchFamily="34" charset="0"/>
              </a:rPr>
              <a:t>Neutron diffraction and/or EDXRD measurements could be an option, and would provide the stress state due to the interference</a:t>
            </a:r>
          </a:p>
          <a:p>
            <a:pPr lvl="1"/>
            <a:r>
              <a:rPr lang="en-US" dirty="0">
                <a:solidFill>
                  <a:srgbClr val="585658"/>
                </a:solidFill>
                <a:latin typeface="Arial" panose="020B0604020202020204" pitchFamily="34" charset="0"/>
              </a:rPr>
              <a:t>No 3D measurement of the bore and fastener prior to assembly</a:t>
            </a:r>
          </a:p>
          <a:p>
            <a:pPr lvl="1"/>
            <a:r>
              <a:rPr lang="en-US" dirty="0">
                <a:solidFill>
                  <a:srgbClr val="585658"/>
                </a:solidFill>
                <a:latin typeface="Arial" panose="020B0604020202020204" pitchFamily="34" charset="0"/>
              </a:rPr>
              <a:t>No 3D measurement of the crack shape and size during propagation. Only the visible side is tracked.</a:t>
            </a:r>
          </a:p>
          <a:p>
            <a:pPr lvl="1"/>
            <a:r>
              <a:rPr lang="en-US" dirty="0">
                <a:solidFill>
                  <a:srgbClr val="585658"/>
                </a:solidFill>
                <a:latin typeface="Arial" panose="020B0604020202020204" pitchFamily="34" charset="0"/>
              </a:rPr>
              <a:t>Insufficient verification of the models </a:t>
            </a:r>
          </a:p>
          <a:p>
            <a:pPr lvl="1"/>
            <a:r>
              <a:rPr lang="en-US" dirty="0">
                <a:solidFill>
                  <a:srgbClr val="585658"/>
                </a:solidFill>
                <a:latin typeface="Arial" panose="020B0604020202020204" pitchFamily="34" charset="0"/>
              </a:rPr>
              <a:t>Insufficient UQ assessment related to IFF scatter, FCGR data used in numerical solutions</a:t>
            </a:r>
          </a:p>
          <a:p>
            <a:pPr lvl="1"/>
            <a:endParaRPr lang="en-US" dirty="0">
              <a:solidFill>
                <a:srgbClr val="585658"/>
              </a:solidFill>
              <a:latin typeface="Arial" panose="020B0604020202020204" pitchFamily="34" charset="0"/>
            </a:endParaRPr>
          </a:p>
          <a:p>
            <a:pPr lvl="2"/>
            <a:endParaRPr lang="en-US" dirty="0">
              <a:solidFill>
                <a:srgbClr val="585658"/>
              </a:solidFill>
              <a:latin typeface="Arial" panose="020B0604020202020204" pitchFamily="34" charset="0"/>
            </a:endParaRPr>
          </a:p>
        </p:txBody>
      </p:sp>
      <p:sp>
        <p:nvSpPr>
          <p:cNvPr id="4" name="TextBox 3">
            <a:extLst>
              <a:ext uri="{FF2B5EF4-FFF2-40B4-BE49-F238E27FC236}">
                <a16:creationId xmlns:a16="http://schemas.microsoft.com/office/drawing/2014/main" id="{E84FC851-67AC-794B-76CD-06CCF549D510}"/>
              </a:ext>
            </a:extLst>
          </p:cNvPr>
          <p:cNvSpPr txBox="1"/>
          <p:nvPr/>
        </p:nvSpPr>
        <p:spPr>
          <a:xfrm>
            <a:off x="3377922" y="5785503"/>
            <a:ext cx="2381806" cy="369332"/>
          </a:xfrm>
          <a:prstGeom prst="rect">
            <a:avLst/>
          </a:prstGeom>
          <a:noFill/>
        </p:spPr>
        <p:txBody>
          <a:bodyPr wrap="none" rtlCol="0">
            <a:spAutoFit/>
          </a:bodyPr>
          <a:lstStyle/>
          <a:p>
            <a:r>
              <a:rPr lang="en-US" b="1" dirty="0">
                <a:solidFill>
                  <a:schemeClr val="accent1"/>
                </a:solidFill>
                <a:latin typeface="Arial"/>
                <a:cs typeface="Arial"/>
              </a:rPr>
              <a:t>From Adrian Loghin</a:t>
            </a:r>
          </a:p>
        </p:txBody>
      </p:sp>
    </p:spTree>
    <p:extLst>
      <p:ext uri="{BB962C8B-B14F-4D97-AF65-F5344CB8AC3E}">
        <p14:creationId xmlns:p14="http://schemas.microsoft.com/office/powerpoint/2010/main" val="1978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Working Group Goals/Objectives</a:t>
            </a:r>
          </a:p>
        </p:txBody>
      </p:sp>
      <p:sp>
        <p:nvSpPr>
          <p:cNvPr id="3" name="Content Placeholder 2"/>
          <p:cNvSpPr>
            <a:spLocks noGrp="1"/>
          </p:cNvSpPr>
          <p:nvPr>
            <p:ph idx="1"/>
          </p:nvPr>
        </p:nvSpPr>
        <p:spPr>
          <a:xfrm>
            <a:off x="228600" y="1021113"/>
            <a:ext cx="8680450" cy="5028849"/>
          </a:xfrm>
        </p:spPr>
        <p:txBody>
          <a:bodyPr>
            <a:normAutofit fontScale="85000" lnSpcReduction="10000"/>
          </a:bodyPr>
          <a:lstStyle/>
          <a:p>
            <a:pPr marR="0" algn="l"/>
            <a:r>
              <a:rPr lang="en-US" sz="2400" b="1" i="0" u="none" strike="noStrike" baseline="0" dirty="0">
                <a:solidFill>
                  <a:srgbClr val="585658"/>
                </a:solidFill>
                <a:latin typeface="Arial" panose="020B0604020202020204" pitchFamily="34" charset="0"/>
              </a:rPr>
              <a:t>XXX</a:t>
            </a:r>
            <a:endParaRPr lang="en-US" sz="2400" b="0" i="0" u="none" strike="noStrike" baseline="0" dirty="0">
              <a:solidFill>
                <a:srgbClr val="585658"/>
              </a:solidFill>
              <a:latin typeface="Arial" panose="020B0604020202020204" pitchFamily="34" charset="0"/>
            </a:endParaRPr>
          </a:p>
          <a:p>
            <a:pPr lvl="1"/>
            <a:r>
              <a:rPr lang="en-US" dirty="0">
                <a:solidFill>
                  <a:srgbClr val="585658"/>
                </a:solidFill>
                <a:latin typeface="Arial" panose="020B0604020202020204" pitchFamily="34" charset="0"/>
              </a:rPr>
              <a:t>From Moises</a:t>
            </a:r>
          </a:p>
          <a:p>
            <a:pPr lvl="2"/>
            <a:r>
              <a:rPr lang="en-US" dirty="0">
                <a:solidFill>
                  <a:srgbClr val="585658"/>
                </a:solidFill>
                <a:latin typeface="Arial" panose="020B0604020202020204" pitchFamily="34" charset="0"/>
              </a:rPr>
              <a:t>The relationship between residual stresses (from interference), hole expansion and the stress intensities, I think, has been captured well with the approach </a:t>
            </a:r>
            <a:r>
              <a:rPr lang="en-US" dirty="0" err="1">
                <a:solidFill>
                  <a:srgbClr val="585658"/>
                </a:solidFill>
                <a:latin typeface="Arial" panose="020B0604020202020204" pitchFamily="34" charset="0"/>
              </a:rPr>
              <a:t>Nasgro</a:t>
            </a:r>
            <a:r>
              <a:rPr lang="en-US" dirty="0">
                <a:solidFill>
                  <a:srgbClr val="585658"/>
                </a:solidFill>
                <a:latin typeface="Arial" panose="020B0604020202020204" pitchFamily="34" charset="0"/>
              </a:rPr>
              <a:t> used for TC38; it would be great if we could put together testing to validate TC38 and similar methods. It would be also great if some of our tools could employ a similar method to develop SIF solutions for corner cracks from an IFF hole. This could be a starting point in this effort. I know in 2020 the ERSI IFF Round Robin was a constant amplitude testing; I am not acquainted with all the details but that could be revisited if necessary and even expanded with more testing from OEMs to be sure we understand the basic principles of this problem. I am revisiting the IFF round Robin with what I‘ve learned recently hoping to get better predictions of the constant amplitude testing (one thing I think the original testing didn't capture was thickness effects).</a:t>
            </a:r>
          </a:p>
          <a:p>
            <a:pPr lvl="2"/>
            <a:endParaRPr lang="en-US" dirty="0">
              <a:solidFill>
                <a:srgbClr val="585658"/>
              </a:solidFill>
              <a:latin typeface="Arial" panose="020B0604020202020204" pitchFamily="34" charset="0"/>
            </a:endParaRPr>
          </a:p>
          <a:p>
            <a:pPr lvl="2"/>
            <a:r>
              <a:rPr lang="en-US" dirty="0">
                <a:solidFill>
                  <a:srgbClr val="585658"/>
                </a:solidFill>
                <a:latin typeface="Arial" panose="020B0604020202020204" pitchFamily="34" charset="0"/>
              </a:rPr>
              <a:t>I think the second stage could go in two directions depending on your priorities. We could add geometrical complexity (real fastener, clamped fastener or even a real joint) or we could add spectrum effects (same configurations as IFF round robin) with either real spectra or CA with overload (there's the question of what happens to your residuals when you have combined sources of residuals like CW + IFF expansion + Overload/Hole Yielding). I'm personally inclined to the latter (building on spectrum effects) since we could collaborate with the effort we are doing on the Spectrum Loading Effects committee to maximize effort and testing.</a:t>
            </a:r>
          </a:p>
        </p:txBody>
      </p:sp>
    </p:spTree>
    <p:extLst>
      <p:ext uri="{BB962C8B-B14F-4D97-AF65-F5344CB8AC3E}">
        <p14:creationId xmlns:p14="http://schemas.microsoft.com/office/powerpoint/2010/main" val="125868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Implementation Plan</a:t>
            </a:r>
          </a:p>
        </p:txBody>
      </p:sp>
      <p:sp>
        <p:nvSpPr>
          <p:cNvPr id="3" name="Content Placeholder 2"/>
          <p:cNvSpPr>
            <a:spLocks noGrp="1"/>
          </p:cNvSpPr>
          <p:nvPr>
            <p:ph idx="1"/>
          </p:nvPr>
        </p:nvSpPr>
        <p:spPr>
          <a:xfrm>
            <a:off x="228600" y="1021113"/>
            <a:ext cx="8680450" cy="5028849"/>
          </a:xfrm>
        </p:spPr>
        <p:txBody>
          <a:bodyPr>
            <a:normAutofit fontScale="85000" lnSpcReduction="10000"/>
          </a:bodyPr>
          <a:lstStyle/>
          <a:p>
            <a:pPr marL="228600" lvl="1" indent="0">
              <a:buNone/>
            </a:pPr>
            <a:r>
              <a:rPr lang="en-US" sz="2000" dirty="0">
                <a:latin typeface="Arial" panose="020B0604020202020204" pitchFamily="34" charset="0"/>
              </a:rPr>
              <a:t>Using a nominal configuration:</a:t>
            </a:r>
          </a:p>
          <a:p>
            <a:pPr lvl="1"/>
            <a:r>
              <a:rPr lang="en-US" sz="2000" dirty="0">
                <a:latin typeface="Arial" panose="020B0604020202020204" pitchFamily="34" charset="0"/>
              </a:rPr>
              <a:t>Start with a 3D FE model that represents the IFF test specimen from RR. Identify the reference stress analysis that anyone would agree with.</a:t>
            </a:r>
          </a:p>
          <a:p>
            <a:pPr lvl="2"/>
            <a:r>
              <a:rPr lang="en-US" sz="2000" dirty="0">
                <a:latin typeface="Arial" panose="020B0604020202020204" pitchFamily="34" charset="0"/>
              </a:rPr>
              <a:t>Use different tools, Ansys, Nastran, Stress Check </a:t>
            </a:r>
            <a:r>
              <a:rPr lang="en-US" sz="2000" dirty="0" err="1">
                <a:latin typeface="Arial" panose="020B0604020202020204" pitchFamily="34" charset="0"/>
              </a:rPr>
              <a:t>etc</a:t>
            </a:r>
            <a:endParaRPr lang="en-US" sz="2000" dirty="0">
              <a:latin typeface="Arial" panose="020B0604020202020204" pitchFamily="34" charset="0"/>
            </a:endParaRPr>
          </a:p>
          <a:p>
            <a:pPr lvl="1"/>
            <a:r>
              <a:rPr lang="en-US" sz="2000" dirty="0">
                <a:latin typeface="Arial" panose="020B0604020202020204" pitchFamily="34" charset="0"/>
              </a:rPr>
              <a:t>Use a IFF reduced order model (plate like) and compare the stress analysis against the specimen level results</a:t>
            </a:r>
          </a:p>
          <a:p>
            <a:pPr lvl="1"/>
            <a:r>
              <a:rPr lang="en-US" sz="2000" dirty="0">
                <a:latin typeface="Arial" panose="020B0604020202020204" pitchFamily="34" charset="0"/>
              </a:rPr>
              <a:t>Verification against known published solution (tollgate)</a:t>
            </a:r>
          </a:p>
          <a:p>
            <a:pPr lvl="1"/>
            <a:r>
              <a:rPr lang="en-US" sz="2000" dirty="0">
                <a:latin typeface="Arial" panose="020B0604020202020204" pitchFamily="34" charset="0"/>
              </a:rPr>
              <a:t>Add a corner crack to the IFF 3D model and perform the same comparison: specimen vs. reduced order model, different tools</a:t>
            </a:r>
          </a:p>
          <a:p>
            <a:pPr lvl="1"/>
            <a:r>
              <a:rPr lang="en-US" sz="2000" dirty="0">
                <a:latin typeface="Arial" panose="020B0604020202020204" pitchFamily="34" charset="0"/>
              </a:rPr>
              <a:t> Add an edge crack to the IFF 3D model and perform the same comparison: specimen vs. reduced order model, different tools</a:t>
            </a:r>
          </a:p>
          <a:p>
            <a:pPr lvl="1"/>
            <a:r>
              <a:rPr lang="en-US" sz="2000" dirty="0">
                <a:latin typeface="Arial" panose="020B0604020202020204" pitchFamily="34" charset="0"/>
              </a:rPr>
              <a:t>Complete a verification tollgate</a:t>
            </a:r>
          </a:p>
          <a:p>
            <a:pPr lvl="1"/>
            <a:r>
              <a:rPr lang="en-US" sz="2000" dirty="0">
                <a:latin typeface="Arial" panose="020B0604020202020204" pitchFamily="34" charset="0"/>
              </a:rPr>
              <a:t>Perform crack growth for a IFF corner crack using different tools and compare results</a:t>
            </a:r>
          </a:p>
          <a:p>
            <a:pPr lvl="1"/>
            <a:r>
              <a:rPr lang="en-US" sz="2000" dirty="0">
                <a:latin typeface="Arial" panose="020B0604020202020204" pitchFamily="34" charset="0"/>
              </a:rPr>
              <a:t>Perform crack growth for a IFF edge crack using different tools and compare results</a:t>
            </a:r>
          </a:p>
          <a:p>
            <a:pPr lvl="1"/>
            <a:r>
              <a:rPr lang="en-US" sz="2000" dirty="0">
                <a:latin typeface="Arial" panose="020B0604020202020204" pitchFamily="34" charset="0"/>
              </a:rPr>
              <a:t>Complete a verification tollgate</a:t>
            </a:r>
          </a:p>
          <a:p>
            <a:pPr lvl="1"/>
            <a:r>
              <a:rPr lang="en-US" sz="2000" dirty="0">
                <a:latin typeface="Arial" panose="020B0604020202020204" pitchFamily="34" charset="0"/>
              </a:rPr>
              <a:t>At this point continue with validation (comparison with RR test data)</a:t>
            </a:r>
          </a:p>
          <a:p>
            <a:pPr lvl="1"/>
            <a:r>
              <a:rPr lang="en-US" sz="2000" dirty="0">
                <a:latin typeface="Arial" panose="020B0604020202020204" pitchFamily="34" charset="0"/>
              </a:rPr>
              <a:t>Document all above</a:t>
            </a:r>
          </a:p>
          <a:p>
            <a:pPr lvl="1"/>
            <a:endParaRPr lang="en-US" sz="2000" dirty="0">
              <a:solidFill>
                <a:srgbClr val="FF0000"/>
              </a:solidFill>
              <a:latin typeface="Arial" panose="020B0604020202020204" pitchFamily="34" charset="0"/>
            </a:endParaRPr>
          </a:p>
          <a:p>
            <a:pPr lvl="1"/>
            <a:endParaRPr lang="en-US" sz="2000" dirty="0">
              <a:solidFill>
                <a:srgbClr val="FF0000"/>
              </a:solidFill>
              <a:latin typeface="Arial" panose="020B0604020202020204" pitchFamily="34" charset="0"/>
            </a:endParaRPr>
          </a:p>
          <a:p>
            <a:pPr lvl="1"/>
            <a:endParaRPr lang="en-US" sz="2000" dirty="0">
              <a:solidFill>
                <a:srgbClr val="FF0000"/>
              </a:solidFill>
              <a:latin typeface="Arial" panose="020B0604020202020204" pitchFamily="34" charset="0"/>
            </a:endParaRPr>
          </a:p>
          <a:p>
            <a:pPr lvl="1"/>
            <a:endParaRPr lang="en-US" sz="2000" dirty="0">
              <a:solidFill>
                <a:srgbClr val="FF0000"/>
              </a:solidFill>
              <a:latin typeface="Arial" panose="020B0604020202020204" pitchFamily="34" charset="0"/>
            </a:endParaRPr>
          </a:p>
          <a:p>
            <a:pPr lvl="1"/>
            <a:endParaRPr lang="en-US" sz="2100"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id="{884B5D66-F7F7-E6DC-E55A-4A8D14ABA785}"/>
              </a:ext>
            </a:extLst>
          </p:cNvPr>
          <p:cNvSpPr txBox="1"/>
          <p:nvPr/>
        </p:nvSpPr>
        <p:spPr>
          <a:xfrm>
            <a:off x="3377922" y="5785503"/>
            <a:ext cx="2381806" cy="369332"/>
          </a:xfrm>
          <a:prstGeom prst="rect">
            <a:avLst/>
          </a:prstGeom>
          <a:noFill/>
        </p:spPr>
        <p:txBody>
          <a:bodyPr wrap="none" rtlCol="0">
            <a:spAutoFit/>
          </a:bodyPr>
          <a:lstStyle/>
          <a:p>
            <a:r>
              <a:rPr lang="en-US" b="1" dirty="0">
                <a:solidFill>
                  <a:schemeClr val="accent1"/>
                </a:solidFill>
                <a:latin typeface="Arial"/>
                <a:cs typeface="Arial"/>
              </a:rPr>
              <a:t>From Adrian Loghin</a:t>
            </a:r>
          </a:p>
        </p:txBody>
      </p:sp>
    </p:spTree>
    <p:extLst>
      <p:ext uri="{BB962C8B-B14F-4D97-AF65-F5344CB8AC3E}">
        <p14:creationId xmlns:p14="http://schemas.microsoft.com/office/powerpoint/2010/main" val="22517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Working Group Members – Responsibilities</a:t>
            </a:r>
          </a:p>
        </p:txBody>
      </p:sp>
      <p:sp>
        <p:nvSpPr>
          <p:cNvPr id="3" name="Content Placeholder 2"/>
          <p:cNvSpPr>
            <a:spLocks noGrp="1"/>
          </p:cNvSpPr>
          <p:nvPr>
            <p:ph idx="1"/>
          </p:nvPr>
        </p:nvSpPr>
        <p:spPr>
          <a:xfrm>
            <a:off x="228600" y="1021113"/>
            <a:ext cx="8680450" cy="5028849"/>
          </a:xfrm>
        </p:spPr>
        <p:txBody>
          <a:bodyPr>
            <a:normAutofit/>
          </a:bodyPr>
          <a:lstStyle/>
          <a:p>
            <a:pPr lvl="1"/>
            <a:r>
              <a:rPr lang="en-US" sz="2000" b="0" i="0" u="none" strike="noStrike" baseline="0" dirty="0">
                <a:solidFill>
                  <a:srgbClr val="FF0000"/>
                </a:solidFill>
                <a:latin typeface="Arial" panose="020B0604020202020204" pitchFamily="34" charset="0"/>
              </a:rPr>
              <a:t>Bob: I can be the focal. (Adrian)</a:t>
            </a:r>
            <a:endParaRPr lang="en-US" sz="21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71414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Available Resources</a:t>
            </a:r>
          </a:p>
        </p:txBody>
      </p:sp>
      <p:sp>
        <p:nvSpPr>
          <p:cNvPr id="3" name="Content Placeholder 2"/>
          <p:cNvSpPr>
            <a:spLocks noGrp="1"/>
          </p:cNvSpPr>
          <p:nvPr>
            <p:ph idx="1"/>
          </p:nvPr>
        </p:nvSpPr>
        <p:spPr>
          <a:xfrm>
            <a:off x="228600" y="1021113"/>
            <a:ext cx="8680450" cy="5028849"/>
          </a:xfrm>
        </p:spPr>
        <p:txBody>
          <a:bodyPr>
            <a:normAutofit fontScale="85000" lnSpcReduction="10000"/>
          </a:bodyPr>
          <a:lstStyle/>
          <a:p>
            <a:pPr marR="0" algn="l"/>
            <a:r>
              <a:rPr lang="en-US" sz="2400" b="1" i="0" u="none" strike="noStrike" baseline="0" dirty="0">
                <a:solidFill>
                  <a:srgbClr val="585658"/>
                </a:solidFill>
                <a:latin typeface="Arial" panose="020B0604020202020204" pitchFamily="34" charset="0"/>
              </a:rPr>
              <a:t>A-10 ASIP Funded Task</a:t>
            </a:r>
            <a:endParaRPr lang="en-US" sz="2400" b="0" i="0" u="none" strike="noStrike" baseline="0" dirty="0">
              <a:solidFill>
                <a:srgbClr val="585658"/>
              </a:solidFill>
              <a:latin typeface="Arial" panose="020B0604020202020204" pitchFamily="34" charset="0"/>
            </a:endParaRPr>
          </a:p>
          <a:p>
            <a:pPr lvl="1"/>
            <a:r>
              <a:rPr lang="en-US" sz="2000" dirty="0">
                <a:solidFill>
                  <a:srgbClr val="585658"/>
                </a:solidFill>
                <a:latin typeface="Arial" panose="020B0604020202020204" pitchFamily="34" charset="0"/>
              </a:rPr>
              <a:t>Evaluating the Fatigue Life Benefit of Common Fastener Installations on the A-10</a:t>
            </a:r>
          </a:p>
          <a:p>
            <a:pPr lvl="2"/>
            <a:r>
              <a:rPr lang="en-US" sz="1900" b="0" i="0" u="none" strike="noStrike" baseline="0" dirty="0">
                <a:solidFill>
                  <a:srgbClr val="585658"/>
                </a:solidFill>
                <a:latin typeface="Arial" panose="020B0604020202020204" pitchFamily="34" charset="0"/>
              </a:rPr>
              <a:t>Open literature is replete with papers documenting the fatigue life benefits of both neat and interference fit fasteners</a:t>
            </a:r>
          </a:p>
          <a:p>
            <a:pPr lvl="2"/>
            <a:r>
              <a:rPr lang="en-US" sz="1900" b="0" i="0" u="none" strike="noStrike" baseline="0" dirty="0">
                <a:solidFill>
                  <a:srgbClr val="585658"/>
                </a:solidFill>
                <a:latin typeface="Arial" panose="020B0604020202020204" pitchFamily="34" charset="0"/>
              </a:rPr>
              <a:t>Currently no A-10 Damage Tolerance Analyses (DTAs) include any such benefit</a:t>
            </a:r>
          </a:p>
          <a:p>
            <a:pPr lvl="2"/>
            <a:r>
              <a:rPr lang="en-US" sz="1900" b="0" i="0" u="none" strike="noStrike" baseline="0" dirty="0">
                <a:solidFill>
                  <a:srgbClr val="585658"/>
                </a:solidFill>
                <a:latin typeface="Arial" panose="020B0604020202020204" pitchFamily="34" charset="0"/>
              </a:rPr>
              <a:t>The contractor shall develop and execute a test program that will quantify the benefit of applicable A-10 fastener installations.  The test program shall include a baseline, open hole, set of tests for all fastener installation methods evaluated.  All fastener installs shall follow all relevant A-10 fastener installation specifications to ensure the benefit observed in test is representative of the benefit to be expected on the aircraft.  The test program shall include bypass only and load transfer test cases at multiple stress levels (at least 2).  Markerbands and fractography shall be used to determine the crack growth of load transfer tests to avoid fastener removal and permit the fastener to remain torqued throughout testing.  Markerbands and quantitative fractography should be considered for the bypass tests as well.</a:t>
            </a:r>
          </a:p>
          <a:p>
            <a:pPr lvl="2"/>
            <a:r>
              <a:rPr lang="en-US" sz="1900" b="0" i="0" u="none" strike="noStrike" baseline="0" dirty="0">
                <a:solidFill>
                  <a:srgbClr val="585658"/>
                </a:solidFill>
                <a:latin typeface="Arial" panose="020B0604020202020204" pitchFamily="34" charset="0"/>
              </a:rPr>
              <a:t>The contractor shall use the BAMpF software plugin to predict all results prior to testing and deliver those predictions the A-10 program office prior to the start of testing.  The contractor shall also perform correlated predictions after the test results are received using the BAMpF plugin.  Both analysis sets, as well as all test details and results, shall be included in a final report documenting the effort.</a:t>
            </a:r>
            <a:endParaRPr lang="en-US" sz="1900" dirty="0">
              <a:solidFill>
                <a:srgbClr val="585658"/>
              </a:solidFill>
              <a:latin typeface="Arial" panose="020B0604020202020204" pitchFamily="34" charset="0"/>
            </a:endParaRPr>
          </a:p>
        </p:txBody>
      </p:sp>
    </p:spTree>
    <p:extLst>
      <p:ext uri="{BB962C8B-B14F-4D97-AF65-F5344CB8AC3E}">
        <p14:creationId xmlns:p14="http://schemas.microsoft.com/office/powerpoint/2010/main" val="285648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References</a:t>
            </a:r>
          </a:p>
        </p:txBody>
      </p:sp>
      <p:sp>
        <p:nvSpPr>
          <p:cNvPr id="3" name="Content Placeholder 2"/>
          <p:cNvSpPr>
            <a:spLocks noGrp="1"/>
          </p:cNvSpPr>
          <p:nvPr>
            <p:ph idx="1"/>
          </p:nvPr>
        </p:nvSpPr>
        <p:spPr>
          <a:xfrm>
            <a:off x="228600" y="1021113"/>
            <a:ext cx="8680450" cy="5028849"/>
          </a:xfrm>
        </p:spPr>
        <p:txBody>
          <a:bodyPr>
            <a:normAutofit fontScale="92500" lnSpcReduction="20000"/>
          </a:bodyPr>
          <a:lstStyle/>
          <a:p>
            <a:pPr>
              <a:buClrTx/>
              <a:buSzPct val="100000"/>
            </a:pPr>
            <a:r>
              <a:rPr lang="en-US" sz="2400" b="1" i="0" u="none" strike="noStrike" baseline="0" dirty="0">
                <a:solidFill>
                  <a:srgbClr val="585658"/>
                </a:solidFill>
                <a:latin typeface="Arial" panose="020B0604020202020204" pitchFamily="34" charset="0"/>
              </a:rPr>
              <a:t> Andersson 2020: The main conclusion from this study is that the pin load model used in 2019 provided conservative 𝐾𝐼 values and we recommend its use in future K database generation.</a:t>
            </a:r>
          </a:p>
          <a:p>
            <a:pPr>
              <a:buClrTx/>
              <a:buSzPct val="100000"/>
            </a:pPr>
            <a:endParaRPr lang="en-US" dirty="0">
              <a:solidFill>
                <a:srgbClr val="585658"/>
              </a:solidFill>
              <a:latin typeface="Arial" panose="020B0604020202020204" pitchFamily="34" charset="0"/>
            </a:endParaRPr>
          </a:p>
          <a:p>
            <a:pPr>
              <a:buClrTx/>
              <a:buSzPct val="100000"/>
            </a:pPr>
            <a:r>
              <a:rPr lang="en-US" sz="2400" b="1" i="0" u="none" strike="noStrike" baseline="0" dirty="0">
                <a:solidFill>
                  <a:srgbClr val="585658"/>
                </a:solidFill>
                <a:latin typeface="Arial" panose="020B0604020202020204" pitchFamily="34" charset="0"/>
              </a:rPr>
              <a:t> AFGROW: Andersson 2019, Warner 2019, </a:t>
            </a:r>
            <a:r>
              <a:rPr lang="en-US" sz="2400" b="1" i="0" u="none" strike="noStrike" baseline="0" dirty="0" err="1">
                <a:solidFill>
                  <a:srgbClr val="585658"/>
                </a:solidFill>
                <a:latin typeface="Arial" panose="020B0604020202020204" pitchFamily="34" charset="0"/>
              </a:rPr>
              <a:t>Ekenstam</a:t>
            </a:r>
            <a:r>
              <a:rPr lang="en-US" sz="2400" b="1" i="0" u="none" strike="noStrike" baseline="0" dirty="0">
                <a:solidFill>
                  <a:srgbClr val="585658"/>
                </a:solidFill>
                <a:latin typeface="Arial" panose="020B0604020202020204" pitchFamily="34" charset="0"/>
              </a:rPr>
              <a:t> 2020, Hodges 2019, Renaud 2014, Bombardier 2018</a:t>
            </a:r>
          </a:p>
          <a:p>
            <a:pPr>
              <a:buClrTx/>
              <a:buSzPct val="100000"/>
            </a:pPr>
            <a:endParaRPr lang="en-US" dirty="0">
              <a:solidFill>
                <a:srgbClr val="585658"/>
              </a:solidFill>
              <a:latin typeface="Arial" panose="020B0604020202020204" pitchFamily="34" charset="0"/>
            </a:endParaRPr>
          </a:p>
          <a:p>
            <a:pPr>
              <a:buClrTx/>
              <a:buSzPct val="100000"/>
            </a:pPr>
            <a:r>
              <a:rPr lang="en-US" sz="2400" b="1" i="0" u="none" strike="noStrike" baseline="0" dirty="0">
                <a:solidFill>
                  <a:srgbClr val="585658"/>
                </a:solidFill>
                <a:latin typeface="Arial" panose="020B0604020202020204" pitchFamily="34" charset="0"/>
              </a:rPr>
              <a:t> Haikal 2021 ASIP (</a:t>
            </a:r>
            <a:r>
              <a:rPr lang="en-US" sz="2400" b="1" i="0" u="none" strike="noStrike" baseline="0" dirty="0">
                <a:solidFill>
                  <a:srgbClr val="585658"/>
                </a:solidFill>
                <a:latin typeface="Arial" panose="020B0604020202020204" pitchFamily="34" charset="0"/>
                <a:hlinkClick r:id="rId2"/>
              </a:rPr>
              <a:t>http://meetingdata.utcdayton.com/agenda/asip/2021/proceedings/presentations/P21565.pdf</a:t>
            </a:r>
            <a:r>
              <a:rPr lang="en-US" sz="2400" b="1" i="0" u="none" strike="noStrike" baseline="0" dirty="0">
                <a:solidFill>
                  <a:srgbClr val="585658"/>
                </a:solidFill>
                <a:latin typeface="Arial" panose="020B0604020202020204" pitchFamily="34" charset="0"/>
              </a:rPr>
              <a:t>)</a:t>
            </a:r>
          </a:p>
          <a:p>
            <a:pPr>
              <a:buClrTx/>
              <a:buSzPct val="100000"/>
            </a:pPr>
            <a:endParaRPr lang="en-US" sz="2000" b="1" i="0" u="none" strike="noStrike" baseline="0" dirty="0">
              <a:latin typeface="Arial" panose="020B0604020202020204" pitchFamily="34" charset="0"/>
            </a:endParaRPr>
          </a:p>
          <a:p>
            <a:pPr>
              <a:buClrTx/>
              <a:buSzPct val="100000"/>
            </a:pPr>
            <a:r>
              <a:rPr lang="en-US" sz="2000" b="1" i="0" u="none" strike="noStrike" baseline="0" dirty="0">
                <a:latin typeface="Arial" panose="020B0604020202020204" pitchFamily="34" charset="0"/>
              </a:rPr>
              <a:t> Loghin 2021 AA&amp;S (</a:t>
            </a:r>
            <a:r>
              <a:rPr lang="en-US" sz="2000" b="1" i="0" u="none" strike="noStrike" baseline="0" dirty="0">
                <a:latin typeface="Arial" panose="020B0604020202020204" pitchFamily="34" charset="0"/>
                <a:hlinkClick r:id="rId3"/>
              </a:rPr>
              <a:t>http://meetingdata.utcdayton.com/agenda/airworthiness/2021/proceedings/presentations/P21320.pdf</a:t>
            </a:r>
            <a:r>
              <a:rPr lang="en-US" sz="2000" b="1" i="0" u="none" strike="noStrike" baseline="0" dirty="0">
                <a:latin typeface="Arial" panose="020B0604020202020204" pitchFamily="34" charset="0"/>
              </a:rPr>
              <a:t>)</a:t>
            </a:r>
          </a:p>
          <a:p>
            <a:pPr marL="0" indent="0">
              <a:buClrTx/>
              <a:buSzPct val="100000"/>
              <a:buNone/>
            </a:pPr>
            <a:endParaRPr lang="en-US" sz="2100" dirty="0">
              <a:solidFill>
                <a:srgbClr val="585658"/>
              </a:solidFill>
              <a:latin typeface="Arial" panose="020B0604020202020204" pitchFamily="34" charset="0"/>
            </a:endParaRPr>
          </a:p>
          <a:p>
            <a:pPr marR="0" algn="l"/>
            <a:endParaRPr lang="en-US" sz="2100" dirty="0">
              <a:solidFill>
                <a:srgbClr val="585658"/>
              </a:solidFill>
              <a:latin typeface="Arial" panose="020B0604020202020204" pitchFamily="34" charset="0"/>
            </a:endParaRPr>
          </a:p>
        </p:txBody>
      </p:sp>
    </p:spTree>
    <p:extLst>
      <p:ext uri="{BB962C8B-B14F-4D97-AF65-F5344CB8AC3E}">
        <p14:creationId xmlns:p14="http://schemas.microsoft.com/office/powerpoint/2010/main" val="35427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0" bIns="46038" numCol="1" anchor="t" anchorCtr="0" compatLnSpc="1">
            <a:prstTxWarp prst="textNoShape">
              <a:avLst/>
            </a:prstTxWarp>
            <a:normAutofit/>
          </a:bodyPr>
          <a:lstStyle/>
          <a:p>
            <a:r>
              <a:rPr lang="en-US" dirty="0">
                <a:solidFill>
                  <a:srgbClr val="585658"/>
                </a:solidFill>
                <a:latin typeface="Arial" panose="020B0604020202020204" pitchFamily="34" charset="0"/>
              </a:rPr>
              <a:t>Review Physics of Interference Fit Fastener</a:t>
            </a:r>
          </a:p>
          <a:p>
            <a:r>
              <a:rPr lang="en-US" dirty="0">
                <a:solidFill>
                  <a:srgbClr val="585658"/>
                </a:solidFill>
                <a:latin typeface="Arial" panose="020B0604020202020204" pitchFamily="34" charset="0"/>
              </a:rPr>
              <a:t>Characterize Existing Methods &amp; Data</a:t>
            </a:r>
          </a:p>
          <a:p>
            <a:r>
              <a:rPr lang="en-US" dirty="0">
                <a:solidFill>
                  <a:srgbClr val="585658"/>
                </a:solidFill>
                <a:latin typeface="Arial" panose="020B0604020202020204" pitchFamily="34" charset="0"/>
              </a:rPr>
              <a:t>Identify Key Factors and Gaps in Current Methods/Data</a:t>
            </a:r>
          </a:p>
          <a:p>
            <a:r>
              <a:rPr lang="en-US" dirty="0">
                <a:latin typeface="Arial" panose="020B0604020202020204" pitchFamily="34" charset="0"/>
              </a:rPr>
              <a:t>Sources of numerical and experimental UQ </a:t>
            </a:r>
          </a:p>
          <a:p>
            <a:r>
              <a:rPr lang="en-US" dirty="0">
                <a:solidFill>
                  <a:srgbClr val="585658"/>
                </a:solidFill>
                <a:latin typeface="Arial" panose="020B0604020202020204" pitchFamily="34" charset="0"/>
              </a:rPr>
              <a:t>Define Working Group Goals/Objectives</a:t>
            </a:r>
          </a:p>
          <a:p>
            <a:r>
              <a:rPr lang="en-US" dirty="0">
                <a:solidFill>
                  <a:srgbClr val="585658"/>
                </a:solidFill>
                <a:latin typeface="Arial" panose="020B0604020202020204" pitchFamily="34" charset="0"/>
              </a:rPr>
              <a:t>Develop Plan to Achieve Goals/Objectives</a:t>
            </a:r>
          </a:p>
          <a:p>
            <a:r>
              <a:rPr lang="en-US" dirty="0">
                <a:solidFill>
                  <a:srgbClr val="585658"/>
                </a:solidFill>
                <a:latin typeface="Arial" panose="020B0604020202020204" pitchFamily="34" charset="0"/>
              </a:rPr>
              <a:t>Identify Roles for Working Group Members</a:t>
            </a:r>
          </a:p>
          <a:p>
            <a:r>
              <a:rPr lang="en-US" dirty="0">
                <a:solidFill>
                  <a:srgbClr val="585658"/>
                </a:solidFill>
                <a:latin typeface="Arial" panose="020B0604020202020204" pitchFamily="34" charset="0"/>
              </a:rPr>
              <a:t>Discuss Available Resources</a:t>
            </a:r>
          </a:p>
          <a:p>
            <a:endParaRPr lang="en-US" dirty="0">
              <a:solidFill>
                <a:srgbClr val="585658"/>
              </a:solidFill>
              <a:latin typeface="Arial" panose="020B0604020202020204" pitchFamily="34" charset="0"/>
            </a:endParaRPr>
          </a:p>
          <a:p>
            <a:endParaRPr lang="en-US" sz="2000" dirty="0">
              <a:solidFill>
                <a:srgbClr val="585658"/>
              </a:solidFill>
              <a:latin typeface="Arial" panose="020B0604020202020204" pitchFamily="34" charset="0"/>
            </a:endParaRPr>
          </a:p>
          <a:p>
            <a:endParaRPr lang="en-US" dirty="0">
              <a:solidFill>
                <a:srgbClr val="585658"/>
              </a:solidFill>
              <a:latin typeface="Arial" panose="020B0604020202020204" pitchFamily="34" charset="0"/>
            </a:endParaRPr>
          </a:p>
          <a:p>
            <a:endParaRPr lang="en-US" dirty="0">
              <a:solidFill>
                <a:srgbClr val="585658"/>
              </a:solidFill>
              <a:latin typeface="Arial" panose="020B0604020202020204" pitchFamily="34" charset="0"/>
            </a:endParaRPr>
          </a:p>
        </p:txBody>
      </p:sp>
    </p:spTree>
    <p:extLst>
      <p:ext uri="{BB962C8B-B14F-4D97-AF65-F5344CB8AC3E}">
        <p14:creationId xmlns:p14="http://schemas.microsoft.com/office/powerpoint/2010/main" val="371707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Physics of IFF Behavior</a:t>
            </a:r>
          </a:p>
        </p:txBody>
      </p:sp>
      <p:sp>
        <p:nvSpPr>
          <p:cNvPr id="3" name="Content Placeholder 2"/>
          <p:cNvSpPr>
            <a:spLocks noGrp="1"/>
          </p:cNvSpPr>
          <p:nvPr>
            <p:ph idx="1"/>
          </p:nvPr>
        </p:nvSpPr>
        <p:spPr>
          <a:xfrm>
            <a:off x="228600" y="1021113"/>
            <a:ext cx="5745480" cy="5028849"/>
          </a:xfrm>
        </p:spPr>
        <p:txBody>
          <a:bodyPr>
            <a:normAutofit/>
          </a:bodyPr>
          <a:lstStyle/>
          <a:p>
            <a:pPr marR="0" algn="l"/>
            <a:r>
              <a:rPr lang="en-US" sz="2400" b="1" i="0" u="none" strike="noStrike" baseline="0" dirty="0">
                <a:solidFill>
                  <a:srgbClr val="585658"/>
                </a:solidFill>
                <a:latin typeface="Arial" panose="020B0604020202020204" pitchFamily="34" charset="0"/>
              </a:rPr>
              <a:t>Interference fit consists of a pin inserted in a hole with smaller diameter</a:t>
            </a:r>
          </a:p>
          <a:p>
            <a:pPr lvl="1"/>
            <a:r>
              <a:rPr lang="en-US" dirty="0">
                <a:solidFill>
                  <a:srgbClr val="585658"/>
                </a:solidFill>
                <a:latin typeface="Arial" panose="020B0604020202020204" pitchFamily="34" charset="0"/>
              </a:rPr>
              <a:t>Contact pressure and friction</a:t>
            </a:r>
          </a:p>
          <a:p>
            <a:pPr lvl="1"/>
            <a:r>
              <a:rPr lang="en-US" dirty="0">
                <a:latin typeface="Arial" panose="020B0604020202020204" pitchFamily="34" charset="0"/>
              </a:rPr>
              <a:t>Interference introduces stress in the plate</a:t>
            </a:r>
          </a:p>
          <a:p>
            <a:pPr lvl="2"/>
            <a:r>
              <a:rPr lang="en-US" dirty="0">
                <a:latin typeface="Arial" panose="020B0604020202020204" pitchFamily="34" charset="0"/>
              </a:rPr>
              <a:t>Tensile hoop stress: maximum at the hole edge, decays with distance from the hole</a:t>
            </a:r>
          </a:p>
          <a:p>
            <a:pPr lvl="3"/>
            <a:r>
              <a:rPr lang="en-US" dirty="0">
                <a:latin typeface="Arial" panose="020B0604020202020204" pitchFamily="34" charset="0"/>
              </a:rPr>
              <a:t>Directly affects fatigue crack growth</a:t>
            </a:r>
          </a:p>
          <a:p>
            <a:pPr lvl="2"/>
            <a:r>
              <a:rPr lang="en-US" dirty="0">
                <a:latin typeface="Arial" panose="020B0604020202020204" pitchFamily="34" charset="0"/>
              </a:rPr>
              <a:t>Radial compressive stress</a:t>
            </a:r>
          </a:p>
          <a:p>
            <a:endParaRPr lang="en-US" dirty="0">
              <a:latin typeface="Arial" panose="020B0604020202020204" pitchFamily="34" charset="0"/>
            </a:endParaRPr>
          </a:p>
          <a:p>
            <a:r>
              <a:rPr lang="en-US" dirty="0">
                <a:latin typeface="Arial" panose="020B0604020202020204" pitchFamily="34" charset="0"/>
              </a:rPr>
              <a:t>Interference fit has been shown to slow crack growth and lead to longer life [</a:t>
            </a:r>
            <a:r>
              <a:rPr lang="en-US" dirty="0">
                <a:highlight>
                  <a:srgbClr val="FFFF00"/>
                </a:highlight>
                <a:latin typeface="Arial" panose="020B0604020202020204" pitchFamily="34" charset="0"/>
              </a:rPr>
              <a:t>need some references</a:t>
            </a:r>
            <a:r>
              <a:rPr lang="en-US" dirty="0">
                <a:latin typeface="Arial" panose="020B0604020202020204" pitchFamily="34" charset="0"/>
              </a:rPr>
              <a:t>]</a:t>
            </a:r>
          </a:p>
        </p:txBody>
      </p:sp>
      <p:pic>
        <p:nvPicPr>
          <p:cNvPr id="5" name="Picture 4">
            <a:extLst>
              <a:ext uri="{FF2B5EF4-FFF2-40B4-BE49-F238E27FC236}">
                <a16:creationId xmlns:a16="http://schemas.microsoft.com/office/drawing/2014/main" id="{B7FE78F6-EA0E-A7F4-8F5B-1F3F818FC010}"/>
              </a:ext>
            </a:extLst>
          </p:cNvPr>
          <p:cNvPicPr>
            <a:picLocks noChangeAspect="1"/>
          </p:cNvPicPr>
          <p:nvPr/>
        </p:nvPicPr>
        <p:blipFill>
          <a:blip r:embed="rId2"/>
          <a:stretch>
            <a:fillRect/>
          </a:stretch>
        </p:blipFill>
        <p:spPr>
          <a:xfrm>
            <a:off x="6286334" y="1585790"/>
            <a:ext cx="2652615" cy="2952104"/>
          </a:xfrm>
          <a:prstGeom prst="rect">
            <a:avLst/>
          </a:prstGeom>
        </p:spPr>
      </p:pic>
      <p:sp>
        <p:nvSpPr>
          <p:cNvPr id="7" name="TextBox 6">
            <a:extLst>
              <a:ext uri="{FF2B5EF4-FFF2-40B4-BE49-F238E27FC236}">
                <a16:creationId xmlns:a16="http://schemas.microsoft.com/office/drawing/2014/main" id="{867A9485-9287-08F7-9919-F11B5A97D45B}"/>
              </a:ext>
            </a:extLst>
          </p:cNvPr>
          <p:cNvSpPr txBox="1"/>
          <p:nvPr/>
        </p:nvSpPr>
        <p:spPr>
          <a:xfrm>
            <a:off x="6286334" y="4537894"/>
            <a:ext cx="2807364" cy="553998"/>
          </a:xfrm>
          <a:prstGeom prst="rect">
            <a:avLst/>
          </a:prstGeom>
          <a:solidFill>
            <a:schemeClr val="bg1"/>
          </a:solidFill>
          <a:ln>
            <a:solidFill>
              <a:schemeClr val="tx1"/>
            </a:solidFill>
          </a:ln>
        </p:spPr>
        <p:txBody>
          <a:bodyPr wrap="square">
            <a:spAutoFit/>
          </a:bodyPr>
          <a:lstStyle/>
          <a:p>
            <a:r>
              <a:rPr lang="en-US" sz="1000" dirty="0"/>
              <a:t>Haikal, et al. 2021 ASIP, Austin, TX.</a:t>
            </a:r>
          </a:p>
          <a:p>
            <a:r>
              <a:rPr lang="en-US" sz="1000" dirty="0"/>
              <a:t>http://meetingdata.utcdayton.com/agenda/asip/2021/proceedings/presentations/P21565.pdf</a:t>
            </a:r>
          </a:p>
        </p:txBody>
      </p:sp>
      <p:sp>
        <p:nvSpPr>
          <p:cNvPr id="4" name="TextBox 3">
            <a:extLst>
              <a:ext uri="{FF2B5EF4-FFF2-40B4-BE49-F238E27FC236}">
                <a16:creationId xmlns:a16="http://schemas.microsoft.com/office/drawing/2014/main" id="{29E033CC-1CA0-A019-083E-EB6D8E99420B}"/>
              </a:ext>
            </a:extLst>
          </p:cNvPr>
          <p:cNvSpPr txBox="1"/>
          <p:nvPr/>
        </p:nvSpPr>
        <p:spPr>
          <a:xfrm>
            <a:off x="4976281" y="5588297"/>
            <a:ext cx="3807235" cy="923330"/>
          </a:xfrm>
          <a:prstGeom prst="rect">
            <a:avLst/>
          </a:prstGeom>
          <a:noFill/>
        </p:spPr>
        <p:txBody>
          <a:bodyPr wrap="square" rtlCol="0">
            <a:spAutoFit/>
          </a:bodyPr>
          <a:lstStyle>
            <a:defPPr>
              <a:defRPr lang="en-US"/>
            </a:defPPr>
            <a:lvl1pPr>
              <a:defRPr b="1">
                <a:solidFill>
                  <a:schemeClr val="accent1"/>
                </a:solidFill>
                <a:latin typeface="Arial"/>
                <a:cs typeface="Arial"/>
              </a:defRPr>
            </a:lvl1pPr>
          </a:lstStyle>
          <a:p>
            <a:r>
              <a:rPr lang="en-US" dirty="0"/>
              <a:t>Need plot that details change in K as a function of load for different interference levels</a:t>
            </a:r>
          </a:p>
        </p:txBody>
      </p:sp>
    </p:spTree>
    <p:extLst>
      <p:ext uri="{BB962C8B-B14F-4D97-AF65-F5344CB8AC3E}">
        <p14:creationId xmlns:p14="http://schemas.microsoft.com/office/powerpoint/2010/main" val="158648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Physics of IFF Behavior</a:t>
            </a:r>
          </a:p>
        </p:txBody>
      </p:sp>
      <p:sp>
        <p:nvSpPr>
          <p:cNvPr id="3" name="Content Placeholder 2"/>
          <p:cNvSpPr>
            <a:spLocks noGrp="1"/>
          </p:cNvSpPr>
          <p:nvPr>
            <p:ph idx="1"/>
          </p:nvPr>
        </p:nvSpPr>
        <p:spPr>
          <a:xfrm>
            <a:off x="228600" y="1021113"/>
            <a:ext cx="8680450" cy="5028849"/>
          </a:xfrm>
        </p:spPr>
        <p:txBody>
          <a:bodyPr>
            <a:normAutofit/>
          </a:bodyPr>
          <a:lstStyle/>
          <a:p>
            <a:pPr marR="0" algn="l"/>
            <a:r>
              <a:rPr lang="en-US" sz="2400" b="1" i="0" u="none" strike="noStrike" baseline="0" dirty="0">
                <a:solidFill>
                  <a:srgbClr val="585658"/>
                </a:solidFill>
                <a:latin typeface="Arial" panose="020B0604020202020204" pitchFamily="34" charset="0"/>
              </a:rPr>
              <a:t>XXX</a:t>
            </a:r>
            <a:endParaRPr lang="en-US" sz="2400" b="0" i="0" u="none" strike="noStrike" baseline="0" dirty="0">
              <a:solidFill>
                <a:srgbClr val="585658"/>
              </a:solidFill>
              <a:latin typeface="Arial" panose="020B0604020202020204" pitchFamily="34" charset="0"/>
            </a:endParaRPr>
          </a:p>
          <a:p>
            <a:pPr lvl="1"/>
            <a:r>
              <a:rPr lang="en-US" sz="2400" dirty="0">
                <a:solidFill>
                  <a:srgbClr val="FF0000"/>
                </a:solidFill>
                <a:latin typeface="Arial" panose="020B0604020202020204" pitchFamily="34" charset="0"/>
              </a:rPr>
              <a:t>Capture additional stiffness due to IFF as the crack propagates</a:t>
            </a:r>
          </a:p>
          <a:p>
            <a:pPr lvl="1"/>
            <a:r>
              <a:rPr lang="en-US" sz="2400" dirty="0">
                <a:solidFill>
                  <a:srgbClr val="FF0000"/>
                </a:solidFill>
                <a:latin typeface="Arial" panose="020B0604020202020204" pitchFamily="34" charset="0"/>
              </a:rPr>
              <a:t>R ratio changes along the crack front for each increment</a:t>
            </a:r>
          </a:p>
          <a:p>
            <a:pPr lvl="1"/>
            <a:endParaRPr lang="en-US" sz="2100" dirty="0">
              <a:solidFill>
                <a:srgbClr val="585658"/>
              </a:solidFill>
              <a:latin typeface="Arial" panose="020B0604020202020204" pitchFamily="34" charset="0"/>
            </a:endParaRPr>
          </a:p>
        </p:txBody>
      </p:sp>
      <p:sp>
        <p:nvSpPr>
          <p:cNvPr id="4" name="TextBox 3">
            <a:extLst>
              <a:ext uri="{FF2B5EF4-FFF2-40B4-BE49-F238E27FC236}">
                <a16:creationId xmlns:a16="http://schemas.microsoft.com/office/drawing/2014/main" id="{3450213A-DD14-0340-FB30-4A4197F65E3C}"/>
              </a:ext>
            </a:extLst>
          </p:cNvPr>
          <p:cNvSpPr txBox="1"/>
          <p:nvPr/>
        </p:nvSpPr>
        <p:spPr>
          <a:xfrm>
            <a:off x="4317959" y="1145137"/>
            <a:ext cx="2381806" cy="369332"/>
          </a:xfrm>
          <a:prstGeom prst="rect">
            <a:avLst/>
          </a:prstGeom>
          <a:noFill/>
        </p:spPr>
        <p:txBody>
          <a:bodyPr wrap="none" rtlCol="0">
            <a:spAutoFit/>
          </a:bodyPr>
          <a:lstStyle/>
          <a:p>
            <a:r>
              <a:rPr lang="en-US" b="1" dirty="0">
                <a:solidFill>
                  <a:schemeClr val="accent1"/>
                </a:solidFill>
                <a:latin typeface="Arial"/>
                <a:cs typeface="Arial"/>
              </a:rPr>
              <a:t>From Adrian Loghin</a:t>
            </a:r>
          </a:p>
        </p:txBody>
      </p:sp>
    </p:spTree>
    <p:extLst>
      <p:ext uri="{BB962C8B-B14F-4D97-AF65-F5344CB8AC3E}">
        <p14:creationId xmlns:p14="http://schemas.microsoft.com/office/powerpoint/2010/main" val="362402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600" y="1021113"/>
            <a:ext cx="8680450" cy="5028849"/>
          </a:xfrm>
        </p:spPr>
        <p:txBody>
          <a:bodyPr>
            <a:normAutofit fontScale="92500" lnSpcReduction="10000"/>
          </a:bodyPr>
          <a:lstStyle/>
          <a:p>
            <a:pPr marR="0" algn="l"/>
            <a:r>
              <a:rPr lang="en-US" sz="2400" b="1" i="0" u="none" strike="noStrike" baseline="0" dirty="0">
                <a:solidFill>
                  <a:srgbClr val="585658"/>
                </a:solidFill>
                <a:latin typeface="Arial" panose="020B0604020202020204" pitchFamily="34" charset="0"/>
              </a:rPr>
              <a:t>AFGROW</a:t>
            </a:r>
            <a:endParaRPr lang="en-US" sz="2400" b="0" i="0" u="none" strike="noStrike" baseline="0" dirty="0">
              <a:solidFill>
                <a:srgbClr val="585658"/>
              </a:solidFill>
              <a:latin typeface="Arial" panose="020B0604020202020204" pitchFamily="34" charset="0"/>
            </a:endParaRPr>
          </a:p>
          <a:p>
            <a:pPr lvl="1"/>
            <a:r>
              <a:rPr lang="en-US" sz="2000" dirty="0">
                <a:solidFill>
                  <a:srgbClr val="585658"/>
                </a:solidFill>
                <a:latin typeface="Arial" panose="020B0604020202020204" pitchFamily="34" charset="0"/>
              </a:rPr>
              <a:t>Filled hole correction</a:t>
            </a:r>
          </a:p>
          <a:p>
            <a:r>
              <a:rPr lang="en-US" sz="2700" dirty="0">
                <a:solidFill>
                  <a:srgbClr val="585658"/>
                </a:solidFill>
                <a:latin typeface="Arial" panose="020B0604020202020204" pitchFamily="34" charset="0"/>
              </a:rPr>
              <a:t>NASGRO</a:t>
            </a:r>
          </a:p>
          <a:p>
            <a:pPr lvl="1"/>
            <a:r>
              <a:rPr lang="en-US" sz="2100" dirty="0">
                <a:solidFill>
                  <a:srgbClr val="585658"/>
                </a:solidFill>
                <a:latin typeface="Arial" panose="020B0604020202020204" pitchFamily="34" charset="0"/>
              </a:rPr>
              <a:t>Pin-loaded holes with neat fit pin (</a:t>
            </a:r>
            <a:r>
              <a:rPr lang="en-US" sz="2100" dirty="0">
                <a:latin typeface="Arial" panose="020B0604020202020204" pitchFamily="34" charset="0"/>
              </a:rPr>
              <a:t>several solutions, TC03, TC13, </a:t>
            </a:r>
            <a:r>
              <a:rPr lang="en-US" sz="2100" dirty="0" err="1">
                <a:latin typeface="Arial" panose="020B0604020202020204" pitchFamily="34" charset="0"/>
              </a:rPr>
              <a:t>etc</a:t>
            </a:r>
            <a:r>
              <a:rPr lang="en-US" sz="2100" dirty="0">
                <a:solidFill>
                  <a:srgbClr val="585658"/>
                </a:solidFill>
                <a:latin typeface="Arial" panose="020B0604020202020204" pitchFamily="34" charset="0"/>
              </a:rPr>
              <a:t>)</a:t>
            </a:r>
          </a:p>
          <a:p>
            <a:pPr lvl="1"/>
            <a:r>
              <a:rPr lang="en-US" sz="2100" dirty="0">
                <a:solidFill>
                  <a:srgbClr val="585658"/>
                </a:solidFill>
                <a:latin typeface="Arial" panose="020B0604020202020204" pitchFamily="34" charset="0"/>
              </a:rPr>
              <a:t>TC38 – through crack at (offset) hole with interference fit</a:t>
            </a:r>
          </a:p>
          <a:p>
            <a:r>
              <a:rPr lang="en-US" sz="2700" dirty="0">
                <a:solidFill>
                  <a:srgbClr val="585658"/>
                </a:solidFill>
                <a:latin typeface="Arial" panose="020B0604020202020204" pitchFamily="34" charset="0"/>
              </a:rPr>
              <a:t>LifeWorks (Boeing</a:t>
            </a:r>
          </a:p>
          <a:p>
            <a:pPr lvl="1"/>
            <a:r>
              <a:rPr lang="en-US" sz="2100" dirty="0">
                <a:solidFill>
                  <a:srgbClr val="585658"/>
                </a:solidFill>
                <a:latin typeface="Arial" panose="020B0604020202020204" pitchFamily="34" charset="0"/>
              </a:rPr>
              <a:t>No current IFF benefit (yet) </a:t>
            </a:r>
          </a:p>
          <a:p>
            <a:pPr lvl="1"/>
            <a:r>
              <a:rPr lang="en-US" sz="2100" dirty="0">
                <a:solidFill>
                  <a:srgbClr val="585658"/>
                </a:solidFill>
                <a:latin typeface="Arial" panose="020B0604020202020204" pitchFamily="34" charset="0"/>
              </a:rPr>
              <a:t>Neat fit correction factor based on contact FEM</a:t>
            </a:r>
          </a:p>
          <a:p>
            <a:pPr lvl="1"/>
            <a:r>
              <a:rPr lang="en-US" sz="2100" dirty="0" err="1">
                <a:solidFill>
                  <a:srgbClr val="585658"/>
                </a:solidFill>
                <a:latin typeface="Arial" panose="020B0604020202020204" pitchFamily="34" charset="0"/>
              </a:rPr>
              <a:t>FEMDriver</a:t>
            </a:r>
            <a:r>
              <a:rPr lang="en-US" sz="2100" dirty="0">
                <a:solidFill>
                  <a:srgbClr val="585658"/>
                </a:solidFill>
                <a:latin typeface="Arial" panose="020B0604020202020204" pitchFamily="34" charset="0"/>
              </a:rPr>
              <a:t> solution for driven StressCheck model with a crack in a filled hole</a:t>
            </a:r>
          </a:p>
          <a:p>
            <a:r>
              <a:rPr lang="en-US" sz="2700" dirty="0">
                <a:solidFill>
                  <a:srgbClr val="585658"/>
                </a:solidFill>
                <a:latin typeface="Arial" panose="020B0604020202020204" pitchFamily="34" charset="0"/>
              </a:rPr>
              <a:t>Other</a:t>
            </a:r>
          </a:p>
          <a:p>
            <a:pPr lvl="1"/>
            <a:r>
              <a:rPr lang="en-US" sz="2100" dirty="0">
                <a:solidFill>
                  <a:srgbClr val="585658"/>
                </a:solidFill>
                <a:latin typeface="Arial" panose="020B0604020202020204" pitchFamily="34" charset="0"/>
              </a:rPr>
              <a:t>Interference stress modeled as residual stress</a:t>
            </a:r>
          </a:p>
          <a:p>
            <a:pPr lvl="1"/>
            <a:r>
              <a:rPr lang="en-US" sz="2100" dirty="0">
                <a:solidFill>
                  <a:srgbClr val="585658"/>
                </a:solidFill>
                <a:latin typeface="Arial" panose="020B0604020202020204" pitchFamily="34" charset="0"/>
              </a:rPr>
              <a:t>Explicit FEA modeling with contact</a:t>
            </a:r>
          </a:p>
          <a:p>
            <a:pPr lvl="1"/>
            <a:r>
              <a:rPr lang="en-US" sz="2100" dirty="0">
                <a:solidFill>
                  <a:srgbClr val="585658"/>
                </a:solidFill>
                <a:latin typeface="Arial" panose="020B0604020202020204" pitchFamily="34" charset="0"/>
              </a:rPr>
              <a:t>BAMpF K-Array</a:t>
            </a:r>
          </a:p>
        </p:txBody>
      </p:sp>
      <p:sp>
        <p:nvSpPr>
          <p:cNvPr id="4" name="TextBox 3">
            <a:extLst>
              <a:ext uri="{FF2B5EF4-FFF2-40B4-BE49-F238E27FC236}">
                <a16:creationId xmlns:a16="http://schemas.microsoft.com/office/drawing/2014/main" id="{CF80E486-295E-3E68-203C-B5D1A68A2331}"/>
              </a:ext>
            </a:extLst>
          </p:cNvPr>
          <p:cNvSpPr txBox="1"/>
          <p:nvPr/>
        </p:nvSpPr>
        <p:spPr>
          <a:xfrm>
            <a:off x="8210567" y="1198380"/>
            <a:ext cx="5455579" cy="4801314"/>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solidFill>
                  <a:srgbClr val="FF0000"/>
                </a:solidFill>
                <a:latin typeface="Arial"/>
                <a:cs typeface="Arial"/>
              </a:rPr>
              <a:t>Before talking about existing IFF  fatigue crack growth numerical implementations, we need to show that the stress analysis that was used to generate the solutions is correct by verifying it against NASA solution (from Kevin Walker)</a:t>
            </a:r>
          </a:p>
          <a:p>
            <a:pPr marL="285750" indent="-285750">
              <a:buFont typeface="Arial" panose="020B0604020202020204" pitchFamily="34" charset="0"/>
              <a:buChar char="•"/>
            </a:pPr>
            <a:r>
              <a:rPr lang="en-US" b="1" dirty="0">
                <a:solidFill>
                  <a:srgbClr val="FF0000"/>
                </a:solidFill>
                <a:latin typeface="Arial"/>
                <a:cs typeface="Arial"/>
              </a:rPr>
              <a:t>The far field-local loading cycle needs to be identified and documented</a:t>
            </a:r>
          </a:p>
          <a:p>
            <a:pPr marL="285750" indent="-285750">
              <a:buFont typeface="Arial" panose="020B0604020202020204" pitchFamily="34" charset="0"/>
              <a:buChar char="•"/>
            </a:pPr>
            <a:r>
              <a:rPr lang="en-US" b="1" dirty="0">
                <a:solidFill>
                  <a:srgbClr val="FF0000"/>
                </a:solidFill>
                <a:latin typeface="Arial"/>
                <a:cs typeface="Arial"/>
              </a:rPr>
              <a:t>The IFF KI solutions are dependent on accuracy of the stress analysis where no crack is present in the model</a:t>
            </a:r>
          </a:p>
          <a:p>
            <a:pPr marL="285750" indent="-285750">
              <a:buFont typeface="Arial" panose="020B0604020202020204" pitchFamily="34" charset="0"/>
              <a:buChar char="•"/>
            </a:pPr>
            <a:endParaRPr lang="en-US" b="1" dirty="0">
              <a:solidFill>
                <a:srgbClr val="FF0000"/>
              </a:solidFill>
              <a:latin typeface="Arial"/>
              <a:cs typeface="Arial"/>
            </a:endParaRPr>
          </a:p>
          <a:p>
            <a:pPr marL="285750" indent="-285750">
              <a:buFont typeface="Arial" panose="020B0604020202020204" pitchFamily="34" charset="0"/>
              <a:buChar char="•"/>
            </a:pPr>
            <a:r>
              <a:rPr lang="en-US" b="1" dirty="0">
                <a:solidFill>
                  <a:srgbClr val="FF0000"/>
                </a:solidFill>
                <a:latin typeface="Arial"/>
                <a:cs typeface="Arial"/>
              </a:rPr>
              <a:t>There is a direct relationship between IFF variability along the bore and the fatigue crack growth. This relationship needs to be identified by FEA where no crack is present in the model.</a:t>
            </a:r>
          </a:p>
        </p:txBody>
      </p:sp>
      <p:sp>
        <p:nvSpPr>
          <p:cNvPr id="5" name="TextBox 4">
            <a:extLst>
              <a:ext uri="{FF2B5EF4-FFF2-40B4-BE49-F238E27FC236}">
                <a16:creationId xmlns:a16="http://schemas.microsoft.com/office/drawing/2014/main" id="{C1DDF6E9-973F-978C-2EFC-D1109EB6B698}"/>
              </a:ext>
            </a:extLst>
          </p:cNvPr>
          <p:cNvSpPr txBox="1"/>
          <p:nvPr/>
        </p:nvSpPr>
        <p:spPr>
          <a:xfrm>
            <a:off x="9812906" y="875507"/>
            <a:ext cx="2381806" cy="369332"/>
          </a:xfrm>
          <a:prstGeom prst="rect">
            <a:avLst/>
          </a:prstGeom>
          <a:noFill/>
        </p:spPr>
        <p:txBody>
          <a:bodyPr wrap="none" rtlCol="0">
            <a:spAutoFit/>
          </a:bodyPr>
          <a:lstStyle/>
          <a:p>
            <a:r>
              <a:rPr lang="en-US" b="1" dirty="0">
                <a:solidFill>
                  <a:schemeClr val="accent1"/>
                </a:solidFill>
                <a:latin typeface="Arial"/>
                <a:cs typeface="Arial"/>
              </a:rPr>
              <a:t>From Adrian Loghin</a:t>
            </a:r>
          </a:p>
        </p:txBody>
      </p:sp>
    </p:spTree>
    <p:extLst>
      <p:ext uri="{BB962C8B-B14F-4D97-AF65-F5344CB8AC3E}">
        <p14:creationId xmlns:p14="http://schemas.microsoft.com/office/powerpoint/2010/main" val="120034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EFC1-570E-501D-0DF0-DC1078549C04}"/>
              </a:ext>
            </a:extLst>
          </p:cNvPr>
          <p:cNvSpPr>
            <a:spLocks noGrp="1"/>
          </p:cNvSpPr>
          <p:nvPr>
            <p:ph type="title"/>
          </p:nvPr>
        </p:nvSpPr>
        <p:spPr/>
        <p:txBody>
          <a:bodyPr/>
          <a:lstStyle/>
          <a:p>
            <a:r>
              <a:rPr lang="en-US" dirty="0"/>
              <a:t>Existing Methods</a:t>
            </a:r>
          </a:p>
        </p:txBody>
      </p:sp>
      <p:sp>
        <p:nvSpPr>
          <p:cNvPr id="3" name="Content Placeholder 2">
            <a:extLst>
              <a:ext uri="{FF2B5EF4-FFF2-40B4-BE49-F238E27FC236}">
                <a16:creationId xmlns:a16="http://schemas.microsoft.com/office/drawing/2014/main" id="{AEAF6A4A-4BB8-9DA6-59A8-011466DBD5BC}"/>
              </a:ext>
            </a:extLst>
          </p:cNvPr>
          <p:cNvSpPr>
            <a:spLocks noGrp="1"/>
          </p:cNvSpPr>
          <p:nvPr>
            <p:ph idx="1"/>
          </p:nvPr>
        </p:nvSpPr>
        <p:spPr>
          <a:xfrm>
            <a:off x="228600" y="1051587"/>
            <a:ext cx="8680451" cy="1609063"/>
          </a:xfrm>
        </p:spPr>
        <p:txBody>
          <a:bodyPr>
            <a:normAutofit fontScale="92500" lnSpcReduction="20000"/>
          </a:bodyPr>
          <a:lstStyle/>
          <a:p>
            <a:pPr marR="0" algn="l"/>
            <a:r>
              <a:rPr lang="en-US" sz="2400" b="1" i="0" u="none" strike="noStrike" baseline="0" dirty="0">
                <a:solidFill>
                  <a:srgbClr val="585658"/>
                </a:solidFill>
                <a:latin typeface="Arial" panose="020B0604020202020204" pitchFamily="34" charset="0"/>
              </a:rPr>
              <a:t>AFGROW</a:t>
            </a:r>
            <a:endParaRPr lang="en-US" sz="2400" b="0" i="0" u="none" strike="noStrike" baseline="0" dirty="0">
              <a:solidFill>
                <a:srgbClr val="585658"/>
              </a:solidFill>
              <a:latin typeface="Arial" panose="020B0604020202020204" pitchFamily="34" charset="0"/>
            </a:endParaRPr>
          </a:p>
          <a:p>
            <a:pPr lvl="1"/>
            <a:r>
              <a:rPr lang="en-US" sz="2000" dirty="0">
                <a:solidFill>
                  <a:srgbClr val="585658"/>
                </a:solidFill>
                <a:latin typeface="Arial" panose="020B0604020202020204" pitchFamily="34" charset="0"/>
              </a:rPr>
              <a:t>Filled hole correction (zero interference)</a:t>
            </a:r>
          </a:p>
          <a:p>
            <a:pPr lvl="1"/>
            <a:r>
              <a:rPr lang="en-US" sz="2000" dirty="0">
                <a:solidFill>
                  <a:srgbClr val="585658"/>
                </a:solidFill>
                <a:latin typeface="Arial" panose="020B0604020202020204" pitchFamily="34" charset="0"/>
              </a:rPr>
              <a:t>Description from Help menu below</a:t>
            </a:r>
          </a:p>
          <a:p>
            <a:pPr lvl="2"/>
            <a:r>
              <a:rPr lang="en-US" sz="2000" dirty="0">
                <a:solidFill>
                  <a:srgbClr val="585658"/>
                </a:solidFill>
                <a:latin typeface="Arial" panose="020B0604020202020204" pitchFamily="34" charset="0"/>
              </a:rPr>
              <a:t>Correction factor from approximately 0.9 to 1</a:t>
            </a:r>
          </a:p>
          <a:p>
            <a:pPr lvl="2"/>
            <a:r>
              <a:rPr lang="en-US" sz="2100" dirty="0">
                <a:solidFill>
                  <a:srgbClr val="585658"/>
                </a:solidFill>
                <a:latin typeface="Arial" panose="020B0604020202020204" pitchFamily="34" charset="0"/>
              </a:rPr>
              <a:t>Beta correction factor on K</a:t>
            </a:r>
          </a:p>
          <a:p>
            <a:pPr lvl="2"/>
            <a:endParaRPr lang="en-US" sz="2000" dirty="0">
              <a:solidFill>
                <a:srgbClr val="585658"/>
              </a:solidFill>
              <a:latin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741F5E82-18C6-AB82-7151-52ED0F2E6083}"/>
              </a:ext>
            </a:extLst>
          </p:cNvPr>
          <p:cNvPicPr>
            <a:picLocks noChangeAspect="1"/>
          </p:cNvPicPr>
          <p:nvPr/>
        </p:nvPicPr>
        <p:blipFill>
          <a:blip r:embed="rId2"/>
          <a:stretch>
            <a:fillRect/>
          </a:stretch>
        </p:blipFill>
        <p:spPr>
          <a:xfrm>
            <a:off x="-3175" y="2784480"/>
            <a:ext cx="9144000" cy="3021933"/>
          </a:xfrm>
          <a:prstGeom prst="rect">
            <a:avLst/>
          </a:prstGeom>
        </p:spPr>
      </p:pic>
      <p:sp>
        <p:nvSpPr>
          <p:cNvPr id="6" name="TextBox 5">
            <a:extLst>
              <a:ext uri="{FF2B5EF4-FFF2-40B4-BE49-F238E27FC236}">
                <a16:creationId xmlns:a16="http://schemas.microsoft.com/office/drawing/2014/main" id="{BD9D887A-1686-B30F-5076-119F3A09B3B7}"/>
              </a:ext>
            </a:extLst>
          </p:cNvPr>
          <p:cNvSpPr txBox="1"/>
          <p:nvPr/>
        </p:nvSpPr>
        <p:spPr>
          <a:xfrm>
            <a:off x="3462500" y="5806413"/>
            <a:ext cx="1598450" cy="200055"/>
          </a:xfrm>
          <a:prstGeom prst="rect">
            <a:avLst/>
          </a:prstGeom>
          <a:solidFill>
            <a:schemeClr val="bg1"/>
          </a:solidFill>
          <a:ln>
            <a:solidFill>
              <a:schemeClr val="tx1"/>
            </a:solidFill>
          </a:ln>
        </p:spPr>
        <p:txBody>
          <a:bodyPr wrap="square">
            <a:spAutoFit/>
          </a:bodyPr>
          <a:lstStyle/>
          <a:p>
            <a:r>
              <a:rPr lang="en-US" sz="700" dirty="0"/>
              <a:t>AFGROW version 5.4.1.25, 2020.</a:t>
            </a:r>
          </a:p>
        </p:txBody>
      </p:sp>
    </p:spTree>
    <p:extLst>
      <p:ext uri="{BB962C8B-B14F-4D97-AF65-F5344CB8AC3E}">
        <p14:creationId xmlns:p14="http://schemas.microsoft.com/office/powerpoint/2010/main" val="222683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599" y="1021112"/>
            <a:ext cx="4592801" cy="3002247"/>
          </a:xfrm>
        </p:spPr>
        <p:txBody>
          <a:bodyPr>
            <a:normAutofit fontScale="62500" lnSpcReduction="20000"/>
          </a:bodyPr>
          <a:lstStyle/>
          <a:p>
            <a:r>
              <a:rPr lang="en-US" sz="2700" dirty="0">
                <a:solidFill>
                  <a:srgbClr val="585658"/>
                </a:solidFill>
                <a:latin typeface="Arial" panose="020B0604020202020204" pitchFamily="34" charset="0"/>
              </a:rPr>
              <a:t>NASGRO TC38 – through crack at (offset) hole with interference fit</a:t>
            </a:r>
          </a:p>
          <a:p>
            <a:r>
              <a:rPr lang="en-US" sz="2700" dirty="0">
                <a:solidFill>
                  <a:srgbClr val="585658"/>
                </a:solidFill>
                <a:latin typeface="Arial" panose="020B0604020202020204" pitchFamily="34" charset="0"/>
              </a:rPr>
              <a:t>Developed with 2D finite element models</a:t>
            </a:r>
          </a:p>
          <a:p>
            <a:pPr lvl="1"/>
            <a:r>
              <a:rPr lang="en-US" sz="2100" dirty="0">
                <a:solidFill>
                  <a:srgbClr val="585658"/>
                </a:solidFill>
                <a:latin typeface="Arial" panose="020B0604020202020204" pitchFamily="34" charset="0"/>
              </a:rPr>
              <a:t>Stress intensity factor solutions obtained for wide variety of parameters</a:t>
            </a:r>
          </a:p>
          <a:p>
            <a:pPr lvl="1"/>
            <a:r>
              <a:rPr lang="en-US" sz="2100" dirty="0">
                <a:solidFill>
                  <a:srgbClr val="585658"/>
                </a:solidFill>
                <a:latin typeface="Arial" panose="020B0604020202020204" pitchFamily="34" charset="0"/>
              </a:rPr>
              <a:t>Results show bilinear trend in SIF vs loading</a:t>
            </a:r>
          </a:p>
          <a:p>
            <a:pPr lvl="1"/>
            <a:r>
              <a:rPr lang="en-US" sz="2100" dirty="0">
                <a:solidFill>
                  <a:srgbClr val="585658"/>
                </a:solidFill>
                <a:latin typeface="Arial" panose="020B0604020202020204" pitchFamily="34" charset="0"/>
              </a:rPr>
              <a:t>Used Latin Hypercube Sampling to produce a set of FE solutions to interpolate from</a:t>
            </a:r>
          </a:p>
          <a:p>
            <a:pPr lvl="2"/>
            <a:r>
              <a:rPr lang="en-US" sz="2100" dirty="0">
                <a:solidFill>
                  <a:srgbClr val="585658"/>
                </a:solidFill>
                <a:latin typeface="Arial" panose="020B0604020202020204" pitchFamily="34" charset="0"/>
              </a:rPr>
              <a:t>300 Abaqus models for each load</a:t>
            </a:r>
          </a:p>
          <a:p>
            <a:pPr lvl="2"/>
            <a:r>
              <a:rPr lang="en-US" sz="2100" dirty="0">
                <a:solidFill>
                  <a:srgbClr val="585658"/>
                </a:solidFill>
                <a:latin typeface="Arial" panose="020B0604020202020204" pitchFamily="34" charset="0"/>
              </a:rPr>
              <a:t>Find fit parameters and incorporate in data tables for TC38 solution</a:t>
            </a:r>
          </a:p>
          <a:p>
            <a:pPr lvl="1"/>
            <a:r>
              <a:rPr lang="en-US" sz="2100" dirty="0">
                <a:solidFill>
                  <a:srgbClr val="585658"/>
                </a:solidFill>
                <a:latin typeface="Arial" panose="020B0604020202020204" pitchFamily="34" charset="0"/>
              </a:rPr>
              <a:t>Verification of TC38 done with sets of 2500 random samples using LHS points in the range of acceptable inputs</a:t>
            </a:r>
          </a:p>
        </p:txBody>
      </p:sp>
      <p:pic>
        <p:nvPicPr>
          <p:cNvPr id="6" name="Picture 5">
            <a:extLst>
              <a:ext uri="{FF2B5EF4-FFF2-40B4-BE49-F238E27FC236}">
                <a16:creationId xmlns:a16="http://schemas.microsoft.com/office/drawing/2014/main" id="{5D4AEF84-7EB7-88C5-3C04-33D3F6093447}"/>
              </a:ext>
            </a:extLst>
          </p:cNvPr>
          <p:cNvPicPr>
            <a:picLocks noChangeAspect="1"/>
          </p:cNvPicPr>
          <p:nvPr/>
        </p:nvPicPr>
        <p:blipFill>
          <a:blip r:embed="rId2"/>
          <a:stretch>
            <a:fillRect/>
          </a:stretch>
        </p:blipFill>
        <p:spPr>
          <a:xfrm>
            <a:off x="4821401" y="1137726"/>
            <a:ext cx="3987320" cy="4912235"/>
          </a:xfrm>
          <a:prstGeom prst="rect">
            <a:avLst/>
          </a:prstGeom>
          <a:ln>
            <a:solidFill>
              <a:schemeClr val="tx1"/>
            </a:solidFill>
          </a:ln>
        </p:spPr>
      </p:pic>
      <p:sp>
        <p:nvSpPr>
          <p:cNvPr id="8" name="TextBox 7">
            <a:extLst>
              <a:ext uri="{FF2B5EF4-FFF2-40B4-BE49-F238E27FC236}">
                <a16:creationId xmlns:a16="http://schemas.microsoft.com/office/drawing/2014/main" id="{700B44A1-106A-3104-DDFC-66C83DEDC765}"/>
              </a:ext>
            </a:extLst>
          </p:cNvPr>
          <p:cNvSpPr txBox="1"/>
          <p:nvPr/>
        </p:nvSpPr>
        <p:spPr>
          <a:xfrm>
            <a:off x="4821400" y="6068356"/>
            <a:ext cx="4231159" cy="307777"/>
          </a:xfrm>
          <a:prstGeom prst="rect">
            <a:avLst/>
          </a:prstGeom>
          <a:solidFill>
            <a:schemeClr val="bg1"/>
          </a:solidFill>
          <a:ln>
            <a:solidFill>
              <a:schemeClr val="tx1"/>
            </a:solidFill>
          </a:ln>
        </p:spPr>
        <p:txBody>
          <a:bodyPr wrap="square">
            <a:spAutoFit/>
          </a:bodyPr>
          <a:lstStyle/>
          <a:p>
            <a:r>
              <a:rPr lang="en-US" sz="700" dirty="0"/>
              <a:t>https://member-nasgro.swri.org/system/tdf/nasgro_v10.0f_release_notes_0.pdf?file=1&amp;type=node&amp;id=42026&amp;force=0</a:t>
            </a:r>
          </a:p>
        </p:txBody>
      </p:sp>
      <p:pic>
        <p:nvPicPr>
          <p:cNvPr id="10" name="Picture 9">
            <a:extLst>
              <a:ext uri="{FF2B5EF4-FFF2-40B4-BE49-F238E27FC236}">
                <a16:creationId xmlns:a16="http://schemas.microsoft.com/office/drawing/2014/main" id="{80B148F0-B530-31CE-5DE9-3B119F2817C8}"/>
              </a:ext>
            </a:extLst>
          </p:cNvPr>
          <p:cNvPicPr>
            <a:picLocks noChangeAspect="1"/>
          </p:cNvPicPr>
          <p:nvPr/>
        </p:nvPicPr>
        <p:blipFill>
          <a:blip r:embed="rId3"/>
          <a:stretch>
            <a:fillRect/>
          </a:stretch>
        </p:blipFill>
        <p:spPr>
          <a:xfrm>
            <a:off x="386553" y="3864285"/>
            <a:ext cx="3924300" cy="1957148"/>
          </a:xfrm>
          <a:prstGeom prst="rect">
            <a:avLst/>
          </a:prstGeom>
        </p:spPr>
      </p:pic>
      <p:sp>
        <p:nvSpPr>
          <p:cNvPr id="11" name="TextBox 10">
            <a:extLst>
              <a:ext uri="{FF2B5EF4-FFF2-40B4-BE49-F238E27FC236}">
                <a16:creationId xmlns:a16="http://schemas.microsoft.com/office/drawing/2014/main" id="{7F0F390D-BBEA-15B6-6ED2-73C94656945E}"/>
              </a:ext>
            </a:extLst>
          </p:cNvPr>
          <p:cNvSpPr txBox="1"/>
          <p:nvPr/>
        </p:nvSpPr>
        <p:spPr>
          <a:xfrm>
            <a:off x="114301" y="5791757"/>
            <a:ext cx="4397769" cy="338554"/>
          </a:xfrm>
          <a:prstGeom prst="rect">
            <a:avLst/>
          </a:prstGeom>
          <a:solidFill>
            <a:schemeClr val="bg1"/>
          </a:solidFill>
          <a:ln>
            <a:solidFill>
              <a:schemeClr val="tx1"/>
            </a:solidFill>
          </a:ln>
        </p:spPr>
        <p:txBody>
          <a:bodyPr wrap="square">
            <a:spAutoFit/>
          </a:bodyPr>
          <a:lstStyle/>
          <a:p>
            <a:r>
              <a:rPr lang="en-US" sz="800" dirty="0"/>
              <a:t>Haikal, et al. 2021 ASIP, Austin, TX.</a:t>
            </a:r>
          </a:p>
          <a:p>
            <a:r>
              <a:rPr lang="en-US" sz="800" dirty="0"/>
              <a:t>http://meetingdata.utcdayton.com/agenda/asip/2021/proceedings/presentations/P21565.pdf</a:t>
            </a:r>
          </a:p>
        </p:txBody>
      </p:sp>
    </p:spTree>
    <p:extLst>
      <p:ext uri="{BB962C8B-B14F-4D97-AF65-F5344CB8AC3E}">
        <p14:creationId xmlns:p14="http://schemas.microsoft.com/office/powerpoint/2010/main" val="382890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513"/>
            <a:ext cx="8686800" cy="609600"/>
          </a:xfrm>
        </p:spPr>
        <p:txBody>
          <a:bodyPr/>
          <a:lstStyle/>
          <a:p>
            <a:r>
              <a:rPr lang="en-US" dirty="0"/>
              <a:t>Existing Methods</a:t>
            </a:r>
          </a:p>
        </p:txBody>
      </p:sp>
      <p:sp>
        <p:nvSpPr>
          <p:cNvPr id="3" name="Content Placeholder 2"/>
          <p:cNvSpPr>
            <a:spLocks noGrp="1"/>
          </p:cNvSpPr>
          <p:nvPr>
            <p:ph idx="1"/>
          </p:nvPr>
        </p:nvSpPr>
        <p:spPr>
          <a:xfrm>
            <a:off x="228600" y="1021113"/>
            <a:ext cx="5204164" cy="2436421"/>
          </a:xfrm>
        </p:spPr>
        <p:txBody>
          <a:bodyPr>
            <a:normAutofit fontScale="85000" lnSpcReduction="10000"/>
          </a:bodyPr>
          <a:lstStyle/>
          <a:p>
            <a:r>
              <a:rPr lang="en-US" sz="2600" dirty="0">
                <a:solidFill>
                  <a:srgbClr val="585658"/>
                </a:solidFill>
                <a:latin typeface="Arial" panose="020B0604020202020204" pitchFamily="34" charset="0"/>
              </a:rPr>
              <a:t>BAMpF K-array</a:t>
            </a:r>
          </a:p>
          <a:p>
            <a:pPr lvl="1"/>
            <a:r>
              <a:rPr lang="en-US" altLang="en-US" sz="2100" dirty="0">
                <a:solidFill>
                  <a:srgbClr val="585658"/>
                </a:solidFill>
                <a:latin typeface="Arial" panose="020B0604020202020204" pitchFamily="34" charset="0"/>
              </a:rPr>
              <a:t>AFGROW traditionally uses a K/σ for Plug-In</a:t>
            </a:r>
          </a:p>
          <a:p>
            <a:pPr lvl="2"/>
            <a:r>
              <a:rPr lang="en-US" altLang="en-US" sz="1900" dirty="0">
                <a:solidFill>
                  <a:srgbClr val="585658"/>
                </a:solidFill>
                <a:latin typeface="Arial" panose="020B0604020202020204" pitchFamily="34" charset="0"/>
              </a:rPr>
              <a:t>Assumes K is linear with σ</a:t>
            </a:r>
          </a:p>
          <a:p>
            <a:pPr lvl="2"/>
            <a:r>
              <a:rPr lang="en-US" altLang="en-US" sz="1900" dirty="0">
                <a:solidFill>
                  <a:srgbClr val="585658"/>
                </a:solidFill>
                <a:latin typeface="Arial" panose="020B0604020202020204" pitchFamily="34" charset="0"/>
              </a:rPr>
              <a:t>Assumes K=0 at no applied loads</a:t>
            </a:r>
          </a:p>
          <a:p>
            <a:pPr lvl="1"/>
            <a:r>
              <a:rPr lang="en-US" altLang="en-US" sz="2100" dirty="0">
                <a:solidFill>
                  <a:srgbClr val="585658"/>
                </a:solidFill>
                <a:latin typeface="Arial" panose="020B0604020202020204" pitchFamily="34" charset="0"/>
              </a:rPr>
              <a:t>Stress intensities for IFF do not satisfy these assumptions</a:t>
            </a:r>
          </a:p>
          <a:p>
            <a:pPr lvl="1"/>
            <a:r>
              <a:rPr lang="en-US" altLang="en-US" sz="2100" dirty="0">
                <a:solidFill>
                  <a:srgbClr val="585658"/>
                </a:solidFill>
                <a:latin typeface="Arial" panose="020B0604020202020204" pitchFamily="34" charset="0"/>
              </a:rPr>
              <a:t>Capability added to AFGROW Plug-In and BAMpF to account for these differences</a:t>
            </a:r>
          </a:p>
          <a:p>
            <a:endParaRPr lang="en-US" sz="2700" dirty="0">
              <a:solidFill>
                <a:srgbClr val="585658"/>
              </a:solidFill>
              <a:latin typeface="Arial" panose="020B0604020202020204" pitchFamily="34" charset="0"/>
            </a:endParaRPr>
          </a:p>
          <a:p>
            <a:endParaRPr lang="en-US" sz="2100" dirty="0">
              <a:solidFill>
                <a:srgbClr val="585658"/>
              </a:solidFill>
              <a:latin typeface="Arial" panose="020B0604020202020204" pitchFamily="34" charset="0"/>
            </a:endParaRPr>
          </a:p>
        </p:txBody>
      </p:sp>
      <p:sp>
        <p:nvSpPr>
          <p:cNvPr id="12" name="TextBox 11">
            <a:extLst>
              <a:ext uri="{FF2B5EF4-FFF2-40B4-BE49-F238E27FC236}">
                <a16:creationId xmlns:a16="http://schemas.microsoft.com/office/drawing/2014/main" id="{5E57ADFE-9BF9-1EC8-A4CB-655D492A24E7}"/>
              </a:ext>
            </a:extLst>
          </p:cNvPr>
          <p:cNvSpPr txBox="1"/>
          <p:nvPr/>
        </p:nvSpPr>
        <p:spPr>
          <a:xfrm>
            <a:off x="3095843" y="6255081"/>
            <a:ext cx="4464049" cy="215444"/>
          </a:xfrm>
          <a:prstGeom prst="rect">
            <a:avLst/>
          </a:prstGeom>
          <a:solidFill>
            <a:schemeClr val="bg1"/>
          </a:solidFill>
          <a:ln>
            <a:solidFill>
              <a:schemeClr val="tx1"/>
            </a:solidFill>
          </a:ln>
        </p:spPr>
        <p:txBody>
          <a:bodyPr wrap="square">
            <a:spAutoFit/>
          </a:bodyPr>
          <a:lstStyle/>
          <a:p>
            <a:r>
              <a:rPr lang="en-US" sz="800" dirty="0"/>
              <a:t>https://www.afgrow.net/workshop/documents/2021/Josh_Hodges_BAMpF-Workshop-2021.pdf</a:t>
            </a:r>
          </a:p>
        </p:txBody>
      </p:sp>
      <p:grpSp>
        <p:nvGrpSpPr>
          <p:cNvPr id="6" name="Group 5">
            <a:extLst>
              <a:ext uri="{FF2B5EF4-FFF2-40B4-BE49-F238E27FC236}">
                <a16:creationId xmlns:a16="http://schemas.microsoft.com/office/drawing/2014/main" id="{F29752C9-30A1-A526-8EAA-F52F334AF45D}"/>
              </a:ext>
            </a:extLst>
          </p:cNvPr>
          <p:cNvGrpSpPr>
            <a:grpSpLocks noChangeAspect="1"/>
          </p:cNvGrpSpPr>
          <p:nvPr/>
        </p:nvGrpSpPr>
        <p:grpSpPr>
          <a:xfrm>
            <a:off x="5490239" y="1665525"/>
            <a:ext cx="3421179" cy="4003061"/>
            <a:chOff x="3866527" y="1191005"/>
            <a:chExt cx="4639574" cy="5428682"/>
          </a:xfrm>
        </p:grpSpPr>
        <p:grpSp>
          <p:nvGrpSpPr>
            <p:cNvPr id="8" name="object 8">
              <a:extLst>
                <a:ext uri="{FF2B5EF4-FFF2-40B4-BE49-F238E27FC236}">
                  <a16:creationId xmlns:a16="http://schemas.microsoft.com/office/drawing/2014/main" id="{991E190B-BD5C-53D9-86AF-A6F573B915AE}"/>
                </a:ext>
              </a:extLst>
            </p:cNvPr>
            <p:cNvGrpSpPr/>
            <p:nvPr/>
          </p:nvGrpSpPr>
          <p:grpSpPr>
            <a:xfrm>
              <a:off x="3866527" y="5277967"/>
              <a:ext cx="1866433" cy="1050211"/>
              <a:chOff x="3866527" y="5277967"/>
              <a:chExt cx="1866433" cy="1050211"/>
            </a:xfrm>
          </p:grpSpPr>
          <p:pic>
            <p:nvPicPr>
              <p:cNvPr id="68" name="object 9">
                <a:extLst>
                  <a:ext uri="{FF2B5EF4-FFF2-40B4-BE49-F238E27FC236}">
                    <a16:creationId xmlns:a16="http://schemas.microsoft.com/office/drawing/2014/main" id="{9D599F6D-AB54-1EC9-F9F2-5B9C54B3F6C3}"/>
                  </a:ext>
                </a:extLst>
              </p:cNvPr>
              <p:cNvPicPr/>
              <p:nvPr/>
            </p:nvPicPr>
            <p:blipFill>
              <a:blip r:embed="rId2" cstate="print"/>
              <a:stretch>
                <a:fillRect/>
              </a:stretch>
            </p:blipFill>
            <p:spPr>
              <a:xfrm>
                <a:off x="3866527" y="5277967"/>
                <a:ext cx="1866433" cy="1050211"/>
              </a:xfrm>
              <a:prstGeom prst="rect">
                <a:avLst/>
              </a:prstGeom>
            </p:spPr>
          </p:pic>
          <p:sp>
            <p:nvSpPr>
              <p:cNvPr id="69" name="object 10">
                <a:extLst>
                  <a:ext uri="{FF2B5EF4-FFF2-40B4-BE49-F238E27FC236}">
                    <a16:creationId xmlns:a16="http://schemas.microsoft.com/office/drawing/2014/main" id="{DFD07716-8055-838D-E914-19086491EA05}"/>
                  </a:ext>
                </a:extLst>
              </p:cNvPr>
              <p:cNvSpPr/>
              <p:nvPr/>
            </p:nvSpPr>
            <p:spPr>
              <a:xfrm>
                <a:off x="5352461" y="5791897"/>
                <a:ext cx="252095" cy="635"/>
              </a:xfrm>
              <a:custGeom>
                <a:avLst/>
                <a:gdLst/>
                <a:ahLst/>
                <a:cxnLst/>
                <a:rect l="l" t="t" r="r" b="b"/>
                <a:pathLst>
                  <a:path w="252095" h="635">
                    <a:moveTo>
                      <a:pt x="0" y="397"/>
                    </a:moveTo>
                    <a:lnTo>
                      <a:pt x="251842" y="0"/>
                    </a:lnTo>
                  </a:path>
                </a:pathLst>
              </a:custGeom>
              <a:ln w="11037">
                <a:solidFill>
                  <a:srgbClr val="4471C4"/>
                </a:solidFill>
              </a:ln>
            </p:spPr>
            <p:txBody>
              <a:bodyPr wrap="square" lIns="0" tIns="0" rIns="0" bIns="0" rtlCol="0"/>
              <a:lstStyle/>
              <a:p>
                <a:endParaRPr/>
              </a:p>
            </p:txBody>
          </p:sp>
          <p:sp>
            <p:nvSpPr>
              <p:cNvPr id="70" name="object 11">
                <a:extLst>
                  <a:ext uri="{FF2B5EF4-FFF2-40B4-BE49-F238E27FC236}">
                    <a16:creationId xmlns:a16="http://schemas.microsoft.com/office/drawing/2014/main" id="{8DE2918D-13ED-9E19-DE0A-5F04AC8E52B8}"/>
                  </a:ext>
                </a:extLst>
              </p:cNvPr>
              <p:cNvSpPr/>
              <p:nvPr/>
            </p:nvSpPr>
            <p:spPr>
              <a:xfrm>
                <a:off x="5593862" y="5758808"/>
                <a:ext cx="62230" cy="66675"/>
              </a:xfrm>
              <a:custGeom>
                <a:avLst/>
                <a:gdLst/>
                <a:ahLst/>
                <a:cxnLst/>
                <a:rect l="l" t="t" r="r" b="b"/>
                <a:pathLst>
                  <a:path w="62229" h="66675">
                    <a:moveTo>
                      <a:pt x="0" y="0"/>
                    </a:moveTo>
                    <a:lnTo>
                      <a:pt x="95" y="66217"/>
                    </a:lnTo>
                    <a:lnTo>
                      <a:pt x="62216" y="33007"/>
                    </a:lnTo>
                    <a:lnTo>
                      <a:pt x="0" y="0"/>
                    </a:lnTo>
                    <a:close/>
                  </a:path>
                </a:pathLst>
              </a:custGeom>
              <a:solidFill>
                <a:srgbClr val="4471C4"/>
              </a:solidFill>
            </p:spPr>
            <p:txBody>
              <a:bodyPr wrap="square" lIns="0" tIns="0" rIns="0" bIns="0" rtlCol="0"/>
              <a:lstStyle/>
              <a:p>
                <a:endParaRPr/>
              </a:p>
            </p:txBody>
          </p:sp>
        </p:grpSp>
        <p:grpSp>
          <p:nvGrpSpPr>
            <p:cNvPr id="9" name="object 12">
              <a:extLst>
                <a:ext uri="{FF2B5EF4-FFF2-40B4-BE49-F238E27FC236}">
                  <a16:creationId xmlns:a16="http://schemas.microsoft.com/office/drawing/2014/main" id="{002B89E5-A078-2D8D-F5D2-97DAF97CF7C1}"/>
                </a:ext>
              </a:extLst>
            </p:cNvPr>
            <p:cNvGrpSpPr/>
            <p:nvPr/>
          </p:nvGrpSpPr>
          <p:grpSpPr>
            <a:xfrm>
              <a:off x="3905072" y="1191005"/>
              <a:ext cx="4601029" cy="5428682"/>
              <a:chOff x="3905072" y="1191005"/>
              <a:chExt cx="4601029" cy="5428682"/>
            </a:xfrm>
          </p:grpSpPr>
          <p:sp>
            <p:nvSpPr>
              <p:cNvPr id="11" name="object 13">
                <a:extLst>
                  <a:ext uri="{FF2B5EF4-FFF2-40B4-BE49-F238E27FC236}">
                    <a16:creationId xmlns:a16="http://schemas.microsoft.com/office/drawing/2014/main" id="{686A0A75-6961-CD86-A1A7-2020BF4744B0}"/>
                  </a:ext>
                </a:extLst>
              </p:cNvPr>
              <p:cNvSpPr/>
              <p:nvPr/>
            </p:nvSpPr>
            <p:spPr>
              <a:xfrm>
                <a:off x="8040827" y="5206450"/>
                <a:ext cx="0" cy="438784"/>
              </a:xfrm>
              <a:custGeom>
                <a:avLst/>
                <a:gdLst/>
                <a:ahLst/>
                <a:cxnLst/>
                <a:rect l="l" t="t" r="r" b="b"/>
                <a:pathLst>
                  <a:path h="438785">
                    <a:moveTo>
                      <a:pt x="0" y="0"/>
                    </a:moveTo>
                    <a:lnTo>
                      <a:pt x="0" y="438361"/>
                    </a:lnTo>
                  </a:path>
                </a:pathLst>
              </a:custGeom>
              <a:ln w="10363">
                <a:solidFill>
                  <a:srgbClr val="4471C4"/>
                </a:solidFill>
              </a:ln>
            </p:spPr>
            <p:txBody>
              <a:bodyPr wrap="square" lIns="0" tIns="0" rIns="0" bIns="0" rtlCol="0"/>
              <a:lstStyle/>
              <a:p>
                <a:endParaRPr/>
              </a:p>
            </p:txBody>
          </p:sp>
          <p:pic>
            <p:nvPicPr>
              <p:cNvPr id="13" name="object 14">
                <a:extLst>
                  <a:ext uri="{FF2B5EF4-FFF2-40B4-BE49-F238E27FC236}">
                    <a16:creationId xmlns:a16="http://schemas.microsoft.com/office/drawing/2014/main" id="{BD1F51BE-C931-BB1B-4623-DEA425C386B8}"/>
                  </a:ext>
                </a:extLst>
              </p:cNvPr>
              <p:cNvPicPr/>
              <p:nvPr/>
            </p:nvPicPr>
            <p:blipFill>
              <a:blip r:embed="rId3" cstate="print"/>
              <a:stretch>
                <a:fillRect/>
              </a:stretch>
            </p:blipFill>
            <p:spPr>
              <a:xfrm>
                <a:off x="7053268" y="2169706"/>
                <a:ext cx="1194206" cy="778833"/>
              </a:xfrm>
              <a:prstGeom prst="rect">
                <a:avLst/>
              </a:prstGeom>
            </p:spPr>
          </p:pic>
          <p:sp>
            <p:nvSpPr>
              <p:cNvPr id="14" name="object 15">
                <a:extLst>
                  <a:ext uri="{FF2B5EF4-FFF2-40B4-BE49-F238E27FC236}">
                    <a16:creationId xmlns:a16="http://schemas.microsoft.com/office/drawing/2014/main" id="{BF200DF2-3A51-AFFB-382F-0752E113F187}"/>
                  </a:ext>
                </a:extLst>
              </p:cNvPr>
              <p:cNvSpPr/>
              <p:nvPr/>
            </p:nvSpPr>
            <p:spPr>
              <a:xfrm>
                <a:off x="7788250" y="2424576"/>
                <a:ext cx="412750" cy="471170"/>
              </a:xfrm>
              <a:custGeom>
                <a:avLst/>
                <a:gdLst/>
                <a:ahLst/>
                <a:cxnLst/>
                <a:rect l="l" t="t" r="r" b="b"/>
                <a:pathLst>
                  <a:path w="412750" h="471169">
                    <a:moveTo>
                      <a:pt x="55662" y="463622"/>
                    </a:moveTo>
                    <a:lnTo>
                      <a:pt x="49566" y="470829"/>
                    </a:lnTo>
                    <a:lnTo>
                      <a:pt x="0" y="423275"/>
                    </a:lnTo>
                    <a:lnTo>
                      <a:pt x="6095" y="416068"/>
                    </a:lnTo>
                    <a:lnTo>
                      <a:pt x="55662" y="463622"/>
                    </a:lnTo>
                    <a:close/>
                  </a:path>
                  <a:path w="412750" h="471169">
                    <a:moveTo>
                      <a:pt x="75568" y="371461"/>
                    </a:moveTo>
                    <a:lnTo>
                      <a:pt x="39177" y="414488"/>
                    </a:lnTo>
                    <a:lnTo>
                      <a:pt x="38164" y="408730"/>
                    </a:lnTo>
                    <a:lnTo>
                      <a:pt x="39334" y="403869"/>
                    </a:lnTo>
                    <a:lnTo>
                      <a:pt x="47360" y="394379"/>
                    </a:lnTo>
                    <a:lnTo>
                      <a:pt x="52261" y="392063"/>
                    </a:lnTo>
                    <a:lnTo>
                      <a:pt x="57339" y="392943"/>
                    </a:lnTo>
                    <a:lnTo>
                      <a:pt x="75507" y="371462"/>
                    </a:lnTo>
                    <a:close/>
                  </a:path>
                  <a:path w="412750" h="471169">
                    <a:moveTo>
                      <a:pt x="75507" y="371462"/>
                    </a:moveTo>
                    <a:lnTo>
                      <a:pt x="57339" y="392943"/>
                    </a:lnTo>
                    <a:lnTo>
                      <a:pt x="56614" y="390855"/>
                    </a:lnTo>
                    <a:lnTo>
                      <a:pt x="56671" y="388321"/>
                    </a:lnTo>
                    <a:lnTo>
                      <a:pt x="75507" y="371462"/>
                    </a:lnTo>
                    <a:close/>
                  </a:path>
                  <a:path w="412750" h="471169">
                    <a:moveTo>
                      <a:pt x="71310" y="445120"/>
                    </a:moveTo>
                    <a:lnTo>
                      <a:pt x="65519" y="451967"/>
                    </a:lnTo>
                    <a:lnTo>
                      <a:pt x="29283" y="417201"/>
                    </a:lnTo>
                    <a:lnTo>
                      <a:pt x="33062" y="412733"/>
                    </a:lnTo>
                    <a:lnTo>
                      <a:pt x="39177" y="414488"/>
                    </a:lnTo>
                    <a:lnTo>
                      <a:pt x="75568" y="371461"/>
                    </a:lnTo>
                    <a:lnTo>
                      <a:pt x="76560" y="371448"/>
                    </a:lnTo>
                    <a:lnTo>
                      <a:pt x="45143" y="408594"/>
                    </a:lnTo>
                    <a:lnTo>
                      <a:pt x="44399" y="410573"/>
                    </a:lnTo>
                    <a:lnTo>
                      <a:pt x="43770" y="415532"/>
                    </a:lnTo>
                    <a:lnTo>
                      <a:pt x="43934" y="417681"/>
                    </a:lnTo>
                    <a:lnTo>
                      <a:pt x="44545" y="419375"/>
                    </a:lnTo>
                    <a:lnTo>
                      <a:pt x="71310" y="445120"/>
                    </a:lnTo>
                    <a:close/>
                  </a:path>
                  <a:path w="412750" h="471169">
                    <a:moveTo>
                      <a:pt x="90206" y="422779"/>
                    </a:moveTo>
                    <a:lnTo>
                      <a:pt x="84415" y="429625"/>
                    </a:lnTo>
                    <a:lnTo>
                      <a:pt x="56885" y="403213"/>
                    </a:lnTo>
                    <a:lnTo>
                      <a:pt x="54877" y="402580"/>
                    </a:lnTo>
                    <a:lnTo>
                      <a:pt x="50406" y="403471"/>
                    </a:lnTo>
                    <a:lnTo>
                      <a:pt x="48293" y="404869"/>
                    </a:lnTo>
                    <a:lnTo>
                      <a:pt x="63735" y="386612"/>
                    </a:lnTo>
                    <a:lnTo>
                      <a:pt x="62904" y="388621"/>
                    </a:lnTo>
                    <a:lnTo>
                      <a:pt x="62383" y="393343"/>
                    </a:lnTo>
                    <a:lnTo>
                      <a:pt x="62638" y="395373"/>
                    </a:lnTo>
                    <a:lnTo>
                      <a:pt x="63410" y="397070"/>
                    </a:lnTo>
                    <a:lnTo>
                      <a:pt x="90206" y="422779"/>
                    </a:lnTo>
                    <a:close/>
                  </a:path>
                  <a:path w="412750" h="471169">
                    <a:moveTo>
                      <a:pt x="109102" y="400437"/>
                    </a:moveTo>
                    <a:lnTo>
                      <a:pt x="103311" y="407284"/>
                    </a:lnTo>
                    <a:lnTo>
                      <a:pt x="74665" y="379801"/>
                    </a:lnTo>
                    <a:lnTo>
                      <a:pt x="69586" y="379694"/>
                    </a:lnTo>
                    <a:lnTo>
                      <a:pt x="76560" y="371448"/>
                    </a:lnTo>
                    <a:lnTo>
                      <a:pt x="76819" y="371445"/>
                    </a:lnTo>
                    <a:lnTo>
                      <a:pt x="80862" y="373343"/>
                    </a:lnTo>
                    <a:lnTo>
                      <a:pt x="109102" y="400437"/>
                    </a:lnTo>
                    <a:close/>
                  </a:path>
                  <a:path w="412750" h="471169">
                    <a:moveTo>
                      <a:pt x="107497" y="331102"/>
                    </a:moveTo>
                    <a:lnTo>
                      <a:pt x="89650" y="352204"/>
                    </a:lnTo>
                    <a:lnTo>
                      <a:pt x="89407" y="347273"/>
                    </a:lnTo>
                    <a:lnTo>
                      <a:pt x="90841" y="342969"/>
                    </a:lnTo>
                    <a:lnTo>
                      <a:pt x="98583" y="333816"/>
                    </a:lnTo>
                    <a:lnTo>
                      <a:pt x="103791" y="331088"/>
                    </a:lnTo>
                    <a:lnTo>
                      <a:pt x="107497" y="331102"/>
                    </a:lnTo>
                    <a:close/>
                  </a:path>
                  <a:path w="412750" h="471169">
                    <a:moveTo>
                      <a:pt x="137119" y="397745"/>
                    </a:moveTo>
                    <a:lnTo>
                      <a:pt x="131328" y="404592"/>
                    </a:lnTo>
                    <a:lnTo>
                      <a:pt x="80882" y="356194"/>
                    </a:lnTo>
                    <a:lnTo>
                      <a:pt x="86672" y="349347"/>
                    </a:lnTo>
                    <a:lnTo>
                      <a:pt x="89650" y="352204"/>
                    </a:lnTo>
                    <a:lnTo>
                      <a:pt x="107497" y="331102"/>
                    </a:lnTo>
                    <a:lnTo>
                      <a:pt x="110674" y="331114"/>
                    </a:lnTo>
                    <a:lnTo>
                      <a:pt x="96387" y="348006"/>
                    </a:lnTo>
                    <a:lnTo>
                      <a:pt x="95707" y="349486"/>
                    </a:lnTo>
                    <a:lnTo>
                      <a:pt x="94613" y="353485"/>
                    </a:lnTo>
                    <a:lnTo>
                      <a:pt x="94389" y="355271"/>
                    </a:lnTo>
                    <a:lnTo>
                      <a:pt x="94488" y="356846"/>
                    </a:lnTo>
                    <a:lnTo>
                      <a:pt x="115600" y="377101"/>
                    </a:lnTo>
                    <a:lnTo>
                      <a:pt x="116575" y="377254"/>
                    </a:lnTo>
                    <a:lnTo>
                      <a:pt x="117928" y="376897"/>
                    </a:lnTo>
                    <a:lnTo>
                      <a:pt x="121391" y="375171"/>
                    </a:lnTo>
                    <a:lnTo>
                      <a:pt x="122815" y="374079"/>
                    </a:lnTo>
                    <a:lnTo>
                      <a:pt x="137055" y="357243"/>
                    </a:lnTo>
                    <a:lnTo>
                      <a:pt x="137750" y="362290"/>
                    </a:lnTo>
                    <a:lnTo>
                      <a:pt x="120913" y="382197"/>
                    </a:lnTo>
                    <a:lnTo>
                      <a:pt x="137119" y="397745"/>
                    </a:lnTo>
                    <a:close/>
                  </a:path>
                  <a:path w="412750" h="471169">
                    <a:moveTo>
                      <a:pt x="137055" y="357243"/>
                    </a:moveTo>
                    <a:lnTo>
                      <a:pt x="131125" y="364253"/>
                    </a:lnTo>
                    <a:lnTo>
                      <a:pt x="130210" y="355673"/>
                    </a:lnTo>
                    <a:lnTo>
                      <a:pt x="116609" y="342624"/>
                    </a:lnTo>
                    <a:lnTo>
                      <a:pt x="112406" y="340419"/>
                    </a:lnTo>
                    <a:lnTo>
                      <a:pt x="104752" y="340387"/>
                    </a:lnTo>
                    <a:lnTo>
                      <a:pt x="100958" y="342601"/>
                    </a:lnTo>
                    <a:lnTo>
                      <a:pt x="110674" y="331114"/>
                    </a:lnTo>
                    <a:lnTo>
                      <a:pt x="115358" y="331132"/>
                    </a:lnTo>
                    <a:lnTo>
                      <a:pt x="121339" y="334108"/>
                    </a:lnTo>
                    <a:lnTo>
                      <a:pt x="133024" y="345318"/>
                    </a:lnTo>
                    <a:lnTo>
                      <a:pt x="136218" y="351166"/>
                    </a:lnTo>
                    <a:lnTo>
                      <a:pt x="137055" y="357243"/>
                    </a:lnTo>
                    <a:close/>
                  </a:path>
                  <a:path w="412750" h="471169">
                    <a:moveTo>
                      <a:pt x="135969" y="370120"/>
                    </a:moveTo>
                    <a:lnTo>
                      <a:pt x="129671" y="377567"/>
                    </a:lnTo>
                    <a:lnTo>
                      <a:pt x="127921" y="379055"/>
                    </a:lnTo>
                    <a:lnTo>
                      <a:pt x="123689" y="381740"/>
                    </a:lnTo>
                    <a:lnTo>
                      <a:pt x="122059" y="382340"/>
                    </a:lnTo>
                    <a:lnTo>
                      <a:pt x="120913" y="382197"/>
                    </a:lnTo>
                    <a:lnTo>
                      <a:pt x="137750" y="362290"/>
                    </a:lnTo>
                    <a:lnTo>
                      <a:pt x="137986" y="364003"/>
                    </a:lnTo>
                    <a:lnTo>
                      <a:pt x="135969" y="370120"/>
                    </a:lnTo>
                    <a:close/>
                  </a:path>
                  <a:path w="412750" h="471169">
                    <a:moveTo>
                      <a:pt x="169948" y="329945"/>
                    </a:moveTo>
                    <a:lnTo>
                      <a:pt x="160744" y="340827"/>
                    </a:lnTo>
                    <a:lnTo>
                      <a:pt x="155414" y="343482"/>
                    </a:lnTo>
                    <a:lnTo>
                      <a:pt x="143401" y="343096"/>
                    </a:lnTo>
                    <a:lnTo>
                      <a:pt x="137597" y="340273"/>
                    </a:lnTo>
                    <a:lnTo>
                      <a:pt x="125953" y="328968"/>
                    </a:lnTo>
                    <a:lnTo>
                      <a:pt x="122982" y="323387"/>
                    </a:lnTo>
                    <a:lnTo>
                      <a:pt x="121527" y="310373"/>
                    </a:lnTo>
                    <a:lnTo>
                      <a:pt x="123378" y="304500"/>
                    </a:lnTo>
                    <a:lnTo>
                      <a:pt x="132481" y="293737"/>
                    </a:lnTo>
                    <a:lnTo>
                      <a:pt x="137760" y="291034"/>
                    </a:lnTo>
                    <a:lnTo>
                      <a:pt x="144156" y="291164"/>
                    </a:lnTo>
                    <a:lnTo>
                      <a:pt x="130410" y="307417"/>
                    </a:lnTo>
                    <a:lnTo>
                      <a:pt x="129497" y="311057"/>
                    </a:lnTo>
                    <a:lnTo>
                      <a:pt x="131130" y="319368"/>
                    </a:lnTo>
                    <a:lnTo>
                      <a:pt x="133635" y="323458"/>
                    </a:lnTo>
                    <a:lnTo>
                      <a:pt x="146921" y="336204"/>
                    </a:lnTo>
                    <a:lnTo>
                      <a:pt x="154362" y="337142"/>
                    </a:lnTo>
                    <a:lnTo>
                      <a:pt x="171087" y="317367"/>
                    </a:lnTo>
                    <a:lnTo>
                      <a:pt x="171858" y="324076"/>
                    </a:lnTo>
                    <a:lnTo>
                      <a:pt x="169948" y="329945"/>
                    </a:lnTo>
                    <a:close/>
                  </a:path>
                  <a:path w="412750" h="471169">
                    <a:moveTo>
                      <a:pt x="171087" y="317367"/>
                    </a:moveTo>
                    <a:lnTo>
                      <a:pt x="162855" y="327101"/>
                    </a:lnTo>
                    <a:lnTo>
                      <a:pt x="163754" y="323427"/>
                    </a:lnTo>
                    <a:lnTo>
                      <a:pt x="161951" y="315125"/>
                    </a:lnTo>
                    <a:lnTo>
                      <a:pt x="159391" y="311026"/>
                    </a:lnTo>
                    <a:lnTo>
                      <a:pt x="146196" y="298367"/>
                    </a:lnTo>
                    <a:lnTo>
                      <a:pt x="138822" y="297471"/>
                    </a:lnTo>
                    <a:lnTo>
                      <a:pt x="144156" y="291164"/>
                    </a:lnTo>
                    <a:lnTo>
                      <a:pt x="149530" y="291273"/>
                    </a:lnTo>
                    <a:lnTo>
                      <a:pt x="155404" y="294146"/>
                    </a:lnTo>
                    <a:lnTo>
                      <a:pt x="167111" y="305378"/>
                    </a:lnTo>
                    <a:lnTo>
                      <a:pt x="170397" y="311359"/>
                    </a:lnTo>
                    <a:lnTo>
                      <a:pt x="171087" y="317367"/>
                    </a:lnTo>
                    <a:close/>
                  </a:path>
                  <a:path w="412750" h="471169">
                    <a:moveTo>
                      <a:pt x="164994" y="269136"/>
                    </a:moveTo>
                    <a:lnTo>
                      <a:pt x="161159" y="273671"/>
                    </a:lnTo>
                    <a:lnTo>
                      <a:pt x="158964" y="267039"/>
                    </a:lnTo>
                    <a:lnTo>
                      <a:pt x="159949" y="261260"/>
                    </a:lnTo>
                    <a:lnTo>
                      <a:pt x="165150" y="255111"/>
                    </a:lnTo>
                    <a:lnTo>
                      <a:pt x="166847" y="253540"/>
                    </a:lnTo>
                    <a:lnTo>
                      <a:pt x="169203" y="251623"/>
                    </a:lnTo>
                    <a:lnTo>
                      <a:pt x="172159" y="258417"/>
                    </a:lnTo>
                    <a:lnTo>
                      <a:pt x="165738" y="266009"/>
                    </a:lnTo>
                    <a:lnTo>
                      <a:pt x="164994" y="269136"/>
                    </a:lnTo>
                    <a:close/>
                  </a:path>
                  <a:path w="412750" h="471169">
                    <a:moveTo>
                      <a:pt x="191610" y="302885"/>
                    </a:moveTo>
                    <a:lnTo>
                      <a:pt x="185819" y="309732"/>
                    </a:lnTo>
                    <a:lnTo>
                      <a:pt x="149582" y="274966"/>
                    </a:lnTo>
                    <a:lnTo>
                      <a:pt x="155373" y="268119"/>
                    </a:lnTo>
                    <a:lnTo>
                      <a:pt x="161159" y="273671"/>
                    </a:lnTo>
                    <a:lnTo>
                      <a:pt x="164994" y="269136"/>
                    </a:lnTo>
                    <a:lnTo>
                      <a:pt x="166122" y="276789"/>
                    </a:lnTo>
                    <a:lnTo>
                      <a:pt x="167881" y="280119"/>
                    </a:lnTo>
                    <a:lnTo>
                      <a:pt x="191610" y="302885"/>
                    </a:lnTo>
                    <a:close/>
                  </a:path>
                  <a:path w="412750" h="471169">
                    <a:moveTo>
                      <a:pt x="173055" y="260475"/>
                    </a:moveTo>
                    <a:lnTo>
                      <a:pt x="170825" y="261034"/>
                    </a:lnTo>
                    <a:lnTo>
                      <a:pt x="169070" y="262069"/>
                    </a:lnTo>
                    <a:lnTo>
                      <a:pt x="172159" y="258417"/>
                    </a:lnTo>
                    <a:lnTo>
                      <a:pt x="173055" y="260475"/>
                    </a:lnTo>
                    <a:close/>
                  </a:path>
                  <a:path w="412750" h="471169">
                    <a:moveTo>
                      <a:pt x="181123" y="237674"/>
                    </a:moveTo>
                    <a:lnTo>
                      <a:pt x="175333" y="244520"/>
                    </a:lnTo>
                    <a:lnTo>
                      <a:pt x="167754" y="237249"/>
                    </a:lnTo>
                    <a:lnTo>
                      <a:pt x="171075" y="228033"/>
                    </a:lnTo>
                    <a:lnTo>
                      <a:pt x="181123" y="237674"/>
                    </a:lnTo>
                    <a:close/>
                  </a:path>
                  <a:path w="412750" h="471169">
                    <a:moveTo>
                      <a:pt x="195159" y="231950"/>
                    </a:moveTo>
                    <a:lnTo>
                      <a:pt x="176629" y="253858"/>
                    </a:lnTo>
                    <a:lnTo>
                      <a:pt x="171553" y="248989"/>
                    </a:lnTo>
                    <a:lnTo>
                      <a:pt x="190083" y="227080"/>
                    </a:lnTo>
                    <a:lnTo>
                      <a:pt x="195159" y="231950"/>
                    </a:lnTo>
                    <a:close/>
                  </a:path>
                  <a:path w="412750" h="471169">
                    <a:moveTo>
                      <a:pt x="224315" y="265665"/>
                    </a:moveTo>
                    <a:lnTo>
                      <a:pt x="218869" y="272103"/>
                    </a:lnTo>
                    <a:lnTo>
                      <a:pt x="215624" y="273657"/>
                    </a:lnTo>
                    <a:lnTo>
                      <a:pt x="207806" y="273771"/>
                    </a:lnTo>
                    <a:lnTo>
                      <a:pt x="204227" y="272242"/>
                    </a:lnTo>
                    <a:lnTo>
                      <a:pt x="180408" y="249390"/>
                    </a:lnTo>
                    <a:lnTo>
                      <a:pt x="186199" y="242543"/>
                    </a:lnTo>
                    <a:lnTo>
                      <a:pt x="207244" y="262733"/>
                    </a:lnTo>
                    <a:lnTo>
                      <a:pt x="209871" y="264265"/>
                    </a:lnTo>
                    <a:lnTo>
                      <a:pt x="214291" y="264545"/>
                    </a:lnTo>
                    <a:lnTo>
                      <a:pt x="216423" y="263403"/>
                    </a:lnTo>
                    <a:lnTo>
                      <a:pt x="223266" y="255311"/>
                    </a:lnTo>
                    <a:lnTo>
                      <a:pt x="228328" y="258745"/>
                    </a:lnTo>
                    <a:lnTo>
                      <a:pt x="226607" y="262230"/>
                    </a:lnTo>
                    <a:lnTo>
                      <a:pt x="224315" y="265665"/>
                    </a:lnTo>
                    <a:close/>
                  </a:path>
                  <a:path w="412750" h="471169">
                    <a:moveTo>
                      <a:pt x="223266" y="255311"/>
                    </a:moveTo>
                    <a:lnTo>
                      <a:pt x="219958" y="259223"/>
                    </a:lnTo>
                    <a:lnTo>
                      <a:pt x="221075" y="257008"/>
                    </a:lnTo>
                    <a:lnTo>
                      <a:pt x="221825" y="254334"/>
                    </a:lnTo>
                    <a:lnTo>
                      <a:pt x="223266" y="255311"/>
                    </a:lnTo>
                    <a:close/>
                  </a:path>
                  <a:path w="412750" h="471169">
                    <a:moveTo>
                      <a:pt x="255891" y="226882"/>
                    </a:moveTo>
                    <a:lnTo>
                      <a:pt x="250101" y="233729"/>
                    </a:lnTo>
                    <a:lnTo>
                      <a:pt x="208885" y="176301"/>
                    </a:lnTo>
                    <a:lnTo>
                      <a:pt x="211658" y="173021"/>
                    </a:lnTo>
                    <a:lnTo>
                      <a:pt x="234601" y="183866"/>
                    </a:lnTo>
                    <a:lnTo>
                      <a:pt x="229235" y="190210"/>
                    </a:lnTo>
                    <a:lnTo>
                      <a:pt x="255891" y="226882"/>
                    </a:lnTo>
                    <a:close/>
                  </a:path>
                  <a:path w="412750" h="471169">
                    <a:moveTo>
                      <a:pt x="263447" y="189253"/>
                    </a:moveTo>
                    <a:lnTo>
                      <a:pt x="258464" y="195145"/>
                    </a:lnTo>
                    <a:lnTo>
                      <a:pt x="232109" y="148842"/>
                    </a:lnTo>
                    <a:lnTo>
                      <a:pt x="234852" y="145599"/>
                    </a:lnTo>
                    <a:lnTo>
                      <a:pt x="255818" y="158780"/>
                    </a:lnTo>
                    <a:lnTo>
                      <a:pt x="250538" y="165022"/>
                    </a:lnTo>
                    <a:lnTo>
                      <a:pt x="263447" y="189253"/>
                    </a:lnTo>
                    <a:close/>
                  </a:path>
                  <a:path w="412750" h="471169">
                    <a:moveTo>
                      <a:pt x="273300" y="207748"/>
                    </a:moveTo>
                    <a:lnTo>
                      <a:pt x="271776" y="209550"/>
                    </a:lnTo>
                    <a:lnTo>
                      <a:pt x="229235" y="190210"/>
                    </a:lnTo>
                    <a:lnTo>
                      <a:pt x="234601" y="183866"/>
                    </a:lnTo>
                    <a:lnTo>
                      <a:pt x="258464" y="195145"/>
                    </a:lnTo>
                    <a:lnTo>
                      <a:pt x="263447" y="189253"/>
                    </a:lnTo>
                    <a:lnTo>
                      <a:pt x="273300" y="207748"/>
                    </a:lnTo>
                    <a:close/>
                  </a:path>
                  <a:path w="412750" h="471169">
                    <a:moveTo>
                      <a:pt x="293470" y="182451"/>
                    </a:moveTo>
                    <a:lnTo>
                      <a:pt x="287680" y="189298"/>
                    </a:lnTo>
                    <a:lnTo>
                      <a:pt x="250538" y="165022"/>
                    </a:lnTo>
                    <a:lnTo>
                      <a:pt x="255818" y="158780"/>
                    </a:lnTo>
                    <a:lnTo>
                      <a:pt x="293470" y="182451"/>
                    </a:lnTo>
                    <a:close/>
                  </a:path>
                  <a:path w="412750" h="471169">
                    <a:moveTo>
                      <a:pt x="315590" y="157746"/>
                    </a:moveTo>
                    <a:lnTo>
                      <a:pt x="306386" y="168628"/>
                    </a:lnTo>
                    <a:lnTo>
                      <a:pt x="301057" y="171283"/>
                    </a:lnTo>
                    <a:lnTo>
                      <a:pt x="289043" y="170898"/>
                    </a:lnTo>
                    <a:lnTo>
                      <a:pt x="283239" y="168074"/>
                    </a:lnTo>
                    <a:lnTo>
                      <a:pt x="271595" y="156769"/>
                    </a:lnTo>
                    <a:lnTo>
                      <a:pt x="268624" y="151188"/>
                    </a:lnTo>
                    <a:lnTo>
                      <a:pt x="267169" y="138174"/>
                    </a:lnTo>
                    <a:lnTo>
                      <a:pt x="269020" y="132301"/>
                    </a:lnTo>
                    <a:lnTo>
                      <a:pt x="278123" y="121538"/>
                    </a:lnTo>
                    <a:lnTo>
                      <a:pt x="283402" y="118835"/>
                    </a:lnTo>
                    <a:lnTo>
                      <a:pt x="289799" y="118965"/>
                    </a:lnTo>
                    <a:lnTo>
                      <a:pt x="276052" y="135218"/>
                    </a:lnTo>
                    <a:lnTo>
                      <a:pt x="275139" y="138858"/>
                    </a:lnTo>
                    <a:lnTo>
                      <a:pt x="276772" y="147170"/>
                    </a:lnTo>
                    <a:lnTo>
                      <a:pt x="279277" y="151259"/>
                    </a:lnTo>
                    <a:lnTo>
                      <a:pt x="292563" y="164006"/>
                    </a:lnTo>
                    <a:lnTo>
                      <a:pt x="300004" y="164943"/>
                    </a:lnTo>
                    <a:lnTo>
                      <a:pt x="316729" y="145168"/>
                    </a:lnTo>
                    <a:lnTo>
                      <a:pt x="317500" y="151877"/>
                    </a:lnTo>
                    <a:lnTo>
                      <a:pt x="315590" y="157746"/>
                    </a:lnTo>
                    <a:close/>
                  </a:path>
                  <a:path w="412750" h="471169">
                    <a:moveTo>
                      <a:pt x="316729" y="145168"/>
                    </a:moveTo>
                    <a:lnTo>
                      <a:pt x="308497" y="154902"/>
                    </a:lnTo>
                    <a:lnTo>
                      <a:pt x="309396" y="151228"/>
                    </a:lnTo>
                    <a:lnTo>
                      <a:pt x="307593" y="142926"/>
                    </a:lnTo>
                    <a:lnTo>
                      <a:pt x="305033" y="138827"/>
                    </a:lnTo>
                    <a:lnTo>
                      <a:pt x="291838" y="126168"/>
                    </a:lnTo>
                    <a:lnTo>
                      <a:pt x="284464" y="125273"/>
                    </a:lnTo>
                    <a:lnTo>
                      <a:pt x="289799" y="118965"/>
                    </a:lnTo>
                    <a:lnTo>
                      <a:pt x="295172" y="119074"/>
                    </a:lnTo>
                    <a:lnTo>
                      <a:pt x="301046" y="121947"/>
                    </a:lnTo>
                    <a:lnTo>
                      <a:pt x="312753" y="133179"/>
                    </a:lnTo>
                    <a:lnTo>
                      <a:pt x="316039" y="139160"/>
                    </a:lnTo>
                    <a:lnTo>
                      <a:pt x="316729" y="145168"/>
                    </a:lnTo>
                    <a:close/>
                  </a:path>
                  <a:path w="412750" h="471169">
                    <a:moveTo>
                      <a:pt x="323214" y="73876"/>
                    </a:moveTo>
                    <a:lnTo>
                      <a:pt x="317424" y="80723"/>
                    </a:lnTo>
                    <a:lnTo>
                      <a:pt x="300609" y="64591"/>
                    </a:lnTo>
                    <a:lnTo>
                      <a:pt x="306400" y="57744"/>
                    </a:lnTo>
                    <a:lnTo>
                      <a:pt x="323214" y="73876"/>
                    </a:lnTo>
                    <a:close/>
                  </a:path>
                  <a:path w="412750" h="471169">
                    <a:moveTo>
                      <a:pt x="347403" y="120059"/>
                    </a:moveTo>
                    <a:lnTo>
                      <a:pt x="339479" y="129429"/>
                    </a:lnTo>
                    <a:lnTo>
                      <a:pt x="334544" y="131787"/>
                    </a:lnTo>
                    <a:lnTo>
                      <a:pt x="322967" y="131560"/>
                    </a:lnTo>
                    <a:lnTo>
                      <a:pt x="317367" y="128907"/>
                    </a:lnTo>
                    <a:lnTo>
                      <a:pt x="306518" y="118498"/>
                    </a:lnTo>
                    <a:lnTo>
                      <a:pt x="303340" y="112316"/>
                    </a:lnTo>
                    <a:lnTo>
                      <a:pt x="301499" y="98018"/>
                    </a:lnTo>
                    <a:lnTo>
                      <a:pt x="303061" y="92053"/>
                    </a:lnTo>
                    <a:lnTo>
                      <a:pt x="310478" y="83284"/>
                    </a:lnTo>
                    <a:lnTo>
                      <a:pt x="313918" y="81101"/>
                    </a:lnTo>
                    <a:lnTo>
                      <a:pt x="317424" y="80723"/>
                    </a:lnTo>
                    <a:lnTo>
                      <a:pt x="323214" y="73876"/>
                    </a:lnTo>
                    <a:lnTo>
                      <a:pt x="325989" y="76538"/>
                    </a:lnTo>
                    <a:lnTo>
                      <a:pt x="311086" y="94159"/>
                    </a:lnTo>
                    <a:lnTo>
                      <a:pt x="309858" y="98365"/>
                    </a:lnTo>
                    <a:lnTo>
                      <a:pt x="311159" y="107840"/>
                    </a:lnTo>
                    <a:lnTo>
                      <a:pt x="313470" y="112112"/>
                    </a:lnTo>
                    <a:lnTo>
                      <a:pt x="326170" y="124296"/>
                    </a:lnTo>
                    <a:lnTo>
                      <a:pt x="334110" y="124256"/>
                    </a:lnTo>
                    <a:lnTo>
                      <a:pt x="352752" y="102215"/>
                    </a:lnTo>
                    <a:lnTo>
                      <a:pt x="354782" y="104162"/>
                    </a:lnTo>
                    <a:lnTo>
                      <a:pt x="348991" y="111009"/>
                    </a:lnTo>
                    <a:lnTo>
                      <a:pt x="349213" y="115530"/>
                    </a:lnTo>
                    <a:lnTo>
                      <a:pt x="347403" y="120059"/>
                    </a:lnTo>
                    <a:close/>
                  </a:path>
                  <a:path w="412750" h="471169">
                    <a:moveTo>
                      <a:pt x="352752" y="102215"/>
                    </a:moveTo>
                    <a:lnTo>
                      <a:pt x="342177" y="114718"/>
                    </a:lnTo>
                    <a:lnTo>
                      <a:pt x="342952" y="113113"/>
                    </a:lnTo>
                    <a:lnTo>
                      <a:pt x="344226" y="108853"/>
                    </a:lnTo>
                    <a:lnTo>
                      <a:pt x="344347" y="107249"/>
                    </a:lnTo>
                    <a:lnTo>
                      <a:pt x="343949" y="106172"/>
                    </a:lnTo>
                    <a:lnTo>
                      <a:pt x="323852" y="86890"/>
                    </a:lnTo>
                    <a:lnTo>
                      <a:pt x="319954" y="86283"/>
                    </a:lnTo>
                    <a:lnTo>
                      <a:pt x="316734" y="87480"/>
                    </a:lnTo>
                    <a:lnTo>
                      <a:pt x="325989" y="76538"/>
                    </a:lnTo>
                    <a:lnTo>
                      <a:pt x="352752" y="102215"/>
                    </a:lnTo>
                    <a:close/>
                  </a:path>
                  <a:path w="412750" h="471169">
                    <a:moveTo>
                      <a:pt x="357455" y="106727"/>
                    </a:moveTo>
                    <a:lnTo>
                      <a:pt x="351664" y="113573"/>
                    </a:lnTo>
                    <a:lnTo>
                      <a:pt x="348991" y="111009"/>
                    </a:lnTo>
                    <a:lnTo>
                      <a:pt x="354782" y="104162"/>
                    </a:lnTo>
                    <a:lnTo>
                      <a:pt x="357455" y="106727"/>
                    </a:lnTo>
                    <a:close/>
                  </a:path>
                  <a:path w="412750" h="471169">
                    <a:moveTo>
                      <a:pt x="382585" y="78536"/>
                    </a:moveTo>
                    <a:lnTo>
                      <a:pt x="375635" y="86752"/>
                    </a:lnTo>
                    <a:lnTo>
                      <a:pt x="370606" y="89390"/>
                    </a:lnTo>
                    <a:lnTo>
                      <a:pt x="358055" y="90316"/>
                    </a:lnTo>
                    <a:lnTo>
                      <a:pt x="351881" y="87809"/>
                    </a:lnTo>
                    <a:lnTo>
                      <a:pt x="340152" y="76556"/>
                    </a:lnTo>
                    <a:lnTo>
                      <a:pt x="336995" y="70023"/>
                    </a:lnTo>
                    <a:lnTo>
                      <a:pt x="336358" y="56140"/>
                    </a:lnTo>
                    <a:lnTo>
                      <a:pt x="338208" y="50497"/>
                    </a:lnTo>
                    <a:lnTo>
                      <a:pt x="346864" y="40262"/>
                    </a:lnTo>
                    <a:lnTo>
                      <a:pt x="351967" y="37347"/>
                    </a:lnTo>
                    <a:lnTo>
                      <a:pt x="359532" y="36878"/>
                    </a:lnTo>
                    <a:lnTo>
                      <a:pt x="345318" y="53684"/>
                    </a:lnTo>
                    <a:lnTo>
                      <a:pt x="344079" y="57130"/>
                    </a:lnTo>
                    <a:lnTo>
                      <a:pt x="344275" y="64629"/>
                    </a:lnTo>
                    <a:lnTo>
                      <a:pt x="345539" y="67868"/>
                    </a:lnTo>
                    <a:lnTo>
                      <a:pt x="347912" y="70619"/>
                    </a:lnTo>
                    <a:lnTo>
                      <a:pt x="371745" y="42440"/>
                    </a:lnTo>
                    <a:lnTo>
                      <a:pt x="373910" y="44518"/>
                    </a:lnTo>
                    <a:lnTo>
                      <a:pt x="375066" y="45953"/>
                    </a:lnTo>
                    <a:lnTo>
                      <a:pt x="375957" y="47460"/>
                    </a:lnTo>
                    <a:lnTo>
                      <a:pt x="352428" y="75280"/>
                    </a:lnTo>
                    <a:lnTo>
                      <a:pt x="356668" y="79347"/>
                    </a:lnTo>
                    <a:lnTo>
                      <a:pt x="360974" y="81236"/>
                    </a:lnTo>
                    <a:lnTo>
                      <a:pt x="365345" y="80949"/>
                    </a:lnTo>
                    <a:lnTo>
                      <a:pt x="369178" y="80666"/>
                    </a:lnTo>
                    <a:lnTo>
                      <a:pt x="372548" y="78809"/>
                    </a:lnTo>
                    <a:lnTo>
                      <a:pt x="385435" y="63572"/>
                    </a:lnTo>
                    <a:lnTo>
                      <a:pt x="387603" y="64052"/>
                    </a:lnTo>
                    <a:lnTo>
                      <a:pt x="387702" y="66061"/>
                    </a:lnTo>
                    <a:lnTo>
                      <a:pt x="387187" y="68505"/>
                    </a:lnTo>
                    <a:lnTo>
                      <a:pt x="386060" y="71384"/>
                    </a:lnTo>
                    <a:lnTo>
                      <a:pt x="384691" y="75031"/>
                    </a:lnTo>
                    <a:lnTo>
                      <a:pt x="382585" y="78536"/>
                    </a:lnTo>
                    <a:close/>
                  </a:path>
                  <a:path w="412750" h="471169">
                    <a:moveTo>
                      <a:pt x="371745" y="42440"/>
                    </a:moveTo>
                    <a:lnTo>
                      <a:pt x="365985" y="49250"/>
                    </a:lnTo>
                    <a:lnTo>
                      <a:pt x="363361" y="46749"/>
                    </a:lnTo>
                    <a:lnTo>
                      <a:pt x="360493" y="45549"/>
                    </a:lnTo>
                    <a:lnTo>
                      <a:pt x="353794" y="45693"/>
                    </a:lnTo>
                    <a:lnTo>
                      <a:pt x="350662" y="47366"/>
                    </a:lnTo>
                    <a:lnTo>
                      <a:pt x="359532" y="36878"/>
                    </a:lnTo>
                    <a:lnTo>
                      <a:pt x="362874" y="36671"/>
                    </a:lnTo>
                    <a:lnTo>
                      <a:pt x="367865" y="38718"/>
                    </a:lnTo>
                    <a:lnTo>
                      <a:pt x="371745" y="42440"/>
                    </a:lnTo>
                    <a:close/>
                  </a:path>
                  <a:path w="412750" h="471169">
                    <a:moveTo>
                      <a:pt x="385435" y="63572"/>
                    </a:moveTo>
                    <a:lnTo>
                      <a:pt x="378766" y="71457"/>
                    </a:lnTo>
                    <a:lnTo>
                      <a:pt x="380458" y="67161"/>
                    </a:lnTo>
                    <a:lnTo>
                      <a:pt x="380530" y="62487"/>
                    </a:lnTo>
                    <a:lnTo>
                      <a:pt x="385435" y="63572"/>
                    </a:lnTo>
                    <a:close/>
                  </a:path>
                  <a:path w="412750" h="471169">
                    <a:moveTo>
                      <a:pt x="412460" y="43213"/>
                    </a:moveTo>
                    <a:lnTo>
                      <a:pt x="404962" y="52078"/>
                    </a:lnTo>
                    <a:lnTo>
                      <a:pt x="397571" y="53015"/>
                    </a:lnTo>
                    <a:lnTo>
                      <a:pt x="349448" y="6846"/>
                    </a:lnTo>
                    <a:lnTo>
                      <a:pt x="355239" y="0"/>
                    </a:lnTo>
                    <a:lnTo>
                      <a:pt x="396933" y="40001"/>
                    </a:lnTo>
                    <a:lnTo>
                      <a:pt x="398964" y="40873"/>
                    </a:lnTo>
                    <a:lnTo>
                      <a:pt x="403208" y="40637"/>
                    </a:lnTo>
                    <a:lnTo>
                      <a:pt x="405082" y="39617"/>
                    </a:lnTo>
                    <a:lnTo>
                      <a:pt x="406707" y="37695"/>
                    </a:lnTo>
                    <a:lnTo>
                      <a:pt x="412460" y="43213"/>
                    </a:lnTo>
                    <a:close/>
                  </a:path>
                </a:pathLst>
              </a:custGeom>
              <a:solidFill>
                <a:srgbClr val="000000"/>
              </a:solidFill>
            </p:spPr>
            <p:txBody>
              <a:bodyPr wrap="square" lIns="0" tIns="0" rIns="0" bIns="0" rtlCol="0"/>
              <a:lstStyle/>
              <a:p>
                <a:endParaRPr/>
              </a:p>
            </p:txBody>
          </p:sp>
          <p:pic>
            <p:nvPicPr>
              <p:cNvPr id="15" name="object 16">
                <a:extLst>
                  <a:ext uri="{FF2B5EF4-FFF2-40B4-BE49-F238E27FC236}">
                    <a16:creationId xmlns:a16="http://schemas.microsoft.com/office/drawing/2014/main" id="{88000B0F-0722-5E40-41AE-99B64801DF8A}"/>
                  </a:ext>
                </a:extLst>
              </p:cNvPr>
              <p:cNvPicPr/>
              <p:nvPr/>
            </p:nvPicPr>
            <p:blipFill>
              <a:blip r:embed="rId4" cstate="print"/>
              <a:stretch>
                <a:fillRect/>
              </a:stretch>
            </p:blipFill>
            <p:spPr>
              <a:xfrm>
                <a:off x="7147450" y="2962213"/>
                <a:ext cx="1172892" cy="1124773"/>
              </a:xfrm>
              <a:prstGeom prst="rect">
                <a:avLst/>
              </a:prstGeom>
            </p:spPr>
          </p:pic>
          <p:pic>
            <p:nvPicPr>
              <p:cNvPr id="16" name="object 17">
                <a:extLst>
                  <a:ext uri="{FF2B5EF4-FFF2-40B4-BE49-F238E27FC236}">
                    <a16:creationId xmlns:a16="http://schemas.microsoft.com/office/drawing/2014/main" id="{660EFDA5-F041-C50B-957C-3C7659B42DFF}"/>
                  </a:ext>
                </a:extLst>
              </p:cNvPr>
              <p:cNvPicPr/>
              <p:nvPr/>
            </p:nvPicPr>
            <p:blipFill>
              <a:blip r:embed="rId5" cstate="print"/>
              <a:stretch>
                <a:fillRect/>
              </a:stretch>
            </p:blipFill>
            <p:spPr>
              <a:xfrm>
                <a:off x="7882873" y="3532516"/>
                <a:ext cx="362909" cy="416002"/>
              </a:xfrm>
              <a:prstGeom prst="rect">
                <a:avLst/>
              </a:prstGeom>
            </p:spPr>
          </p:pic>
          <p:pic>
            <p:nvPicPr>
              <p:cNvPr id="17" name="object 18">
                <a:extLst>
                  <a:ext uri="{FF2B5EF4-FFF2-40B4-BE49-F238E27FC236}">
                    <a16:creationId xmlns:a16="http://schemas.microsoft.com/office/drawing/2014/main" id="{AF215357-172C-8883-7BF6-7954D4653CE5}"/>
                  </a:ext>
                </a:extLst>
              </p:cNvPr>
              <p:cNvPicPr/>
              <p:nvPr/>
            </p:nvPicPr>
            <p:blipFill>
              <a:blip r:embed="rId6" cstate="print"/>
              <a:stretch>
                <a:fillRect/>
              </a:stretch>
            </p:blipFill>
            <p:spPr>
              <a:xfrm>
                <a:off x="7353007" y="1191005"/>
                <a:ext cx="590830" cy="597280"/>
              </a:xfrm>
              <a:prstGeom prst="rect">
                <a:avLst/>
              </a:prstGeom>
            </p:spPr>
          </p:pic>
          <p:sp>
            <p:nvSpPr>
              <p:cNvPr id="18" name="object 19">
                <a:extLst>
                  <a:ext uri="{FF2B5EF4-FFF2-40B4-BE49-F238E27FC236}">
                    <a16:creationId xmlns:a16="http://schemas.microsoft.com/office/drawing/2014/main" id="{0251EEE2-1906-7217-134E-EDA9990691C1}"/>
                  </a:ext>
                </a:extLst>
              </p:cNvPr>
              <p:cNvSpPr/>
              <p:nvPr/>
            </p:nvSpPr>
            <p:spPr>
              <a:xfrm>
                <a:off x="7613076" y="1776371"/>
                <a:ext cx="0" cy="369570"/>
              </a:xfrm>
              <a:custGeom>
                <a:avLst/>
                <a:gdLst/>
                <a:ahLst/>
                <a:cxnLst/>
                <a:rect l="l" t="t" r="r" b="b"/>
                <a:pathLst>
                  <a:path h="369569">
                    <a:moveTo>
                      <a:pt x="0" y="0"/>
                    </a:moveTo>
                    <a:lnTo>
                      <a:pt x="0" y="369315"/>
                    </a:lnTo>
                  </a:path>
                </a:pathLst>
              </a:custGeom>
              <a:ln w="10362">
                <a:solidFill>
                  <a:srgbClr val="4471C4"/>
                </a:solidFill>
              </a:ln>
            </p:spPr>
            <p:txBody>
              <a:bodyPr wrap="square" lIns="0" tIns="0" rIns="0" bIns="0" rtlCol="0"/>
              <a:lstStyle/>
              <a:p>
                <a:endParaRPr/>
              </a:p>
            </p:txBody>
          </p:sp>
          <p:sp>
            <p:nvSpPr>
              <p:cNvPr id="19" name="object 20">
                <a:extLst>
                  <a:ext uri="{FF2B5EF4-FFF2-40B4-BE49-F238E27FC236}">
                    <a16:creationId xmlns:a16="http://schemas.microsoft.com/office/drawing/2014/main" id="{91A10254-CD14-135C-1EDB-46C6B47E8508}"/>
                  </a:ext>
                </a:extLst>
              </p:cNvPr>
              <p:cNvSpPr/>
              <p:nvPr/>
            </p:nvSpPr>
            <p:spPr>
              <a:xfrm>
                <a:off x="7581993" y="2134658"/>
                <a:ext cx="62230" cy="66675"/>
              </a:xfrm>
              <a:custGeom>
                <a:avLst/>
                <a:gdLst/>
                <a:ahLst/>
                <a:cxnLst/>
                <a:rect l="l" t="t" r="r" b="b"/>
                <a:pathLst>
                  <a:path w="62229" h="66675">
                    <a:moveTo>
                      <a:pt x="31082" y="66219"/>
                    </a:moveTo>
                    <a:lnTo>
                      <a:pt x="0" y="0"/>
                    </a:lnTo>
                    <a:lnTo>
                      <a:pt x="62171" y="2"/>
                    </a:lnTo>
                    <a:lnTo>
                      <a:pt x="31082" y="66219"/>
                    </a:lnTo>
                    <a:close/>
                  </a:path>
                </a:pathLst>
              </a:custGeom>
              <a:solidFill>
                <a:srgbClr val="4471C4"/>
              </a:solidFill>
            </p:spPr>
            <p:txBody>
              <a:bodyPr wrap="square" lIns="0" tIns="0" rIns="0" bIns="0" rtlCol="0"/>
              <a:lstStyle/>
              <a:p>
                <a:endParaRPr/>
              </a:p>
            </p:txBody>
          </p:sp>
          <p:pic>
            <p:nvPicPr>
              <p:cNvPr id="20" name="object 21">
                <a:extLst>
                  <a:ext uri="{FF2B5EF4-FFF2-40B4-BE49-F238E27FC236}">
                    <a16:creationId xmlns:a16="http://schemas.microsoft.com/office/drawing/2014/main" id="{EA2726AE-09AC-6122-E8EF-D920A694417E}"/>
                  </a:ext>
                </a:extLst>
              </p:cNvPr>
              <p:cNvPicPr/>
              <p:nvPr/>
            </p:nvPicPr>
            <p:blipFill>
              <a:blip r:embed="rId7" cstate="print"/>
              <a:stretch>
                <a:fillRect/>
              </a:stretch>
            </p:blipFill>
            <p:spPr>
              <a:xfrm>
                <a:off x="5798032" y="1745589"/>
                <a:ext cx="1284147" cy="1290075"/>
              </a:xfrm>
              <a:prstGeom prst="rect">
                <a:avLst/>
              </a:prstGeom>
            </p:spPr>
          </p:pic>
          <p:pic>
            <p:nvPicPr>
              <p:cNvPr id="21" name="object 22">
                <a:extLst>
                  <a:ext uri="{FF2B5EF4-FFF2-40B4-BE49-F238E27FC236}">
                    <a16:creationId xmlns:a16="http://schemas.microsoft.com/office/drawing/2014/main" id="{DF91D9E2-C511-F539-0930-ED601959AE9C}"/>
                  </a:ext>
                </a:extLst>
              </p:cNvPr>
              <p:cNvPicPr/>
              <p:nvPr/>
            </p:nvPicPr>
            <p:blipFill>
              <a:blip r:embed="rId8" cstate="print"/>
              <a:stretch>
                <a:fillRect/>
              </a:stretch>
            </p:blipFill>
            <p:spPr>
              <a:xfrm>
                <a:off x="6366703" y="2223912"/>
                <a:ext cx="758887" cy="690101"/>
              </a:xfrm>
              <a:prstGeom prst="rect">
                <a:avLst/>
              </a:prstGeom>
            </p:spPr>
          </p:pic>
          <p:sp>
            <p:nvSpPr>
              <p:cNvPr id="22" name="object 23">
                <a:extLst>
                  <a:ext uri="{FF2B5EF4-FFF2-40B4-BE49-F238E27FC236}">
                    <a16:creationId xmlns:a16="http://schemas.microsoft.com/office/drawing/2014/main" id="{9A16072C-D2C3-2409-962B-F2963E10BBEF}"/>
                  </a:ext>
                </a:extLst>
              </p:cNvPr>
              <p:cNvSpPr/>
              <p:nvPr/>
            </p:nvSpPr>
            <p:spPr>
              <a:xfrm>
                <a:off x="6528777" y="4121803"/>
                <a:ext cx="0" cy="532130"/>
              </a:xfrm>
              <a:custGeom>
                <a:avLst/>
                <a:gdLst/>
                <a:ahLst/>
                <a:cxnLst/>
                <a:rect l="l" t="t" r="r" b="b"/>
                <a:pathLst>
                  <a:path h="532129">
                    <a:moveTo>
                      <a:pt x="0" y="0"/>
                    </a:moveTo>
                    <a:lnTo>
                      <a:pt x="0" y="531852"/>
                    </a:lnTo>
                  </a:path>
                </a:pathLst>
              </a:custGeom>
              <a:ln w="10362">
                <a:solidFill>
                  <a:srgbClr val="4471C4"/>
                </a:solidFill>
              </a:ln>
            </p:spPr>
            <p:txBody>
              <a:bodyPr wrap="square" lIns="0" tIns="0" rIns="0" bIns="0" rtlCol="0"/>
              <a:lstStyle/>
              <a:p>
                <a:endParaRPr/>
              </a:p>
            </p:txBody>
          </p:sp>
          <p:pic>
            <p:nvPicPr>
              <p:cNvPr id="23" name="object 24">
                <a:extLst>
                  <a:ext uri="{FF2B5EF4-FFF2-40B4-BE49-F238E27FC236}">
                    <a16:creationId xmlns:a16="http://schemas.microsoft.com/office/drawing/2014/main" id="{539E8FE5-F8EC-3C9A-8541-252295CBCEE3}"/>
                  </a:ext>
                </a:extLst>
              </p:cNvPr>
              <p:cNvPicPr/>
              <p:nvPr/>
            </p:nvPicPr>
            <p:blipFill>
              <a:blip r:embed="rId9" cstate="print"/>
              <a:stretch>
                <a:fillRect/>
              </a:stretch>
            </p:blipFill>
            <p:spPr>
              <a:xfrm>
                <a:off x="5890882" y="4733658"/>
                <a:ext cx="1132789" cy="308571"/>
              </a:xfrm>
              <a:prstGeom prst="rect">
                <a:avLst/>
              </a:prstGeom>
            </p:spPr>
          </p:pic>
          <p:sp>
            <p:nvSpPr>
              <p:cNvPr id="24" name="object 25">
                <a:extLst>
                  <a:ext uri="{FF2B5EF4-FFF2-40B4-BE49-F238E27FC236}">
                    <a16:creationId xmlns:a16="http://schemas.microsoft.com/office/drawing/2014/main" id="{9EA4FD6F-D78C-D85F-0230-6546C29D3D1C}"/>
                  </a:ext>
                </a:extLst>
              </p:cNvPr>
              <p:cNvSpPr/>
              <p:nvPr/>
            </p:nvSpPr>
            <p:spPr>
              <a:xfrm>
                <a:off x="6497686" y="4642599"/>
                <a:ext cx="62230" cy="66675"/>
              </a:xfrm>
              <a:custGeom>
                <a:avLst/>
                <a:gdLst/>
                <a:ahLst/>
                <a:cxnLst/>
                <a:rect l="l" t="t" r="r" b="b"/>
                <a:pathLst>
                  <a:path w="62229" h="66675">
                    <a:moveTo>
                      <a:pt x="31090" y="66217"/>
                    </a:moveTo>
                    <a:lnTo>
                      <a:pt x="62174" y="0"/>
                    </a:lnTo>
                    <a:lnTo>
                      <a:pt x="0" y="2"/>
                    </a:lnTo>
                    <a:lnTo>
                      <a:pt x="31090" y="66217"/>
                    </a:lnTo>
                    <a:close/>
                  </a:path>
                </a:pathLst>
              </a:custGeom>
              <a:solidFill>
                <a:srgbClr val="4471C4"/>
              </a:solidFill>
            </p:spPr>
            <p:txBody>
              <a:bodyPr wrap="square" lIns="0" tIns="0" rIns="0" bIns="0" rtlCol="0"/>
              <a:lstStyle/>
              <a:p>
                <a:endParaRPr/>
              </a:p>
            </p:txBody>
          </p:sp>
          <p:sp>
            <p:nvSpPr>
              <p:cNvPr id="25" name="object 26">
                <a:extLst>
                  <a:ext uri="{FF2B5EF4-FFF2-40B4-BE49-F238E27FC236}">
                    <a16:creationId xmlns:a16="http://schemas.microsoft.com/office/drawing/2014/main" id="{2882025A-EC6C-657D-1860-10CB18538B24}"/>
                  </a:ext>
                </a:extLst>
              </p:cNvPr>
              <p:cNvSpPr/>
              <p:nvPr/>
            </p:nvSpPr>
            <p:spPr>
              <a:xfrm>
                <a:off x="7703370" y="1866288"/>
                <a:ext cx="733425" cy="3341370"/>
              </a:xfrm>
              <a:custGeom>
                <a:avLst/>
                <a:gdLst/>
                <a:ahLst/>
                <a:cxnLst/>
                <a:rect l="l" t="t" r="r" b="b"/>
                <a:pathLst>
                  <a:path w="733425" h="3341370">
                    <a:moveTo>
                      <a:pt x="733113" y="3341160"/>
                    </a:moveTo>
                    <a:lnTo>
                      <a:pt x="733113" y="0"/>
                    </a:lnTo>
                    <a:lnTo>
                      <a:pt x="0" y="0"/>
                    </a:lnTo>
                  </a:path>
                </a:pathLst>
              </a:custGeom>
              <a:ln w="11005">
                <a:solidFill>
                  <a:srgbClr val="4471C4"/>
                </a:solidFill>
              </a:ln>
            </p:spPr>
            <p:txBody>
              <a:bodyPr wrap="square" lIns="0" tIns="0" rIns="0" bIns="0" rtlCol="0"/>
              <a:lstStyle/>
              <a:p>
                <a:endParaRPr/>
              </a:p>
            </p:txBody>
          </p:sp>
          <p:sp>
            <p:nvSpPr>
              <p:cNvPr id="26" name="object 27">
                <a:extLst>
                  <a:ext uri="{FF2B5EF4-FFF2-40B4-BE49-F238E27FC236}">
                    <a16:creationId xmlns:a16="http://schemas.microsoft.com/office/drawing/2014/main" id="{B0ECD814-80C2-CC46-EA14-711CA5B8119A}"/>
                  </a:ext>
                </a:extLst>
              </p:cNvPr>
              <p:cNvSpPr/>
              <p:nvPr/>
            </p:nvSpPr>
            <p:spPr>
              <a:xfrm>
                <a:off x="7651624" y="1832644"/>
                <a:ext cx="64135" cy="66675"/>
              </a:xfrm>
              <a:custGeom>
                <a:avLst/>
                <a:gdLst/>
                <a:ahLst/>
                <a:cxnLst/>
                <a:rect l="l" t="t" r="r" b="b"/>
                <a:pathLst>
                  <a:path w="64134" h="66675">
                    <a:moveTo>
                      <a:pt x="0" y="36427"/>
                    </a:moveTo>
                    <a:lnTo>
                      <a:pt x="63670" y="66132"/>
                    </a:lnTo>
                    <a:lnTo>
                      <a:pt x="60514" y="0"/>
                    </a:lnTo>
                    <a:lnTo>
                      <a:pt x="0" y="36427"/>
                    </a:lnTo>
                    <a:close/>
                  </a:path>
                </a:pathLst>
              </a:custGeom>
              <a:solidFill>
                <a:srgbClr val="4471C4"/>
              </a:solidFill>
            </p:spPr>
            <p:txBody>
              <a:bodyPr wrap="square" lIns="0" tIns="0" rIns="0" bIns="0" rtlCol="0"/>
              <a:lstStyle/>
              <a:p>
                <a:endParaRPr/>
              </a:p>
            </p:txBody>
          </p:sp>
          <p:sp>
            <p:nvSpPr>
              <p:cNvPr id="27" name="object 28">
                <a:extLst>
                  <a:ext uri="{FF2B5EF4-FFF2-40B4-BE49-F238E27FC236}">
                    <a16:creationId xmlns:a16="http://schemas.microsoft.com/office/drawing/2014/main" id="{45A7D36B-104D-A5E6-2C94-1D9AFA69F546}"/>
                  </a:ext>
                </a:extLst>
              </p:cNvPr>
              <p:cNvSpPr/>
              <p:nvPr/>
            </p:nvSpPr>
            <p:spPr>
              <a:xfrm>
                <a:off x="7652866" y="2891477"/>
                <a:ext cx="0" cy="299720"/>
              </a:xfrm>
              <a:custGeom>
                <a:avLst/>
                <a:gdLst/>
                <a:ahLst/>
                <a:cxnLst/>
                <a:rect l="l" t="t" r="r" b="b"/>
                <a:pathLst>
                  <a:path h="299719">
                    <a:moveTo>
                      <a:pt x="0" y="0"/>
                    </a:moveTo>
                    <a:lnTo>
                      <a:pt x="0" y="299166"/>
                    </a:lnTo>
                  </a:path>
                </a:pathLst>
              </a:custGeom>
              <a:ln w="10362">
                <a:solidFill>
                  <a:srgbClr val="4471C4"/>
                </a:solidFill>
              </a:ln>
            </p:spPr>
            <p:txBody>
              <a:bodyPr wrap="square" lIns="0" tIns="0" rIns="0" bIns="0" rtlCol="0"/>
              <a:lstStyle/>
              <a:p>
                <a:endParaRPr/>
              </a:p>
            </p:txBody>
          </p:sp>
          <p:sp>
            <p:nvSpPr>
              <p:cNvPr id="28" name="object 29">
                <a:extLst>
                  <a:ext uri="{FF2B5EF4-FFF2-40B4-BE49-F238E27FC236}">
                    <a16:creationId xmlns:a16="http://schemas.microsoft.com/office/drawing/2014/main" id="{4F58D054-C600-A591-13E5-B6534574BBA6}"/>
                  </a:ext>
                </a:extLst>
              </p:cNvPr>
              <p:cNvSpPr/>
              <p:nvPr/>
            </p:nvSpPr>
            <p:spPr>
              <a:xfrm>
                <a:off x="7621781" y="3179588"/>
                <a:ext cx="62230" cy="66675"/>
              </a:xfrm>
              <a:custGeom>
                <a:avLst/>
                <a:gdLst/>
                <a:ahLst/>
                <a:cxnLst/>
                <a:rect l="l" t="t" r="r" b="b"/>
                <a:pathLst>
                  <a:path w="62229" h="66675">
                    <a:moveTo>
                      <a:pt x="31084" y="66217"/>
                    </a:moveTo>
                    <a:lnTo>
                      <a:pt x="0" y="0"/>
                    </a:lnTo>
                    <a:lnTo>
                      <a:pt x="62173" y="2"/>
                    </a:lnTo>
                    <a:lnTo>
                      <a:pt x="31084" y="66217"/>
                    </a:lnTo>
                    <a:close/>
                  </a:path>
                </a:pathLst>
              </a:custGeom>
              <a:solidFill>
                <a:srgbClr val="4471C4"/>
              </a:solidFill>
            </p:spPr>
            <p:txBody>
              <a:bodyPr wrap="square" lIns="0" tIns="0" rIns="0" bIns="0" rtlCol="0"/>
              <a:lstStyle/>
              <a:p>
                <a:endParaRPr/>
              </a:p>
            </p:txBody>
          </p:sp>
          <p:sp>
            <p:nvSpPr>
              <p:cNvPr id="29" name="object 30">
                <a:extLst>
                  <a:ext uri="{FF2B5EF4-FFF2-40B4-BE49-F238E27FC236}">
                    <a16:creationId xmlns:a16="http://schemas.microsoft.com/office/drawing/2014/main" id="{31A16A9E-C3B6-A11E-F19F-8F46F0D237D7}"/>
                  </a:ext>
                </a:extLst>
              </p:cNvPr>
              <p:cNvSpPr/>
              <p:nvPr/>
            </p:nvSpPr>
            <p:spPr>
              <a:xfrm>
                <a:off x="6805880" y="2732106"/>
                <a:ext cx="551180" cy="741680"/>
              </a:xfrm>
              <a:custGeom>
                <a:avLst/>
                <a:gdLst/>
                <a:ahLst/>
                <a:cxnLst/>
                <a:rect l="l" t="t" r="r" b="b"/>
                <a:pathLst>
                  <a:path w="551179" h="741679">
                    <a:moveTo>
                      <a:pt x="550731" y="741121"/>
                    </a:moveTo>
                    <a:lnTo>
                      <a:pt x="0" y="0"/>
                    </a:lnTo>
                  </a:path>
                </a:pathLst>
              </a:custGeom>
              <a:ln w="10602">
                <a:solidFill>
                  <a:srgbClr val="4471C4"/>
                </a:solidFill>
              </a:ln>
            </p:spPr>
            <p:txBody>
              <a:bodyPr wrap="square" lIns="0" tIns="0" rIns="0" bIns="0" rtlCol="0"/>
              <a:lstStyle/>
              <a:p>
                <a:endParaRPr/>
              </a:p>
            </p:txBody>
          </p:sp>
          <p:sp>
            <p:nvSpPr>
              <p:cNvPr id="30" name="object 31">
                <a:extLst>
                  <a:ext uri="{FF2B5EF4-FFF2-40B4-BE49-F238E27FC236}">
                    <a16:creationId xmlns:a16="http://schemas.microsoft.com/office/drawing/2014/main" id="{709FEC6D-FA94-C1DB-A85A-4B11FC611BC0}"/>
                  </a:ext>
                </a:extLst>
              </p:cNvPr>
              <p:cNvSpPr/>
              <p:nvPr/>
            </p:nvSpPr>
            <p:spPr>
              <a:xfrm>
                <a:off x="6773748" y="2688853"/>
                <a:ext cx="63500" cy="73025"/>
              </a:xfrm>
              <a:custGeom>
                <a:avLst/>
                <a:gdLst/>
                <a:ahLst/>
                <a:cxnLst/>
                <a:rect l="l" t="t" r="r" b="b"/>
                <a:pathLst>
                  <a:path w="63500" h="73025">
                    <a:moveTo>
                      <a:pt x="0" y="0"/>
                    </a:moveTo>
                    <a:lnTo>
                      <a:pt x="62957" y="31379"/>
                    </a:lnTo>
                    <a:lnTo>
                      <a:pt x="14205" y="72471"/>
                    </a:lnTo>
                    <a:lnTo>
                      <a:pt x="0" y="0"/>
                    </a:lnTo>
                    <a:close/>
                  </a:path>
                </a:pathLst>
              </a:custGeom>
              <a:solidFill>
                <a:srgbClr val="4471C4"/>
              </a:solidFill>
            </p:spPr>
            <p:txBody>
              <a:bodyPr wrap="square" lIns="0" tIns="0" rIns="0" bIns="0" rtlCol="0"/>
              <a:lstStyle/>
              <a:p>
                <a:endParaRPr/>
              </a:p>
            </p:txBody>
          </p:sp>
          <p:sp>
            <p:nvSpPr>
              <p:cNvPr id="31" name="object 32">
                <a:extLst>
                  <a:ext uri="{FF2B5EF4-FFF2-40B4-BE49-F238E27FC236}">
                    <a16:creationId xmlns:a16="http://schemas.microsoft.com/office/drawing/2014/main" id="{D94A0755-E4FC-1C6B-E3E9-6058E98C85B7}"/>
                  </a:ext>
                </a:extLst>
              </p:cNvPr>
              <p:cNvSpPr/>
              <p:nvPr/>
            </p:nvSpPr>
            <p:spPr>
              <a:xfrm>
                <a:off x="5427907" y="2490198"/>
                <a:ext cx="463550" cy="0"/>
              </a:xfrm>
              <a:custGeom>
                <a:avLst/>
                <a:gdLst/>
                <a:ahLst/>
                <a:cxnLst/>
                <a:rect l="l" t="t" r="r" b="b"/>
                <a:pathLst>
                  <a:path w="463550">
                    <a:moveTo>
                      <a:pt x="463423" y="0"/>
                    </a:moveTo>
                    <a:lnTo>
                      <a:pt x="0" y="0"/>
                    </a:lnTo>
                  </a:path>
                </a:pathLst>
              </a:custGeom>
              <a:ln w="11036">
                <a:solidFill>
                  <a:srgbClr val="4471C4"/>
                </a:solidFill>
              </a:ln>
            </p:spPr>
            <p:txBody>
              <a:bodyPr wrap="square" lIns="0" tIns="0" rIns="0" bIns="0" rtlCol="0"/>
              <a:lstStyle/>
              <a:p>
                <a:endParaRPr/>
              </a:p>
            </p:txBody>
          </p:sp>
          <p:sp>
            <p:nvSpPr>
              <p:cNvPr id="32" name="object 33">
                <a:extLst>
                  <a:ext uri="{FF2B5EF4-FFF2-40B4-BE49-F238E27FC236}">
                    <a16:creationId xmlns:a16="http://schemas.microsoft.com/office/drawing/2014/main" id="{E9375DBD-4BE8-CBDB-4BC9-E96D7FC75801}"/>
                  </a:ext>
                </a:extLst>
              </p:cNvPr>
              <p:cNvSpPr/>
              <p:nvPr/>
            </p:nvSpPr>
            <p:spPr>
              <a:xfrm>
                <a:off x="5376092" y="2457087"/>
                <a:ext cx="62230" cy="66675"/>
              </a:xfrm>
              <a:custGeom>
                <a:avLst/>
                <a:gdLst/>
                <a:ahLst/>
                <a:cxnLst/>
                <a:rect l="l" t="t" r="r" b="b"/>
                <a:pathLst>
                  <a:path w="62229" h="66675">
                    <a:moveTo>
                      <a:pt x="62173" y="66217"/>
                    </a:moveTo>
                    <a:lnTo>
                      <a:pt x="62170" y="0"/>
                    </a:lnTo>
                    <a:lnTo>
                      <a:pt x="0" y="33111"/>
                    </a:lnTo>
                    <a:lnTo>
                      <a:pt x="62173" y="66217"/>
                    </a:lnTo>
                    <a:close/>
                  </a:path>
                </a:pathLst>
              </a:custGeom>
              <a:solidFill>
                <a:srgbClr val="4471C4"/>
              </a:solidFill>
            </p:spPr>
            <p:txBody>
              <a:bodyPr wrap="square" lIns="0" tIns="0" rIns="0" bIns="0" rtlCol="0"/>
              <a:lstStyle/>
              <a:p>
                <a:endParaRPr/>
              </a:p>
            </p:txBody>
          </p:sp>
          <p:pic>
            <p:nvPicPr>
              <p:cNvPr id="33" name="object 34">
                <a:extLst>
                  <a:ext uri="{FF2B5EF4-FFF2-40B4-BE49-F238E27FC236}">
                    <a16:creationId xmlns:a16="http://schemas.microsoft.com/office/drawing/2014/main" id="{F26669D2-3A67-7C64-7EC0-944F392C36D2}"/>
                  </a:ext>
                </a:extLst>
              </p:cNvPr>
              <p:cNvPicPr/>
              <p:nvPr/>
            </p:nvPicPr>
            <p:blipFill>
              <a:blip r:embed="rId10" cstate="print"/>
              <a:stretch>
                <a:fillRect/>
              </a:stretch>
            </p:blipFill>
            <p:spPr>
              <a:xfrm>
                <a:off x="4016984" y="3454329"/>
                <a:ext cx="737577" cy="729914"/>
              </a:xfrm>
              <a:prstGeom prst="rect">
                <a:avLst/>
              </a:prstGeom>
            </p:spPr>
          </p:pic>
          <p:pic>
            <p:nvPicPr>
              <p:cNvPr id="34" name="object 35">
                <a:extLst>
                  <a:ext uri="{FF2B5EF4-FFF2-40B4-BE49-F238E27FC236}">
                    <a16:creationId xmlns:a16="http://schemas.microsoft.com/office/drawing/2014/main" id="{FDE61950-DF73-D98B-01CD-B64A4A0F44E4}"/>
                  </a:ext>
                </a:extLst>
              </p:cNvPr>
              <p:cNvPicPr/>
              <p:nvPr/>
            </p:nvPicPr>
            <p:blipFill>
              <a:blip r:embed="rId11" cstate="print"/>
              <a:stretch>
                <a:fillRect/>
              </a:stretch>
            </p:blipFill>
            <p:spPr>
              <a:xfrm>
                <a:off x="4029418" y="4185373"/>
                <a:ext cx="722451" cy="221166"/>
              </a:xfrm>
              <a:prstGeom prst="rect">
                <a:avLst/>
              </a:prstGeom>
            </p:spPr>
          </p:pic>
          <p:pic>
            <p:nvPicPr>
              <p:cNvPr id="35" name="object 36">
                <a:extLst>
                  <a:ext uri="{FF2B5EF4-FFF2-40B4-BE49-F238E27FC236}">
                    <a16:creationId xmlns:a16="http://schemas.microsoft.com/office/drawing/2014/main" id="{6B9AAC0C-EA58-2285-9E6E-24AE10B64C10}"/>
                  </a:ext>
                </a:extLst>
              </p:cNvPr>
              <p:cNvPicPr/>
              <p:nvPr/>
            </p:nvPicPr>
            <p:blipFill>
              <a:blip r:embed="rId12" cstate="print"/>
              <a:stretch>
                <a:fillRect/>
              </a:stretch>
            </p:blipFill>
            <p:spPr>
              <a:xfrm>
                <a:off x="4002062" y="4301921"/>
                <a:ext cx="632917" cy="221161"/>
              </a:xfrm>
              <a:prstGeom prst="rect">
                <a:avLst/>
              </a:prstGeom>
            </p:spPr>
          </p:pic>
          <p:pic>
            <p:nvPicPr>
              <p:cNvPr id="36" name="object 37">
                <a:extLst>
                  <a:ext uri="{FF2B5EF4-FFF2-40B4-BE49-F238E27FC236}">
                    <a16:creationId xmlns:a16="http://schemas.microsoft.com/office/drawing/2014/main" id="{55A8A3F7-FE4A-3FDB-6016-A5594044AB66}"/>
                  </a:ext>
                </a:extLst>
              </p:cNvPr>
              <p:cNvPicPr/>
              <p:nvPr/>
            </p:nvPicPr>
            <p:blipFill>
              <a:blip r:embed="rId13" cstate="print"/>
              <a:stretch>
                <a:fillRect/>
              </a:stretch>
            </p:blipFill>
            <p:spPr>
              <a:xfrm>
                <a:off x="4535512" y="4388002"/>
                <a:ext cx="195218" cy="147000"/>
              </a:xfrm>
              <a:prstGeom prst="rect">
                <a:avLst/>
              </a:prstGeom>
            </p:spPr>
          </p:pic>
          <p:sp>
            <p:nvSpPr>
              <p:cNvPr id="37" name="object 38">
                <a:extLst>
                  <a:ext uri="{FF2B5EF4-FFF2-40B4-BE49-F238E27FC236}">
                    <a16:creationId xmlns:a16="http://schemas.microsoft.com/office/drawing/2014/main" id="{0CE75582-26C5-312A-A8C0-C14CD709A0BC}"/>
                  </a:ext>
                </a:extLst>
              </p:cNvPr>
              <p:cNvSpPr/>
              <p:nvPr/>
            </p:nvSpPr>
            <p:spPr>
              <a:xfrm>
                <a:off x="4529290" y="2965641"/>
                <a:ext cx="10795" cy="403225"/>
              </a:xfrm>
              <a:custGeom>
                <a:avLst/>
                <a:gdLst/>
                <a:ahLst/>
                <a:cxnLst/>
                <a:rect l="l" t="t" r="r" b="b"/>
                <a:pathLst>
                  <a:path w="10795" h="403225">
                    <a:moveTo>
                      <a:pt x="0" y="0"/>
                    </a:moveTo>
                    <a:lnTo>
                      <a:pt x="10694" y="402903"/>
                    </a:lnTo>
                  </a:path>
                </a:pathLst>
              </a:custGeom>
              <a:ln w="10362">
                <a:solidFill>
                  <a:srgbClr val="4471C4"/>
                </a:solidFill>
              </a:ln>
            </p:spPr>
            <p:txBody>
              <a:bodyPr wrap="square" lIns="0" tIns="0" rIns="0" bIns="0" rtlCol="0"/>
              <a:lstStyle/>
              <a:p>
                <a:endParaRPr/>
              </a:p>
            </p:txBody>
          </p:sp>
          <p:sp>
            <p:nvSpPr>
              <p:cNvPr id="38" name="object 39">
                <a:extLst>
                  <a:ext uri="{FF2B5EF4-FFF2-40B4-BE49-F238E27FC236}">
                    <a16:creationId xmlns:a16="http://schemas.microsoft.com/office/drawing/2014/main" id="{8A8AFFF9-6113-BF79-4D1C-F9346BDF50FF}"/>
                  </a:ext>
                </a:extLst>
              </p:cNvPr>
              <p:cNvSpPr/>
              <p:nvPr/>
            </p:nvSpPr>
            <p:spPr>
              <a:xfrm>
                <a:off x="4508619" y="3356561"/>
                <a:ext cx="62230" cy="67310"/>
              </a:xfrm>
              <a:custGeom>
                <a:avLst/>
                <a:gdLst/>
                <a:ahLst/>
                <a:cxnLst/>
                <a:rect l="l" t="t" r="r" b="b"/>
                <a:pathLst>
                  <a:path w="62229" h="67310">
                    <a:moveTo>
                      <a:pt x="32828" y="67123"/>
                    </a:moveTo>
                    <a:lnTo>
                      <a:pt x="0" y="1868"/>
                    </a:lnTo>
                    <a:lnTo>
                      <a:pt x="62149" y="0"/>
                    </a:lnTo>
                    <a:lnTo>
                      <a:pt x="32828" y="67123"/>
                    </a:lnTo>
                    <a:close/>
                  </a:path>
                </a:pathLst>
              </a:custGeom>
              <a:solidFill>
                <a:srgbClr val="4471C4"/>
              </a:solidFill>
            </p:spPr>
            <p:txBody>
              <a:bodyPr wrap="square" lIns="0" tIns="0" rIns="0" bIns="0" rtlCol="0"/>
              <a:lstStyle/>
              <a:p>
                <a:endParaRPr/>
              </a:p>
            </p:txBody>
          </p:sp>
          <p:sp>
            <p:nvSpPr>
              <p:cNvPr id="39" name="object 40">
                <a:extLst>
                  <a:ext uri="{FF2B5EF4-FFF2-40B4-BE49-F238E27FC236}">
                    <a16:creationId xmlns:a16="http://schemas.microsoft.com/office/drawing/2014/main" id="{1F9B7032-68D2-A69C-86AA-0B8743BD17E6}"/>
                  </a:ext>
                </a:extLst>
              </p:cNvPr>
              <p:cNvSpPr/>
              <p:nvPr/>
            </p:nvSpPr>
            <p:spPr>
              <a:xfrm>
                <a:off x="4745652" y="3813498"/>
                <a:ext cx="220979" cy="6985"/>
              </a:xfrm>
              <a:custGeom>
                <a:avLst/>
                <a:gdLst/>
                <a:ahLst/>
                <a:cxnLst/>
                <a:rect l="l" t="t" r="r" b="b"/>
                <a:pathLst>
                  <a:path w="220979" h="6985">
                    <a:moveTo>
                      <a:pt x="0" y="6782"/>
                    </a:moveTo>
                    <a:lnTo>
                      <a:pt x="220390" y="0"/>
                    </a:lnTo>
                  </a:path>
                </a:pathLst>
              </a:custGeom>
              <a:ln w="11035">
                <a:solidFill>
                  <a:srgbClr val="4471C4"/>
                </a:solidFill>
              </a:ln>
            </p:spPr>
            <p:txBody>
              <a:bodyPr wrap="square" lIns="0" tIns="0" rIns="0" bIns="0" rtlCol="0"/>
              <a:lstStyle/>
              <a:p>
                <a:endParaRPr/>
              </a:p>
            </p:txBody>
          </p:sp>
          <p:sp>
            <p:nvSpPr>
              <p:cNvPr id="40" name="object 41">
                <a:extLst>
                  <a:ext uri="{FF2B5EF4-FFF2-40B4-BE49-F238E27FC236}">
                    <a16:creationId xmlns:a16="http://schemas.microsoft.com/office/drawing/2014/main" id="{13D8DA9C-CF28-C49F-8DB1-7B187417E55E}"/>
                  </a:ext>
                </a:extLst>
              </p:cNvPr>
              <p:cNvSpPr/>
              <p:nvPr/>
            </p:nvSpPr>
            <p:spPr>
              <a:xfrm>
                <a:off x="4954788" y="3780724"/>
                <a:ext cx="63500" cy="66675"/>
              </a:xfrm>
              <a:custGeom>
                <a:avLst/>
                <a:gdLst/>
                <a:ahLst/>
                <a:cxnLst/>
                <a:rect l="l" t="t" r="r" b="b"/>
                <a:pathLst>
                  <a:path w="63500" h="66675">
                    <a:moveTo>
                      <a:pt x="0" y="0"/>
                    </a:moveTo>
                    <a:lnTo>
                      <a:pt x="1798" y="66192"/>
                    </a:lnTo>
                    <a:lnTo>
                      <a:pt x="63046" y="31180"/>
                    </a:lnTo>
                    <a:lnTo>
                      <a:pt x="0" y="0"/>
                    </a:lnTo>
                    <a:close/>
                  </a:path>
                </a:pathLst>
              </a:custGeom>
              <a:solidFill>
                <a:srgbClr val="4471C4"/>
              </a:solidFill>
            </p:spPr>
            <p:txBody>
              <a:bodyPr wrap="square" lIns="0" tIns="0" rIns="0" bIns="0" rtlCol="0"/>
              <a:lstStyle/>
              <a:p>
                <a:endParaRPr/>
              </a:p>
            </p:txBody>
          </p:sp>
          <p:pic>
            <p:nvPicPr>
              <p:cNvPr id="41" name="object 42">
                <a:extLst>
                  <a:ext uri="{FF2B5EF4-FFF2-40B4-BE49-F238E27FC236}">
                    <a16:creationId xmlns:a16="http://schemas.microsoft.com/office/drawing/2014/main" id="{A98B4AE0-4CCA-F417-0A6E-7E926EB310D2}"/>
                  </a:ext>
                </a:extLst>
              </p:cNvPr>
              <p:cNvPicPr/>
              <p:nvPr/>
            </p:nvPicPr>
            <p:blipFill>
              <a:blip r:embed="rId14" cstate="print"/>
              <a:stretch>
                <a:fillRect/>
              </a:stretch>
            </p:blipFill>
            <p:spPr>
              <a:xfrm>
                <a:off x="5061496" y="3439761"/>
                <a:ext cx="738821" cy="731236"/>
              </a:xfrm>
              <a:prstGeom prst="rect">
                <a:avLst/>
              </a:prstGeom>
            </p:spPr>
          </p:pic>
          <p:pic>
            <p:nvPicPr>
              <p:cNvPr id="42" name="object 43">
                <a:extLst>
                  <a:ext uri="{FF2B5EF4-FFF2-40B4-BE49-F238E27FC236}">
                    <a16:creationId xmlns:a16="http://schemas.microsoft.com/office/drawing/2014/main" id="{9E99BB95-9808-C69C-BE7C-08F43ABA72BA}"/>
                  </a:ext>
                </a:extLst>
              </p:cNvPr>
              <p:cNvPicPr/>
              <p:nvPr/>
            </p:nvPicPr>
            <p:blipFill>
              <a:blip r:embed="rId15" cstate="print"/>
              <a:stretch>
                <a:fillRect/>
              </a:stretch>
            </p:blipFill>
            <p:spPr>
              <a:xfrm>
                <a:off x="5078900" y="4185373"/>
                <a:ext cx="749802" cy="184083"/>
              </a:xfrm>
              <a:prstGeom prst="rect">
                <a:avLst/>
              </a:prstGeom>
            </p:spPr>
          </p:pic>
          <p:pic>
            <p:nvPicPr>
              <p:cNvPr id="43" name="object 44">
                <a:extLst>
                  <a:ext uri="{FF2B5EF4-FFF2-40B4-BE49-F238E27FC236}">
                    <a16:creationId xmlns:a16="http://schemas.microsoft.com/office/drawing/2014/main" id="{22308596-DD37-91B9-C4C6-F612C701D97A}"/>
                  </a:ext>
                </a:extLst>
              </p:cNvPr>
              <p:cNvPicPr/>
              <p:nvPr/>
            </p:nvPicPr>
            <p:blipFill>
              <a:blip r:embed="rId16" cstate="print"/>
              <a:stretch>
                <a:fillRect/>
              </a:stretch>
            </p:blipFill>
            <p:spPr>
              <a:xfrm>
                <a:off x="5056518" y="4264837"/>
                <a:ext cx="656547" cy="180111"/>
              </a:xfrm>
              <a:prstGeom prst="rect">
                <a:avLst/>
              </a:prstGeom>
            </p:spPr>
          </p:pic>
          <p:pic>
            <p:nvPicPr>
              <p:cNvPr id="44" name="object 45">
                <a:extLst>
                  <a:ext uri="{FF2B5EF4-FFF2-40B4-BE49-F238E27FC236}">
                    <a16:creationId xmlns:a16="http://schemas.microsoft.com/office/drawing/2014/main" id="{1885B0A7-5EDC-23CA-2DB1-DAFEF685D563}"/>
                  </a:ext>
                </a:extLst>
              </p:cNvPr>
              <p:cNvPicPr/>
              <p:nvPr/>
            </p:nvPicPr>
            <p:blipFill>
              <a:blip r:embed="rId17" cstate="print"/>
              <a:stretch>
                <a:fillRect/>
              </a:stretch>
            </p:blipFill>
            <p:spPr>
              <a:xfrm>
                <a:off x="5613590" y="4345622"/>
                <a:ext cx="133045" cy="99326"/>
              </a:xfrm>
              <a:prstGeom prst="rect">
                <a:avLst/>
              </a:prstGeom>
            </p:spPr>
          </p:pic>
          <p:pic>
            <p:nvPicPr>
              <p:cNvPr id="45" name="object 46">
                <a:extLst>
                  <a:ext uri="{FF2B5EF4-FFF2-40B4-BE49-F238E27FC236}">
                    <a16:creationId xmlns:a16="http://schemas.microsoft.com/office/drawing/2014/main" id="{92231F0D-4FEE-0ED5-FD20-5191CA09260E}"/>
                  </a:ext>
                </a:extLst>
              </p:cNvPr>
              <p:cNvPicPr/>
              <p:nvPr/>
            </p:nvPicPr>
            <p:blipFill>
              <a:blip r:embed="rId18" cstate="print"/>
              <a:stretch>
                <a:fillRect/>
              </a:stretch>
            </p:blipFill>
            <p:spPr>
              <a:xfrm>
                <a:off x="5667058" y="4345622"/>
                <a:ext cx="136778" cy="99326"/>
              </a:xfrm>
              <a:prstGeom prst="rect">
                <a:avLst/>
              </a:prstGeom>
            </p:spPr>
          </p:pic>
          <p:sp>
            <p:nvSpPr>
              <p:cNvPr id="46" name="object 47">
                <a:extLst>
                  <a:ext uri="{FF2B5EF4-FFF2-40B4-BE49-F238E27FC236}">
                    <a16:creationId xmlns:a16="http://schemas.microsoft.com/office/drawing/2014/main" id="{8940F5B4-3DD2-63AD-3A67-402CF328A767}"/>
                  </a:ext>
                </a:extLst>
              </p:cNvPr>
              <p:cNvSpPr/>
              <p:nvPr/>
            </p:nvSpPr>
            <p:spPr>
              <a:xfrm>
                <a:off x="5798865" y="3804210"/>
                <a:ext cx="220345" cy="6985"/>
              </a:xfrm>
              <a:custGeom>
                <a:avLst/>
                <a:gdLst/>
                <a:ahLst/>
                <a:cxnLst/>
                <a:rect l="l" t="t" r="r" b="b"/>
                <a:pathLst>
                  <a:path w="220345" h="6985">
                    <a:moveTo>
                      <a:pt x="0" y="6700"/>
                    </a:moveTo>
                    <a:lnTo>
                      <a:pt x="220213" y="0"/>
                    </a:lnTo>
                  </a:path>
                </a:pathLst>
              </a:custGeom>
              <a:ln w="11035">
                <a:solidFill>
                  <a:srgbClr val="4471C4"/>
                </a:solidFill>
              </a:ln>
            </p:spPr>
            <p:txBody>
              <a:bodyPr wrap="square" lIns="0" tIns="0" rIns="0" bIns="0" rtlCol="0"/>
              <a:lstStyle/>
              <a:p>
                <a:endParaRPr/>
              </a:p>
            </p:txBody>
          </p:sp>
          <p:sp>
            <p:nvSpPr>
              <p:cNvPr id="47" name="object 48">
                <a:extLst>
                  <a:ext uri="{FF2B5EF4-FFF2-40B4-BE49-F238E27FC236}">
                    <a16:creationId xmlns:a16="http://schemas.microsoft.com/office/drawing/2014/main" id="{014D53B7-6C3D-0D4D-AEA8-BD253ACEAC91}"/>
                  </a:ext>
                </a:extLst>
              </p:cNvPr>
              <p:cNvSpPr/>
              <p:nvPr/>
            </p:nvSpPr>
            <p:spPr>
              <a:xfrm>
                <a:off x="6007834" y="3771431"/>
                <a:ext cx="63500" cy="66675"/>
              </a:xfrm>
              <a:custGeom>
                <a:avLst/>
                <a:gdLst/>
                <a:ahLst/>
                <a:cxnLst/>
                <a:rect l="l" t="t" r="r" b="b"/>
                <a:pathLst>
                  <a:path w="63500" h="66675">
                    <a:moveTo>
                      <a:pt x="0" y="0"/>
                    </a:moveTo>
                    <a:lnTo>
                      <a:pt x="1778" y="66192"/>
                    </a:lnTo>
                    <a:lnTo>
                      <a:pt x="63036" y="31202"/>
                    </a:lnTo>
                    <a:lnTo>
                      <a:pt x="0" y="0"/>
                    </a:lnTo>
                    <a:close/>
                  </a:path>
                </a:pathLst>
              </a:custGeom>
              <a:solidFill>
                <a:srgbClr val="4471C4"/>
              </a:solidFill>
            </p:spPr>
            <p:txBody>
              <a:bodyPr wrap="square" lIns="0" tIns="0" rIns="0" bIns="0" rtlCol="0"/>
              <a:lstStyle/>
              <a:p>
                <a:endParaRPr/>
              </a:p>
            </p:txBody>
          </p:sp>
          <p:sp>
            <p:nvSpPr>
              <p:cNvPr id="48" name="object 49">
                <a:extLst>
                  <a:ext uri="{FF2B5EF4-FFF2-40B4-BE49-F238E27FC236}">
                    <a16:creationId xmlns:a16="http://schemas.microsoft.com/office/drawing/2014/main" id="{124FAE61-63C0-D74F-7D63-12D350C03654}"/>
                  </a:ext>
                </a:extLst>
              </p:cNvPr>
              <p:cNvSpPr/>
              <p:nvPr/>
            </p:nvSpPr>
            <p:spPr>
              <a:xfrm>
                <a:off x="4542338" y="4879334"/>
                <a:ext cx="3175" cy="274320"/>
              </a:xfrm>
              <a:custGeom>
                <a:avLst/>
                <a:gdLst/>
                <a:ahLst/>
                <a:cxnLst/>
                <a:rect l="l" t="t" r="r" b="b"/>
                <a:pathLst>
                  <a:path w="3175" h="274320">
                    <a:moveTo>
                      <a:pt x="3049" y="0"/>
                    </a:moveTo>
                    <a:lnTo>
                      <a:pt x="0" y="273830"/>
                    </a:lnTo>
                  </a:path>
                </a:pathLst>
              </a:custGeom>
              <a:ln w="10362">
                <a:solidFill>
                  <a:srgbClr val="4471C4"/>
                </a:solidFill>
              </a:ln>
            </p:spPr>
            <p:txBody>
              <a:bodyPr wrap="square" lIns="0" tIns="0" rIns="0" bIns="0" rtlCol="0"/>
              <a:lstStyle/>
              <a:p>
                <a:endParaRPr/>
              </a:p>
            </p:txBody>
          </p:sp>
          <p:sp>
            <p:nvSpPr>
              <p:cNvPr id="49" name="object 50">
                <a:extLst>
                  <a:ext uri="{FF2B5EF4-FFF2-40B4-BE49-F238E27FC236}">
                    <a16:creationId xmlns:a16="http://schemas.microsoft.com/office/drawing/2014/main" id="{5A75DA35-0FE4-680D-3091-DAE5FE0EE976}"/>
                  </a:ext>
                </a:extLst>
              </p:cNvPr>
              <p:cNvSpPr/>
              <p:nvPr/>
            </p:nvSpPr>
            <p:spPr>
              <a:xfrm>
                <a:off x="4511376" y="5141718"/>
                <a:ext cx="62230" cy="66675"/>
              </a:xfrm>
              <a:custGeom>
                <a:avLst/>
                <a:gdLst/>
                <a:ahLst/>
                <a:cxnLst/>
                <a:rect l="l" t="t" r="r" b="b"/>
                <a:pathLst>
                  <a:path w="62229" h="66675">
                    <a:moveTo>
                      <a:pt x="30348" y="66604"/>
                    </a:moveTo>
                    <a:lnTo>
                      <a:pt x="62164" y="782"/>
                    </a:lnTo>
                    <a:lnTo>
                      <a:pt x="0" y="0"/>
                    </a:lnTo>
                    <a:lnTo>
                      <a:pt x="30348" y="66604"/>
                    </a:lnTo>
                    <a:close/>
                  </a:path>
                </a:pathLst>
              </a:custGeom>
              <a:solidFill>
                <a:srgbClr val="4471C4"/>
              </a:solidFill>
            </p:spPr>
            <p:txBody>
              <a:bodyPr wrap="square" lIns="0" tIns="0" rIns="0" bIns="0" rtlCol="0"/>
              <a:lstStyle/>
              <a:p>
                <a:endParaRPr/>
              </a:p>
            </p:txBody>
          </p:sp>
          <p:sp>
            <p:nvSpPr>
              <p:cNvPr id="50" name="object 51">
                <a:extLst>
                  <a:ext uri="{FF2B5EF4-FFF2-40B4-BE49-F238E27FC236}">
                    <a16:creationId xmlns:a16="http://schemas.microsoft.com/office/drawing/2014/main" id="{D9DE8C06-9374-3BE7-92C2-E20F71B4447F}"/>
                  </a:ext>
                </a:extLst>
              </p:cNvPr>
              <p:cNvSpPr/>
              <p:nvPr/>
            </p:nvSpPr>
            <p:spPr>
              <a:xfrm>
                <a:off x="4540481" y="4891254"/>
                <a:ext cx="1351280" cy="0"/>
              </a:xfrm>
              <a:custGeom>
                <a:avLst/>
                <a:gdLst/>
                <a:ahLst/>
                <a:cxnLst/>
                <a:rect l="l" t="t" r="r" b="b"/>
                <a:pathLst>
                  <a:path w="1351279">
                    <a:moveTo>
                      <a:pt x="0" y="0"/>
                    </a:moveTo>
                    <a:lnTo>
                      <a:pt x="1350907" y="0"/>
                    </a:lnTo>
                  </a:path>
                </a:pathLst>
              </a:custGeom>
              <a:ln w="5297">
                <a:solidFill>
                  <a:srgbClr val="4471C4"/>
                </a:solidFill>
              </a:ln>
            </p:spPr>
            <p:txBody>
              <a:bodyPr wrap="square" lIns="0" tIns="0" rIns="0" bIns="0" rtlCol="0"/>
              <a:lstStyle/>
              <a:p>
                <a:endParaRPr/>
              </a:p>
            </p:txBody>
          </p:sp>
          <p:pic>
            <p:nvPicPr>
              <p:cNvPr id="51" name="object 52">
                <a:extLst>
                  <a:ext uri="{FF2B5EF4-FFF2-40B4-BE49-F238E27FC236}">
                    <a16:creationId xmlns:a16="http://schemas.microsoft.com/office/drawing/2014/main" id="{41C6DA67-5660-C679-965D-FA69BA6A8ED5}"/>
                  </a:ext>
                </a:extLst>
              </p:cNvPr>
              <p:cNvPicPr/>
              <p:nvPr/>
            </p:nvPicPr>
            <p:blipFill>
              <a:blip r:embed="rId19" cstate="print"/>
              <a:stretch>
                <a:fillRect/>
              </a:stretch>
            </p:blipFill>
            <p:spPr>
              <a:xfrm>
                <a:off x="5784726" y="5209200"/>
                <a:ext cx="1708651" cy="1410487"/>
              </a:xfrm>
              <a:prstGeom prst="rect">
                <a:avLst/>
              </a:prstGeom>
            </p:spPr>
          </p:pic>
          <p:sp>
            <p:nvSpPr>
              <p:cNvPr id="52" name="object 53">
                <a:extLst>
                  <a:ext uri="{FF2B5EF4-FFF2-40B4-BE49-F238E27FC236}">
                    <a16:creationId xmlns:a16="http://schemas.microsoft.com/office/drawing/2014/main" id="{06BE7BDF-A0E5-A9F8-E757-07221AECA574}"/>
                  </a:ext>
                </a:extLst>
              </p:cNvPr>
              <p:cNvSpPr/>
              <p:nvPr/>
            </p:nvSpPr>
            <p:spPr>
              <a:xfrm>
                <a:off x="5964867" y="5687853"/>
                <a:ext cx="705485" cy="635"/>
              </a:xfrm>
              <a:custGeom>
                <a:avLst/>
                <a:gdLst/>
                <a:ahLst/>
                <a:cxnLst/>
                <a:rect l="l" t="t" r="r" b="b"/>
                <a:pathLst>
                  <a:path w="705484" h="635">
                    <a:moveTo>
                      <a:pt x="0" y="0"/>
                    </a:moveTo>
                    <a:lnTo>
                      <a:pt x="705191" y="521"/>
                    </a:lnTo>
                  </a:path>
                </a:pathLst>
              </a:custGeom>
              <a:ln w="25163">
                <a:solidFill>
                  <a:srgbClr val="4471C4"/>
                </a:solidFill>
              </a:ln>
            </p:spPr>
            <p:txBody>
              <a:bodyPr wrap="square" lIns="0" tIns="0" rIns="0" bIns="0" rtlCol="0"/>
              <a:lstStyle/>
              <a:p>
                <a:endParaRPr/>
              </a:p>
            </p:txBody>
          </p:sp>
          <p:sp>
            <p:nvSpPr>
              <p:cNvPr id="53" name="object 54">
                <a:extLst>
                  <a:ext uri="{FF2B5EF4-FFF2-40B4-BE49-F238E27FC236}">
                    <a16:creationId xmlns:a16="http://schemas.microsoft.com/office/drawing/2014/main" id="{C45AC6DE-561F-38C8-E285-C3E744430E40}"/>
                  </a:ext>
                </a:extLst>
              </p:cNvPr>
              <p:cNvSpPr/>
              <p:nvPr/>
            </p:nvSpPr>
            <p:spPr>
              <a:xfrm>
                <a:off x="6659962" y="5686529"/>
                <a:ext cx="9525" cy="575945"/>
              </a:xfrm>
              <a:custGeom>
                <a:avLst/>
                <a:gdLst/>
                <a:ahLst/>
                <a:cxnLst/>
                <a:rect l="l" t="t" r="r" b="b"/>
                <a:pathLst>
                  <a:path w="9525" h="575945">
                    <a:moveTo>
                      <a:pt x="0" y="0"/>
                    </a:moveTo>
                    <a:lnTo>
                      <a:pt x="9480" y="575852"/>
                    </a:lnTo>
                  </a:path>
                </a:pathLst>
              </a:custGeom>
              <a:ln w="23626">
                <a:solidFill>
                  <a:srgbClr val="4471C4"/>
                </a:solidFill>
              </a:ln>
            </p:spPr>
            <p:txBody>
              <a:bodyPr wrap="square" lIns="0" tIns="0" rIns="0" bIns="0" rtlCol="0"/>
              <a:lstStyle/>
              <a:p>
                <a:endParaRPr/>
              </a:p>
            </p:txBody>
          </p:sp>
          <p:sp>
            <p:nvSpPr>
              <p:cNvPr id="54" name="object 55">
                <a:extLst>
                  <a:ext uri="{FF2B5EF4-FFF2-40B4-BE49-F238E27FC236}">
                    <a16:creationId xmlns:a16="http://schemas.microsoft.com/office/drawing/2014/main" id="{7EBFCC2C-2D49-2DD3-C505-1D21C8D4E190}"/>
                  </a:ext>
                </a:extLst>
              </p:cNvPr>
              <p:cNvSpPr/>
              <p:nvPr/>
            </p:nvSpPr>
            <p:spPr>
              <a:xfrm>
                <a:off x="7388009" y="5783869"/>
                <a:ext cx="76835" cy="0"/>
              </a:xfrm>
              <a:custGeom>
                <a:avLst/>
                <a:gdLst/>
                <a:ahLst/>
                <a:cxnLst/>
                <a:rect l="l" t="t" r="r" b="b"/>
                <a:pathLst>
                  <a:path w="76834">
                    <a:moveTo>
                      <a:pt x="0" y="0"/>
                    </a:moveTo>
                    <a:lnTo>
                      <a:pt x="76639" y="0"/>
                    </a:lnTo>
                  </a:path>
                </a:pathLst>
              </a:custGeom>
              <a:ln w="11037">
                <a:solidFill>
                  <a:srgbClr val="4471C4"/>
                </a:solidFill>
              </a:ln>
            </p:spPr>
            <p:txBody>
              <a:bodyPr wrap="square" lIns="0" tIns="0" rIns="0" bIns="0" rtlCol="0"/>
              <a:lstStyle/>
              <a:p>
                <a:endParaRPr/>
              </a:p>
            </p:txBody>
          </p:sp>
          <p:sp>
            <p:nvSpPr>
              <p:cNvPr id="55" name="object 56">
                <a:extLst>
                  <a:ext uri="{FF2B5EF4-FFF2-40B4-BE49-F238E27FC236}">
                    <a16:creationId xmlns:a16="http://schemas.microsoft.com/office/drawing/2014/main" id="{91086C16-2458-4B98-1FE0-28339D9939C2}"/>
                  </a:ext>
                </a:extLst>
              </p:cNvPr>
              <p:cNvSpPr/>
              <p:nvPr/>
            </p:nvSpPr>
            <p:spPr>
              <a:xfrm>
                <a:off x="7454303" y="5750754"/>
                <a:ext cx="62230" cy="66675"/>
              </a:xfrm>
              <a:custGeom>
                <a:avLst/>
                <a:gdLst/>
                <a:ahLst/>
                <a:cxnLst/>
                <a:rect l="l" t="t" r="r" b="b"/>
                <a:pathLst>
                  <a:path w="62229" h="66675">
                    <a:moveTo>
                      <a:pt x="0" y="66225"/>
                    </a:moveTo>
                    <a:lnTo>
                      <a:pt x="3" y="0"/>
                    </a:lnTo>
                    <a:lnTo>
                      <a:pt x="62178" y="33116"/>
                    </a:lnTo>
                    <a:lnTo>
                      <a:pt x="0" y="66225"/>
                    </a:lnTo>
                    <a:close/>
                  </a:path>
                </a:pathLst>
              </a:custGeom>
              <a:solidFill>
                <a:srgbClr val="4471C4"/>
              </a:solidFill>
            </p:spPr>
            <p:txBody>
              <a:bodyPr wrap="square" lIns="0" tIns="0" rIns="0" bIns="0" rtlCol="0"/>
              <a:lstStyle/>
              <a:p>
                <a:endParaRPr/>
              </a:p>
            </p:txBody>
          </p:sp>
          <p:sp>
            <p:nvSpPr>
              <p:cNvPr id="56" name="object 57">
                <a:extLst>
                  <a:ext uri="{FF2B5EF4-FFF2-40B4-BE49-F238E27FC236}">
                    <a16:creationId xmlns:a16="http://schemas.microsoft.com/office/drawing/2014/main" id="{B990FFD6-0753-391C-B36A-79FE48074112}"/>
                  </a:ext>
                </a:extLst>
              </p:cNvPr>
              <p:cNvSpPr/>
              <p:nvPr/>
            </p:nvSpPr>
            <p:spPr>
              <a:xfrm>
                <a:off x="7543441" y="5644812"/>
                <a:ext cx="962660" cy="313055"/>
              </a:xfrm>
              <a:custGeom>
                <a:avLst/>
                <a:gdLst/>
                <a:ahLst/>
                <a:cxnLst/>
                <a:rect l="l" t="t" r="r" b="b"/>
                <a:pathLst>
                  <a:path w="962659" h="313054">
                    <a:moveTo>
                      <a:pt x="0" y="0"/>
                    </a:moveTo>
                    <a:lnTo>
                      <a:pt x="962425" y="0"/>
                    </a:lnTo>
                    <a:lnTo>
                      <a:pt x="962425" y="312553"/>
                    </a:lnTo>
                    <a:lnTo>
                      <a:pt x="0" y="312553"/>
                    </a:lnTo>
                    <a:lnTo>
                      <a:pt x="0" y="0"/>
                    </a:lnTo>
                    <a:close/>
                  </a:path>
                </a:pathLst>
              </a:custGeom>
              <a:ln w="7899">
                <a:solidFill>
                  <a:srgbClr val="000000"/>
                </a:solidFill>
              </a:ln>
            </p:spPr>
            <p:txBody>
              <a:bodyPr wrap="square" lIns="0" tIns="0" rIns="0" bIns="0" rtlCol="0"/>
              <a:lstStyle/>
              <a:p>
                <a:endParaRPr/>
              </a:p>
            </p:txBody>
          </p:sp>
          <p:pic>
            <p:nvPicPr>
              <p:cNvPr id="57" name="object 58">
                <a:extLst>
                  <a:ext uri="{FF2B5EF4-FFF2-40B4-BE49-F238E27FC236}">
                    <a16:creationId xmlns:a16="http://schemas.microsoft.com/office/drawing/2014/main" id="{AD01270C-85FE-7388-B0A9-0A73404B2304}"/>
                  </a:ext>
                </a:extLst>
              </p:cNvPr>
              <p:cNvPicPr/>
              <p:nvPr/>
            </p:nvPicPr>
            <p:blipFill>
              <a:blip r:embed="rId20" cstate="print"/>
              <a:stretch>
                <a:fillRect/>
              </a:stretch>
            </p:blipFill>
            <p:spPr>
              <a:xfrm>
                <a:off x="7564581" y="5683212"/>
                <a:ext cx="586913" cy="169519"/>
              </a:xfrm>
              <a:prstGeom prst="rect">
                <a:avLst/>
              </a:prstGeom>
            </p:spPr>
          </p:pic>
          <p:pic>
            <p:nvPicPr>
              <p:cNvPr id="58" name="object 59">
                <a:extLst>
                  <a:ext uri="{FF2B5EF4-FFF2-40B4-BE49-F238E27FC236}">
                    <a16:creationId xmlns:a16="http://schemas.microsoft.com/office/drawing/2014/main" id="{4CFAC574-1525-95E5-23FB-E5480F38BA51}"/>
                  </a:ext>
                </a:extLst>
              </p:cNvPr>
              <p:cNvPicPr/>
              <p:nvPr/>
            </p:nvPicPr>
            <p:blipFill>
              <a:blip r:embed="rId21" cstate="print"/>
              <a:stretch>
                <a:fillRect/>
              </a:stretch>
            </p:blipFill>
            <p:spPr>
              <a:xfrm>
                <a:off x="8047050" y="5683212"/>
                <a:ext cx="436450" cy="169519"/>
              </a:xfrm>
              <a:prstGeom prst="rect">
                <a:avLst/>
              </a:prstGeom>
            </p:spPr>
          </p:pic>
          <p:pic>
            <p:nvPicPr>
              <p:cNvPr id="59" name="object 60">
                <a:extLst>
                  <a:ext uri="{FF2B5EF4-FFF2-40B4-BE49-F238E27FC236}">
                    <a16:creationId xmlns:a16="http://schemas.microsoft.com/office/drawing/2014/main" id="{001F7438-48DF-60EF-F5C4-15CDE014143A}"/>
                  </a:ext>
                </a:extLst>
              </p:cNvPr>
              <p:cNvPicPr/>
              <p:nvPr/>
            </p:nvPicPr>
            <p:blipFill>
              <a:blip r:embed="rId22" cstate="print"/>
              <a:stretch>
                <a:fillRect/>
              </a:stretch>
            </p:blipFill>
            <p:spPr>
              <a:xfrm>
                <a:off x="7715046" y="5773274"/>
                <a:ext cx="617994" cy="144353"/>
              </a:xfrm>
              <a:prstGeom prst="rect">
                <a:avLst/>
              </a:prstGeom>
            </p:spPr>
          </p:pic>
          <p:pic>
            <p:nvPicPr>
              <p:cNvPr id="60" name="object 61">
                <a:extLst>
                  <a:ext uri="{FF2B5EF4-FFF2-40B4-BE49-F238E27FC236}">
                    <a16:creationId xmlns:a16="http://schemas.microsoft.com/office/drawing/2014/main" id="{71D92A28-5DF7-12ED-C450-AF228EDFE0F4}"/>
                  </a:ext>
                </a:extLst>
              </p:cNvPr>
              <p:cNvPicPr/>
              <p:nvPr/>
            </p:nvPicPr>
            <p:blipFill>
              <a:blip r:embed="rId23" cstate="print"/>
              <a:stretch>
                <a:fillRect/>
              </a:stretch>
            </p:blipFill>
            <p:spPr>
              <a:xfrm>
                <a:off x="6109729" y="3536441"/>
                <a:ext cx="850528" cy="597280"/>
              </a:xfrm>
              <a:prstGeom prst="rect">
                <a:avLst/>
              </a:prstGeom>
            </p:spPr>
          </p:pic>
          <p:sp>
            <p:nvSpPr>
              <p:cNvPr id="61" name="object 62">
                <a:extLst>
                  <a:ext uri="{FF2B5EF4-FFF2-40B4-BE49-F238E27FC236}">
                    <a16:creationId xmlns:a16="http://schemas.microsoft.com/office/drawing/2014/main" id="{6F287CCC-D607-C2DC-4B62-4EC833C27B0F}"/>
                  </a:ext>
                </a:extLst>
              </p:cNvPr>
              <p:cNvSpPr/>
              <p:nvPr/>
            </p:nvSpPr>
            <p:spPr>
              <a:xfrm>
                <a:off x="3905072" y="1947212"/>
                <a:ext cx="4436745" cy="2581275"/>
              </a:xfrm>
              <a:custGeom>
                <a:avLst/>
                <a:gdLst/>
                <a:ahLst/>
                <a:cxnLst/>
                <a:rect l="l" t="t" r="r" b="b"/>
                <a:pathLst>
                  <a:path w="4436745" h="2581275">
                    <a:moveTo>
                      <a:pt x="0" y="0"/>
                    </a:moveTo>
                    <a:lnTo>
                      <a:pt x="4436680" y="0"/>
                    </a:lnTo>
                    <a:lnTo>
                      <a:pt x="4436680" y="2581172"/>
                    </a:lnTo>
                    <a:lnTo>
                      <a:pt x="0" y="2581172"/>
                    </a:lnTo>
                    <a:lnTo>
                      <a:pt x="0" y="0"/>
                    </a:lnTo>
                    <a:close/>
                  </a:path>
                </a:pathLst>
              </a:custGeom>
              <a:ln w="10431">
                <a:solidFill>
                  <a:srgbClr val="2E528F"/>
                </a:solidFill>
              </a:ln>
            </p:spPr>
            <p:txBody>
              <a:bodyPr wrap="square" lIns="0" tIns="0" rIns="0" bIns="0" rtlCol="0"/>
              <a:lstStyle/>
              <a:p>
                <a:endParaRPr/>
              </a:p>
            </p:txBody>
          </p:sp>
          <p:pic>
            <p:nvPicPr>
              <p:cNvPr id="62" name="object 63">
                <a:extLst>
                  <a:ext uri="{FF2B5EF4-FFF2-40B4-BE49-F238E27FC236}">
                    <a16:creationId xmlns:a16="http://schemas.microsoft.com/office/drawing/2014/main" id="{4E2D73E3-0B90-6D12-7E12-BBA9FF2D0BDE}"/>
                  </a:ext>
                </a:extLst>
              </p:cNvPr>
              <p:cNvPicPr/>
              <p:nvPr/>
            </p:nvPicPr>
            <p:blipFill>
              <a:blip r:embed="rId24" cstate="print"/>
              <a:stretch>
                <a:fillRect/>
              </a:stretch>
            </p:blipFill>
            <p:spPr>
              <a:xfrm>
                <a:off x="4039925" y="1784134"/>
                <a:ext cx="1281679" cy="1288059"/>
              </a:xfrm>
              <a:prstGeom prst="rect">
                <a:avLst/>
              </a:prstGeom>
            </p:spPr>
          </p:pic>
          <p:sp>
            <p:nvSpPr>
              <p:cNvPr id="63" name="object 64">
                <a:extLst>
                  <a:ext uri="{FF2B5EF4-FFF2-40B4-BE49-F238E27FC236}">
                    <a16:creationId xmlns:a16="http://schemas.microsoft.com/office/drawing/2014/main" id="{7ABD8FCB-C785-13A4-8BFD-2F44F547A53A}"/>
                  </a:ext>
                </a:extLst>
              </p:cNvPr>
              <p:cNvSpPr/>
              <p:nvPr/>
            </p:nvSpPr>
            <p:spPr>
              <a:xfrm>
                <a:off x="8040827" y="5207775"/>
                <a:ext cx="396875" cy="635"/>
              </a:xfrm>
              <a:custGeom>
                <a:avLst/>
                <a:gdLst/>
                <a:ahLst/>
                <a:cxnLst/>
                <a:rect l="l" t="t" r="r" b="b"/>
                <a:pathLst>
                  <a:path w="396875" h="635">
                    <a:moveTo>
                      <a:pt x="0" y="403"/>
                    </a:moveTo>
                    <a:lnTo>
                      <a:pt x="396336" y="0"/>
                    </a:lnTo>
                  </a:path>
                </a:pathLst>
              </a:custGeom>
              <a:ln w="5297">
                <a:solidFill>
                  <a:srgbClr val="4471C4"/>
                </a:solidFill>
              </a:ln>
            </p:spPr>
            <p:txBody>
              <a:bodyPr wrap="square" lIns="0" tIns="0" rIns="0" bIns="0" rtlCol="0"/>
              <a:lstStyle/>
              <a:p>
                <a:endParaRPr/>
              </a:p>
            </p:txBody>
          </p:sp>
          <p:sp>
            <p:nvSpPr>
              <p:cNvPr id="64" name="object 65">
                <a:extLst>
                  <a:ext uri="{FF2B5EF4-FFF2-40B4-BE49-F238E27FC236}">
                    <a16:creationId xmlns:a16="http://schemas.microsoft.com/office/drawing/2014/main" id="{11325E19-9DFC-DE56-3B1C-EAA6B0FAFE23}"/>
                  </a:ext>
                </a:extLst>
              </p:cNvPr>
              <p:cNvSpPr/>
              <p:nvPr/>
            </p:nvSpPr>
            <p:spPr>
              <a:xfrm>
                <a:off x="5732961" y="1559177"/>
                <a:ext cx="1517650" cy="635"/>
              </a:xfrm>
              <a:custGeom>
                <a:avLst/>
                <a:gdLst/>
                <a:ahLst/>
                <a:cxnLst/>
                <a:rect l="l" t="t" r="r" b="b"/>
                <a:pathLst>
                  <a:path w="1517650" h="634">
                    <a:moveTo>
                      <a:pt x="0" y="21"/>
                    </a:moveTo>
                    <a:lnTo>
                      <a:pt x="1517154" y="0"/>
                    </a:lnTo>
                  </a:path>
                </a:pathLst>
              </a:custGeom>
              <a:ln w="11036">
                <a:solidFill>
                  <a:srgbClr val="4471C4"/>
                </a:solidFill>
              </a:ln>
            </p:spPr>
            <p:txBody>
              <a:bodyPr wrap="square" lIns="0" tIns="0" rIns="0" bIns="0" rtlCol="0"/>
              <a:lstStyle/>
              <a:p>
                <a:endParaRPr/>
              </a:p>
            </p:txBody>
          </p:sp>
          <p:sp>
            <p:nvSpPr>
              <p:cNvPr id="65" name="object 66">
                <a:extLst>
                  <a:ext uri="{FF2B5EF4-FFF2-40B4-BE49-F238E27FC236}">
                    <a16:creationId xmlns:a16="http://schemas.microsoft.com/office/drawing/2014/main" id="{CCF72587-EA9A-D470-31BB-A4FD67A3D876}"/>
                  </a:ext>
                </a:extLst>
              </p:cNvPr>
              <p:cNvSpPr/>
              <p:nvPr/>
            </p:nvSpPr>
            <p:spPr>
              <a:xfrm>
                <a:off x="7239754" y="1526071"/>
                <a:ext cx="62230" cy="66675"/>
              </a:xfrm>
              <a:custGeom>
                <a:avLst/>
                <a:gdLst/>
                <a:ahLst/>
                <a:cxnLst/>
                <a:rect l="l" t="t" r="r" b="b"/>
                <a:pathLst>
                  <a:path w="62229" h="66675">
                    <a:moveTo>
                      <a:pt x="0" y="0"/>
                    </a:moveTo>
                    <a:lnTo>
                      <a:pt x="3" y="66217"/>
                    </a:lnTo>
                    <a:lnTo>
                      <a:pt x="62174" y="33105"/>
                    </a:lnTo>
                    <a:lnTo>
                      <a:pt x="0" y="0"/>
                    </a:lnTo>
                    <a:close/>
                  </a:path>
                </a:pathLst>
              </a:custGeom>
              <a:solidFill>
                <a:srgbClr val="4471C4"/>
              </a:solidFill>
            </p:spPr>
            <p:txBody>
              <a:bodyPr wrap="square" lIns="0" tIns="0" rIns="0" bIns="0" rtlCol="0"/>
              <a:lstStyle/>
              <a:p>
                <a:endParaRPr/>
              </a:p>
            </p:txBody>
          </p:sp>
          <p:pic>
            <p:nvPicPr>
              <p:cNvPr id="66" name="object 67">
                <a:extLst>
                  <a:ext uri="{FF2B5EF4-FFF2-40B4-BE49-F238E27FC236}">
                    <a16:creationId xmlns:a16="http://schemas.microsoft.com/office/drawing/2014/main" id="{A3570E33-A911-73E4-0CD8-08995C157455}"/>
                  </a:ext>
                </a:extLst>
              </p:cNvPr>
              <p:cNvPicPr/>
              <p:nvPr/>
            </p:nvPicPr>
            <p:blipFill>
              <a:blip r:embed="rId25" cstate="print"/>
              <a:stretch>
                <a:fillRect/>
              </a:stretch>
            </p:blipFill>
            <p:spPr>
              <a:xfrm>
                <a:off x="4996831" y="1191005"/>
                <a:ext cx="736125" cy="736341"/>
              </a:xfrm>
              <a:prstGeom prst="rect">
                <a:avLst/>
              </a:prstGeom>
            </p:spPr>
          </p:pic>
          <p:sp>
            <p:nvSpPr>
              <p:cNvPr id="67" name="object 68">
                <a:extLst>
                  <a:ext uri="{FF2B5EF4-FFF2-40B4-BE49-F238E27FC236}">
                    <a16:creationId xmlns:a16="http://schemas.microsoft.com/office/drawing/2014/main" id="{FECF580A-21C8-1953-2E48-F9254C1E2429}"/>
                  </a:ext>
                </a:extLst>
              </p:cNvPr>
              <p:cNvSpPr/>
              <p:nvPr/>
            </p:nvSpPr>
            <p:spPr>
              <a:xfrm>
                <a:off x="4632164" y="2275911"/>
                <a:ext cx="744855" cy="677545"/>
              </a:xfrm>
              <a:custGeom>
                <a:avLst/>
                <a:gdLst/>
                <a:ahLst/>
                <a:cxnLst/>
                <a:rect l="l" t="t" r="r" b="b"/>
                <a:pathLst>
                  <a:path w="744854" h="677544">
                    <a:moveTo>
                      <a:pt x="59154" y="650385"/>
                    </a:moveTo>
                    <a:lnTo>
                      <a:pt x="47889" y="660412"/>
                    </a:lnTo>
                    <a:lnTo>
                      <a:pt x="49456" y="657669"/>
                    </a:lnTo>
                    <a:lnTo>
                      <a:pt x="50272" y="651549"/>
                    </a:lnTo>
                    <a:lnTo>
                      <a:pt x="49512" y="648791"/>
                    </a:lnTo>
                    <a:lnTo>
                      <a:pt x="46145" y="644499"/>
                    </a:lnTo>
                    <a:lnTo>
                      <a:pt x="44346" y="643202"/>
                    </a:lnTo>
                    <a:lnTo>
                      <a:pt x="40034" y="641690"/>
                    </a:lnTo>
                    <a:lnTo>
                      <a:pt x="36374" y="642029"/>
                    </a:lnTo>
                    <a:lnTo>
                      <a:pt x="20623" y="646463"/>
                    </a:lnTo>
                    <a:lnTo>
                      <a:pt x="16567" y="646574"/>
                    </a:lnTo>
                    <a:lnTo>
                      <a:pt x="10058" y="644278"/>
                    </a:lnTo>
                    <a:lnTo>
                      <a:pt x="7117" y="642029"/>
                    </a:lnTo>
                    <a:lnTo>
                      <a:pt x="1239" y="634410"/>
                    </a:lnTo>
                    <a:lnTo>
                      <a:pt x="0" y="630035"/>
                    </a:lnTo>
                    <a:lnTo>
                      <a:pt x="1199" y="619866"/>
                    </a:lnTo>
                    <a:lnTo>
                      <a:pt x="3618" y="615437"/>
                    </a:lnTo>
                    <a:lnTo>
                      <a:pt x="13518" y="606625"/>
                    </a:lnTo>
                    <a:lnTo>
                      <a:pt x="18224" y="604102"/>
                    </a:lnTo>
                    <a:lnTo>
                      <a:pt x="21975" y="604091"/>
                    </a:lnTo>
                    <a:lnTo>
                      <a:pt x="23554" y="608438"/>
                    </a:lnTo>
                    <a:lnTo>
                      <a:pt x="10621" y="619949"/>
                    </a:lnTo>
                    <a:lnTo>
                      <a:pt x="9316" y="622333"/>
                    </a:lnTo>
                    <a:lnTo>
                      <a:pt x="17917" y="636546"/>
                    </a:lnTo>
                    <a:lnTo>
                      <a:pt x="20871" y="636529"/>
                    </a:lnTo>
                    <a:lnTo>
                      <a:pt x="23505" y="636017"/>
                    </a:lnTo>
                    <a:lnTo>
                      <a:pt x="38031" y="632042"/>
                    </a:lnTo>
                    <a:lnTo>
                      <a:pt x="42133" y="631962"/>
                    </a:lnTo>
                    <a:lnTo>
                      <a:pt x="48787" y="634341"/>
                    </a:lnTo>
                    <a:lnTo>
                      <a:pt x="51710" y="636648"/>
                    </a:lnTo>
                    <a:lnTo>
                      <a:pt x="58100" y="644686"/>
                    </a:lnTo>
                    <a:lnTo>
                      <a:pt x="59283" y="649533"/>
                    </a:lnTo>
                    <a:lnTo>
                      <a:pt x="59154" y="650385"/>
                    </a:lnTo>
                    <a:close/>
                  </a:path>
                  <a:path w="744854" h="677544">
                    <a:moveTo>
                      <a:pt x="24994" y="612401"/>
                    </a:moveTo>
                    <a:lnTo>
                      <a:pt x="23497" y="612511"/>
                    </a:lnTo>
                    <a:lnTo>
                      <a:pt x="21532" y="613082"/>
                    </a:lnTo>
                    <a:lnTo>
                      <a:pt x="16660" y="615142"/>
                    </a:lnTo>
                    <a:lnTo>
                      <a:pt x="14628" y="616383"/>
                    </a:lnTo>
                    <a:lnTo>
                      <a:pt x="23554" y="608438"/>
                    </a:lnTo>
                    <a:lnTo>
                      <a:pt x="24994" y="612401"/>
                    </a:lnTo>
                    <a:close/>
                  </a:path>
                  <a:path w="744854" h="677544">
                    <a:moveTo>
                      <a:pt x="54578" y="665835"/>
                    </a:moveTo>
                    <a:lnTo>
                      <a:pt x="44864" y="674481"/>
                    </a:lnTo>
                    <a:lnTo>
                      <a:pt x="40090" y="676792"/>
                    </a:lnTo>
                    <a:lnTo>
                      <a:pt x="35084" y="677371"/>
                    </a:lnTo>
                    <a:lnTo>
                      <a:pt x="32262" y="668254"/>
                    </a:lnTo>
                    <a:lnTo>
                      <a:pt x="34366" y="668109"/>
                    </a:lnTo>
                    <a:lnTo>
                      <a:pt x="36656" y="667513"/>
                    </a:lnTo>
                    <a:lnTo>
                      <a:pt x="41617" y="665416"/>
                    </a:lnTo>
                    <a:lnTo>
                      <a:pt x="43626" y="664205"/>
                    </a:lnTo>
                    <a:lnTo>
                      <a:pt x="59154" y="650385"/>
                    </a:lnTo>
                    <a:lnTo>
                      <a:pt x="57587" y="660734"/>
                    </a:lnTo>
                    <a:lnTo>
                      <a:pt x="54578" y="665835"/>
                    </a:lnTo>
                    <a:close/>
                  </a:path>
                  <a:path w="744854" h="677544">
                    <a:moveTo>
                      <a:pt x="93475" y="630899"/>
                    </a:moveTo>
                    <a:lnTo>
                      <a:pt x="82923" y="640290"/>
                    </a:lnTo>
                    <a:lnTo>
                      <a:pt x="77295" y="642119"/>
                    </a:lnTo>
                    <a:lnTo>
                      <a:pt x="65453" y="639934"/>
                    </a:lnTo>
                    <a:lnTo>
                      <a:pt x="60080" y="636267"/>
                    </a:lnTo>
                    <a:lnTo>
                      <a:pt x="50048" y="623328"/>
                    </a:lnTo>
                    <a:lnTo>
                      <a:pt x="47845" y="617356"/>
                    </a:lnTo>
                    <a:lnTo>
                      <a:pt x="48127" y="604254"/>
                    </a:lnTo>
                    <a:lnTo>
                      <a:pt x="50736" y="598717"/>
                    </a:lnTo>
                    <a:lnTo>
                      <a:pt x="61173" y="589428"/>
                    </a:lnTo>
                    <a:lnTo>
                      <a:pt x="66756" y="587544"/>
                    </a:lnTo>
                    <a:lnTo>
                      <a:pt x="73072" y="588633"/>
                    </a:lnTo>
                    <a:lnTo>
                      <a:pt x="57313" y="602660"/>
                    </a:lnTo>
                    <a:lnTo>
                      <a:pt x="55927" y="606127"/>
                    </a:lnTo>
                    <a:lnTo>
                      <a:pt x="56443" y="614601"/>
                    </a:lnTo>
                    <a:lnTo>
                      <a:pt x="58383" y="619026"/>
                    </a:lnTo>
                    <a:lnTo>
                      <a:pt x="69849" y="633639"/>
                    </a:lnTo>
                    <a:lnTo>
                      <a:pt x="77092" y="635684"/>
                    </a:lnTo>
                    <a:lnTo>
                      <a:pt x="96267" y="618617"/>
                    </a:lnTo>
                    <a:lnTo>
                      <a:pt x="96142" y="625374"/>
                    </a:lnTo>
                    <a:lnTo>
                      <a:pt x="93475" y="630899"/>
                    </a:lnTo>
                    <a:close/>
                  </a:path>
                  <a:path w="744854" h="677544">
                    <a:moveTo>
                      <a:pt x="96267" y="618617"/>
                    </a:moveTo>
                    <a:lnTo>
                      <a:pt x="86829" y="627017"/>
                    </a:lnTo>
                    <a:lnTo>
                      <a:pt x="88205" y="623516"/>
                    </a:lnTo>
                    <a:lnTo>
                      <a:pt x="87518" y="615026"/>
                    </a:lnTo>
                    <a:lnTo>
                      <a:pt x="85527" y="610584"/>
                    </a:lnTo>
                    <a:lnTo>
                      <a:pt x="74139" y="596070"/>
                    </a:lnTo>
                    <a:lnTo>
                      <a:pt x="66956" y="594077"/>
                    </a:lnTo>
                    <a:lnTo>
                      <a:pt x="73072" y="588633"/>
                    </a:lnTo>
                    <a:lnTo>
                      <a:pt x="78378" y="589548"/>
                    </a:lnTo>
                    <a:lnTo>
                      <a:pt x="83813" y="593274"/>
                    </a:lnTo>
                    <a:lnTo>
                      <a:pt x="93917" y="606150"/>
                    </a:lnTo>
                    <a:lnTo>
                      <a:pt x="96378" y="612565"/>
                    </a:lnTo>
                    <a:lnTo>
                      <a:pt x="96267" y="618617"/>
                    </a:lnTo>
                    <a:close/>
                  </a:path>
                  <a:path w="744854" h="677544">
                    <a:moveTo>
                      <a:pt x="125339" y="602537"/>
                    </a:moveTo>
                    <a:lnTo>
                      <a:pt x="116743" y="610188"/>
                    </a:lnTo>
                    <a:lnTo>
                      <a:pt x="109302" y="610006"/>
                    </a:lnTo>
                    <a:lnTo>
                      <a:pt x="67768" y="557074"/>
                    </a:lnTo>
                    <a:lnTo>
                      <a:pt x="74407" y="551165"/>
                    </a:lnTo>
                    <a:lnTo>
                      <a:pt x="110392" y="597026"/>
                    </a:lnTo>
                    <a:lnTo>
                      <a:pt x="112288" y="598194"/>
                    </a:lnTo>
                    <a:lnTo>
                      <a:pt x="116521" y="598597"/>
                    </a:lnTo>
                    <a:lnTo>
                      <a:pt x="118511" y="597868"/>
                    </a:lnTo>
                    <a:lnTo>
                      <a:pt x="120374" y="596210"/>
                    </a:lnTo>
                    <a:lnTo>
                      <a:pt x="125339" y="602537"/>
                    </a:lnTo>
                    <a:close/>
                  </a:path>
                  <a:path w="744854" h="677544">
                    <a:moveTo>
                      <a:pt x="146400" y="583791"/>
                    </a:moveTo>
                    <a:lnTo>
                      <a:pt x="144653" y="585346"/>
                    </a:lnTo>
                    <a:lnTo>
                      <a:pt x="96669" y="558909"/>
                    </a:lnTo>
                    <a:lnTo>
                      <a:pt x="103937" y="552440"/>
                    </a:lnTo>
                    <a:lnTo>
                      <a:pt x="135726" y="571549"/>
                    </a:lnTo>
                    <a:lnTo>
                      <a:pt x="141518" y="566393"/>
                    </a:lnTo>
                    <a:lnTo>
                      <a:pt x="146400" y="583791"/>
                    </a:lnTo>
                    <a:close/>
                  </a:path>
                  <a:path w="744854" h="677544">
                    <a:moveTo>
                      <a:pt x="141518" y="566393"/>
                    </a:moveTo>
                    <a:lnTo>
                      <a:pt x="135726" y="571549"/>
                    </a:lnTo>
                    <a:lnTo>
                      <a:pt x="123924" y="534650"/>
                    </a:lnTo>
                    <a:lnTo>
                      <a:pt x="130877" y="528461"/>
                    </a:lnTo>
                    <a:lnTo>
                      <a:pt x="141518" y="566393"/>
                    </a:lnTo>
                    <a:close/>
                  </a:path>
                  <a:path w="744854" h="677544">
                    <a:moveTo>
                      <a:pt x="186502" y="548097"/>
                    </a:moveTo>
                    <a:lnTo>
                      <a:pt x="178535" y="555188"/>
                    </a:lnTo>
                    <a:lnTo>
                      <a:pt x="173207" y="557045"/>
                    </a:lnTo>
                    <a:lnTo>
                      <a:pt x="160658" y="556077"/>
                    </a:lnTo>
                    <a:lnTo>
                      <a:pt x="154877" y="552669"/>
                    </a:lnTo>
                    <a:lnTo>
                      <a:pt x="144755" y="539768"/>
                    </a:lnTo>
                    <a:lnTo>
                      <a:pt x="142494" y="532827"/>
                    </a:lnTo>
                    <a:lnTo>
                      <a:pt x="143700" y="518986"/>
                    </a:lnTo>
                    <a:lnTo>
                      <a:pt x="146279" y="513677"/>
                    </a:lnTo>
                    <a:lnTo>
                      <a:pt x="156203" y="504844"/>
                    </a:lnTo>
                    <a:lnTo>
                      <a:pt x="161640" y="502723"/>
                    </a:lnTo>
                    <a:lnTo>
                      <a:pt x="169192" y="503395"/>
                    </a:lnTo>
                    <a:lnTo>
                      <a:pt x="152896" y="517900"/>
                    </a:lnTo>
                    <a:lnTo>
                      <a:pt x="151214" y="521125"/>
                    </a:lnTo>
                    <a:lnTo>
                      <a:pt x="150415" y="528579"/>
                    </a:lnTo>
                    <a:lnTo>
                      <a:pt x="151237" y="531975"/>
                    </a:lnTo>
                    <a:lnTo>
                      <a:pt x="153223" y="535055"/>
                    </a:lnTo>
                    <a:lnTo>
                      <a:pt x="180547" y="510735"/>
                    </a:lnTo>
                    <a:lnTo>
                      <a:pt x="182416" y="513117"/>
                    </a:lnTo>
                    <a:lnTo>
                      <a:pt x="183370" y="514711"/>
                    </a:lnTo>
                    <a:lnTo>
                      <a:pt x="184053" y="516337"/>
                    </a:lnTo>
                    <a:lnTo>
                      <a:pt x="157077" y="540347"/>
                    </a:lnTo>
                    <a:lnTo>
                      <a:pt x="160736" y="545010"/>
                    </a:lnTo>
                    <a:lnTo>
                      <a:pt x="164750" y="547527"/>
                    </a:lnTo>
                    <a:lnTo>
                      <a:pt x="169115" y="547898"/>
                    </a:lnTo>
                    <a:lnTo>
                      <a:pt x="172948" y="548194"/>
                    </a:lnTo>
                    <a:lnTo>
                      <a:pt x="176531" y="546860"/>
                    </a:lnTo>
                    <a:lnTo>
                      <a:pt x="191304" y="533711"/>
                    </a:lnTo>
                    <a:lnTo>
                      <a:pt x="193387" y="534511"/>
                    </a:lnTo>
                    <a:lnTo>
                      <a:pt x="193219" y="536515"/>
                    </a:lnTo>
                    <a:lnTo>
                      <a:pt x="192386" y="538857"/>
                    </a:lnTo>
                    <a:lnTo>
                      <a:pt x="190890" y="541537"/>
                    </a:lnTo>
                    <a:lnTo>
                      <a:pt x="189051" y="544943"/>
                    </a:lnTo>
                    <a:lnTo>
                      <a:pt x="186502" y="548097"/>
                    </a:lnTo>
                    <a:close/>
                  </a:path>
                  <a:path w="744854" h="677544">
                    <a:moveTo>
                      <a:pt x="180547" y="510735"/>
                    </a:moveTo>
                    <a:lnTo>
                      <a:pt x="173943" y="516612"/>
                    </a:lnTo>
                    <a:lnTo>
                      <a:pt x="171676" y="513742"/>
                    </a:lnTo>
                    <a:lnTo>
                      <a:pt x="168996" y="512123"/>
                    </a:lnTo>
                    <a:lnTo>
                      <a:pt x="162345" y="511261"/>
                    </a:lnTo>
                    <a:lnTo>
                      <a:pt x="159023" y="512446"/>
                    </a:lnTo>
                    <a:lnTo>
                      <a:pt x="169192" y="503395"/>
                    </a:lnTo>
                    <a:lnTo>
                      <a:pt x="172528" y="503691"/>
                    </a:lnTo>
                    <a:lnTo>
                      <a:pt x="177198" y="506467"/>
                    </a:lnTo>
                    <a:lnTo>
                      <a:pt x="180547" y="510735"/>
                    </a:lnTo>
                    <a:close/>
                  </a:path>
                  <a:path w="744854" h="677544">
                    <a:moveTo>
                      <a:pt x="191304" y="533711"/>
                    </a:moveTo>
                    <a:lnTo>
                      <a:pt x="183658" y="540516"/>
                    </a:lnTo>
                    <a:lnTo>
                      <a:pt x="185902" y="536517"/>
                    </a:lnTo>
                    <a:lnTo>
                      <a:pt x="186592" y="531900"/>
                    </a:lnTo>
                    <a:lnTo>
                      <a:pt x="191304" y="533711"/>
                    </a:lnTo>
                    <a:close/>
                  </a:path>
                  <a:path w="744854" h="677544">
                    <a:moveTo>
                      <a:pt x="231317" y="506945"/>
                    </a:moveTo>
                    <a:lnTo>
                      <a:pt x="224678" y="512854"/>
                    </a:lnTo>
                    <a:lnTo>
                      <a:pt x="191473" y="449813"/>
                    </a:lnTo>
                    <a:lnTo>
                      <a:pt x="194653" y="446982"/>
                    </a:lnTo>
                    <a:lnTo>
                      <a:pt x="215931" y="461162"/>
                    </a:lnTo>
                    <a:lnTo>
                      <a:pt x="209779" y="466638"/>
                    </a:lnTo>
                    <a:lnTo>
                      <a:pt x="231317" y="506945"/>
                    </a:lnTo>
                    <a:close/>
                  </a:path>
                  <a:path w="744854" h="677544">
                    <a:moveTo>
                      <a:pt x="243777" y="470825"/>
                    </a:moveTo>
                    <a:lnTo>
                      <a:pt x="238064" y="475911"/>
                    </a:lnTo>
                    <a:lnTo>
                      <a:pt x="218099" y="426114"/>
                    </a:lnTo>
                    <a:lnTo>
                      <a:pt x="221244" y="423314"/>
                    </a:lnTo>
                    <a:lnTo>
                      <a:pt x="240257" y="439511"/>
                    </a:lnTo>
                    <a:lnTo>
                      <a:pt x="234203" y="444899"/>
                    </a:lnTo>
                    <a:lnTo>
                      <a:pt x="243777" y="470825"/>
                    </a:lnTo>
                    <a:close/>
                  </a:path>
                  <a:path w="744854" h="677544">
                    <a:moveTo>
                      <a:pt x="251084" y="490614"/>
                    </a:moveTo>
                    <a:lnTo>
                      <a:pt x="249337" y="492169"/>
                    </a:lnTo>
                    <a:lnTo>
                      <a:pt x="209779" y="466638"/>
                    </a:lnTo>
                    <a:lnTo>
                      <a:pt x="215931" y="461162"/>
                    </a:lnTo>
                    <a:lnTo>
                      <a:pt x="238064" y="475911"/>
                    </a:lnTo>
                    <a:lnTo>
                      <a:pt x="243777" y="470825"/>
                    </a:lnTo>
                    <a:lnTo>
                      <a:pt x="251084" y="490614"/>
                    </a:lnTo>
                    <a:close/>
                  </a:path>
                  <a:path w="744854" h="677544">
                    <a:moveTo>
                      <a:pt x="274401" y="468598"/>
                    </a:moveTo>
                    <a:lnTo>
                      <a:pt x="267762" y="474507"/>
                    </a:lnTo>
                    <a:lnTo>
                      <a:pt x="234203" y="444899"/>
                    </a:lnTo>
                    <a:lnTo>
                      <a:pt x="240257" y="439511"/>
                    </a:lnTo>
                    <a:lnTo>
                      <a:pt x="274401" y="468598"/>
                    </a:lnTo>
                    <a:close/>
                  </a:path>
                  <a:path w="744854" h="677544">
                    <a:moveTo>
                      <a:pt x="251018" y="410971"/>
                    </a:moveTo>
                    <a:lnTo>
                      <a:pt x="248759" y="412982"/>
                    </a:lnTo>
                    <a:lnTo>
                      <a:pt x="247461" y="413410"/>
                    </a:lnTo>
                    <a:lnTo>
                      <a:pt x="244511" y="413128"/>
                    </a:lnTo>
                    <a:lnTo>
                      <a:pt x="243297" y="412450"/>
                    </a:lnTo>
                    <a:lnTo>
                      <a:pt x="241389" y="410018"/>
                    </a:lnTo>
                    <a:lnTo>
                      <a:pt x="240977" y="408637"/>
                    </a:lnTo>
                    <a:lnTo>
                      <a:pt x="241237" y="405540"/>
                    </a:lnTo>
                    <a:lnTo>
                      <a:pt x="241873" y="404258"/>
                    </a:lnTo>
                    <a:lnTo>
                      <a:pt x="244156" y="402226"/>
                    </a:lnTo>
                    <a:lnTo>
                      <a:pt x="245464" y="401788"/>
                    </a:lnTo>
                    <a:lnTo>
                      <a:pt x="248414" y="402070"/>
                    </a:lnTo>
                    <a:lnTo>
                      <a:pt x="249590" y="402719"/>
                    </a:lnTo>
                    <a:lnTo>
                      <a:pt x="251508" y="405141"/>
                    </a:lnTo>
                    <a:lnTo>
                      <a:pt x="251918" y="406535"/>
                    </a:lnTo>
                    <a:lnTo>
                      <a:pt x="251655" y="409678"/>
                    </a:lnTo>
                    <a:lnTo>
                      <a:pt x="251018" y="410971"/>
                    </a:lnTo>
                    <a:close/>
                  </a:path>
                  <a:path w="744854" h="677544">
                    <a:moveTo>
                      <a:pt x="289120" y="455496"/>
                    </a:moveTo>
                    <a:lnTo>
                      <a:pt x="282481" y="461405"/>
                    </a:lnTo>
                    <a:lnTo>
                      <a:pt x="255879" y="427502"/>
                    </a:lnTo>
                    <a:lnTo>
                      <a:pt x="250743" y="432074"/>
                    </a:lnTo>
                    <a:lnTo>
                      <a:pt x="246070" y="426119"/>
                    </a:lnTo>
                    <a:lnTo>
                      <a:pt x="257845" y="415638"/>
                    </a:lnTo>
                    <a:lnTo>
                      <a:pt x="289120" y="455496"/>
                    </a:lnTo>
                    <a:close/>
                  </a:path>
                  <a:path w="744854" h="677544">
                    <a:moveTo>
                      <a:pt x="299528" y="387260"/>
                    </a:moveTo>
                    <a:lnTo>
                      <a:pt x="278698" y="405801"/>
                    </a:lnTo>
                    <a:lnTo>
                      <a:pt x="277812" y="399933"/>
                    </a:lnTo>
                    <a:lnTo>
                      <a:pt x="279849" y="394790"/>
                    </a:lnTo>
                    <a:lnTo>
                      <a:pt x="284810" y="390374"/>
                    </a:lnTo>
                    <a:lnTo>
                      <a:pt x="290973" y="386580"/>
                    </a:lnTo>
                    <a:lnTo>
                      <a:pt x="297160" y="386145"/>
                    </a:lnTo>
                    <a:lnTo>
                      <a:pt x="299528" y="387260"/>
                    </a:lnTo>
                    <a:close/>
                  </a:path>
                  <a:path w="744854" h="677544">
                    <a:moveTo>
                      <a:pt x="305943" y="440523"/>
                    </a:moveTo>
                    <a:lnTo>
                      <a:pt x="299304" y="446432"/>
                    </a:lnTo>
                    <a:lnTo>
                      <a:pt x="268029" y="406574"/>
                    </a:lnTo>
                    <a:lnTo>
                      <a:pt x="272571" y="402532"/>
                    </a:lnTo>
                    <a:lnTo>
                      <a:pt x="278698" y="405801"/>
                    </a:lnTo>
                    <a:lnTo>
                      <a:pt x="299528" y="387260"/>
                    </a:lnTo>
                    <a:lnTo>
                      <a:pt x="285802" y="399604"/>
                    </a:lnTo>
                    <a:lnTo>
                      <a:pt x="284598" y="401497"/>
                    </a:lnTo>
                    <a:lnTo>
                      <a:pt x="282809" y="406377"/>
                    </a:lnTo>
                    <a:lnTo>
                      <a:pt x="282473" y="408699"/>
                    </a:lnTo>
                    <a:lnTo>
                      <a:pt x="282698" y="410899"/>
                    </a:lnTo>
                    <a:lnTo>
                      <a:pt x="305943" y="440523"/>
                    </a:lnTo>
                    <a:close/>
                  </a:path>
                  <a:path w="744854" h="677544">
                    <a:moveTo>
                      <a:pt x="328969" y="420028"/>
                    </a:moveTo>
                    <a:lnTo>
                      <a:pt x="322330" y="425937"/>
                    </a:lnTo>
                    <a:lnTo>
                      <a:pt x="300809" y="398510"/>
                    </a:lnTo>
                    <a:lnTo>
                      <a:pt x="297877" y="396072"/>
                    </a:lnTo>
                    <a:lnTo>
                      <a:pt x="292811" y="394810"/>
                    </a:lnTo>
                    <a:lnTo>
                      <a:pt x="290135" y="395747"/>
                    </a:lnTo>
                    <a:lnTo>
                      <a:pt x="299621" y="387304"/>
                    </a:lnTo>
                    <a:lnTo>
                      <a:pt x="303372" y="389070"/>
                    </a:lnTo>
                    <a:lnTo>
                      <a:pt x="309608" y="395354"/>
                    </a:lnTo>
                    <a:lnTo>
                      <a:pt x="328969" y="420028"/>
                    </a:lnTo>
                    <a:close/>
                  </a:path>
                  <a:path w="744854" h="677544">
                    <a:moveTo>
                      <a:pt x="391012" y="364805"/>
                    </a:moveTo>
                    <a:lnTo>
                      <a:pt x="360892" y="391614"/>
                    </a:lnTo>
                    <a:lnTo>
                      <a:pt x="318113" y="337094"/>
                    </a:lnTo>
                    <a:lnTo>
                      <a:pt x="325101" y="330874"/>
                    </a:lnTo>
                    <a:lnTo>
                      <a:pt x="362624" y="378695"/>
                    </a:lnTo>
                    <a:lnTo>
                      <a:pt x="385755" y="358106"/>
                    </a:lnTo>
                    <a:lnTo>
                      <a:pt x="391012" y="364805"/>
                    </a:lnTo>
                    <a:close/>
                  </a:path>
                  <a:path w="744854" h="677544">
                    <a:moveTo>
                      <a:pt x="416928" y="343001"/>
                    </a:moveTo>
                    <a:lnTo>
                      <a:pt x="406376" y="352393"/>
                    </a:lnTo>
                    <a:lnTo>
                      <a:pt x="400748" y="354221"/>
                    </a:lnTo>
                    <a:lnTo>
                      <a:pt x="388906" y="352037"/>
                    </a:lnTo>
                    <a:lnTo>
                      <a:pt x="383534" y="348370"/>
                    </a:lnTo>
                    <a:lnTo>
                      <a:pt x="373501" y="335430"/>
                    </a:lnTo>
                    <a:lnTo>
                      <a:pt x="371298" y="329459"/>
                    </a:lnTo>
                    <a:lnTo>
                      <a:pt x="371580" y="316356"/>
                    </a:lnTo>
                    <a:lnTo>
                      <a:pt x="374190" y="310820"/>
                    </a:lnTo>
                    <a:lnTo>
                      <a:pt x="384626" y="301531"/>
                    </a:lnTo>
                    <a:lnTo>
                      <a:pt x="390210" y="299647"/>
                    </a:lnTo>
                    <a:lnTo>
                      <a:pt x="396525" y="300736"/>
                    </a:lnTo>
                    <a:lnTo>
                      <a:pt x="380766" y="314763"/>
                    </a:lnTo>
                    <a:lnTo>
                      <a:pt x="379380" y="318230"/>
                    </a:lnTo>
                    <a:lnTo>
                      <a:pt x="379897" y="326704"/>
                    </a:lnTo>
                    <a:lnTo>
                      <a:pt x="381836" y="331129"/>
                    </a:lnTo>
                    <a:lnTo>
                      <a:pt x="393302" y="345742"/>
                    </a:lnTo>
                    <a:lnTo>
                      <a:pt x="400545" y="347787"/>
                    </a:lnTo>
                    <a:lnTo>
                      <a:pt x="419720" y="330720"/>
                    </a:lnTo>
                    <a:lnTo>
                      <a:pt x="419595" y="337477"/>
                    </a:lnTo>
                    <a:lnTo>
                      <a:pt x="416928" y="343001"/>
                    </a:lnTo>
                    <a:close/>
                  </a:path>
                  <a:path w="744854" h="677544">
                    <a:moveTo>
                      <a:pt x="419720" y="330720"/>
                    </a:moveTo>
                    <a:lnTo>
                      <a:pt x="410282" y="339120"/>
                    </a:lnTo>
                    <a:lnTo>
                      <a:pt x="411658" y="335619"/>
                    </a:lnTo>
                    <a:lnTo>
                      <a:pt x="410972" y="327129"/>
                    </a:lnTo>
                    <a:lnTo>
                      <a:pt x="408980" y="322687"/>
                    </a:lnTo>
                    <a:lnTo>
                      <a:pt x="397592" y="308173"/>
                    </a:lnTo>
                    <a:lnTo>
                      <a:pt x="390409" y="306180"/>
                    </a:lnTo>
                    <a:lnTo>
                      <a:pt x="396525" y="300736"/>
                    </a:lnTo>
                    <a:lnTo>
                      <a:pt x="401831" y="301651"/>
                    </a:lnTo>
                    <a:lnTo>
                      <a:pt x="407266" y="305377"/>
                    </a:lnTo>
                    <a:lnTo>
                      <a:pt x="417370" y="318253"/>
                    </a:lnTo>
                    <a:lnTo>
                      <a:pt x="419831" y="324668"/>
                    </a:lnTo>
                    <a:lnTo>
                      <a:pt x="419720" y="330720"/>
                    </a:lnTo>
                    <a:close/>
                  </a:path>
                  <a:path w="744854" h="677544">
                    <a:moveTo>
                      <a:pt x="413530" y="292616"/>
                    </a:moveTo>
                    <a:lnTo>
                      <a:pt x="406091" y="289187"/>
                    </a:lnTo>
                    <a:lnTo>
                      <a:pt x="406494" y="286976"/>
                    </a:lnTo>
                    <a:lnTo>
                      <a:pt x="407500" y="284490"/>
                    </a:lnTo>
                    <a:lnTo>
                      <a:pt x="410723" y="278967"/>
                    </a:lnTo>
                    <a:lnTo>
                      <a:pt x="412541" y="276684"/>
                    </a:lnTo>
                    <a:lnTo>
                      <a:pt x="419996" y="270049"/>
                    </a:lnTo>
                    <a:lnTo>
                      <a:pt x="424970" y="267855"/>
                    </a:lnTo>
                    <a:lnTo>
                      <a:pt x="433586" y="268699"/>
                    </a:lnTo>
                    <a:lnTo>
                      <a:pt x="416155" y="284214"/>
                    </a:lnTo>
                    <a:lnTo>
                      <a:pt x="413898" y="288244"/>
                    </a:lnTo>
                    <a:lnTo>
                      <a:pt x="413530" y="292616"/>
                    </a:lnTo>
                    <a:close/>
                  </a:path>
                  <a:path w="744854" h="677544">
                    <a:moveTo>
                      <a:pt x="442638" y="277074"/>
                    </a:moveTo>
                    <a:lnTo>
                      <a:pt x="435999" y="282983"/>
                    </a:lnTo>
                    <a:lnTo>
                      <a:pt x="430938" y="276532"/>
                    </a:lnTo>
                    <a:lnTo>
                      <a:pt x="425706" y="275713"/>
                    </a:lnTo>
                    <a:lnTo>
                      <a:pt x="433586" y="268699"/>
                    </a:lnTo>
                    <a:lnTo>
                      <a:pt x="434012" y="268740"/>
                    </a:lnTo>
                    <a:lnTo>
                      <a:pt x="438521" y="271826"/>
                    </a:lnTo>
                    <a:lnTo>
                      <a:pt x="442638" y="277074"/>
                    </a:lnTo>
                    <a:close/>
                  </a:path>
                  <a:path w="744854" h="677544">
                    <a:moveTo>
                      <a:pt x="449794" y="313748"/>
                    </a:moveTo>
                    <a:lnTo>
                      <a:pt x="441385" y="321232"/>
                    </a:lnTo>
                    <a:lnTo>
                      <a:pt x="437949" y="322363"/>
                    </a:lnTo>
                    <a:lnTo>
                      <a:pt x="430076" y="321659"/>
                    </a:lnTo>
                    <a:lnTo>
                      <a:pt x="426786" y="319795"/>
                    </a:lnTo>
                    <a:lnTo>
                      <a:pt x="420965" y="312376"/>
                    </a:lnTo>
                    <a:lnTo>
                      <a:pt x="419943" y="307482"/>
                    </a:lnTo>
                    <a:lnTo>
                      <a:pt x="422202" y="295991"/>
                    </a:lnTo>
                    <a:lnTo>
                      <a:pt x="425340" y="290827"/>
                    </a:lnTo>
                    <a:lnTo>
                      <a:pt x="431887" y="285001"/>
                    </a:lnTo>
                    <a:lnTo>
                      <a:pt x="433723" y="283913"/>
                    </a:lnTo>
                    <a:lnTo>
                      <a:pt x="435999" y="282983"/>
                    </a:lnTo>
                    <a:lnTo>
                      <a:pt x="442638" y="277074"/>
                    </a:lnTo>
                    <a:lnTo>
                      <a:pt x="445996" y="281353"/>
                    </a:lnTo>
                    <a:lnTo>
                      <a:pt x="431600" y="294167"/>
                    </a:lnTo>
                    <a:lnTo>
                      <a:pt x="429584" y="297521"/>
                    </a:lnTo>
                    <a:lnTo>
                      <a:pt x="428225" y="304967"/>
                    </a:lnTo>
                    <a:lnTo>
                      <a:pt x="428869" y="308080"/>
                    </a:lnTo>
                    <a:lnTo>
                      <a:pt x="434087" y="314729"/>
                    </a:lnTo>
                    <a:lnTo>
                      <a:pt x="438006" y="314760"/>
                    </a:lnTo>
                    <a:lnTo>
                      <a:pt x="458769" y="296279"/>
                    </a:lnTo>
                    <a:lnTo>
                      <a:pt x="459082" y="296442"/>
                    </a:lnTo>
                    <a:lnTo>
                      <a:pt x="452338" y="302445"/>
                    </a:lnTo>
                    <a:lnTo>
                      <a:pt x="452467" y="308356"/>
                    </a:lnTo>
                    <a:lnTo>
                      <a:pt x="449794" y="313748"/>
                    </a:lnTo>
                    <a:close/>
                  </a:path>
                  <a:path w="744854" h="677544">
                    <a:moveTo>
                      <a:pt x="458769" y="296279"/>
                    </a:moveTo>
                    <a:lnTo>
                      <a:pt x="445950" y="307689"/>
                    </a:lnTo>
                    <a:lnTo>
                      <a:pt x="447586" y="303347"/>
                    </a:lnTo>
                    <a:lnTo>
                      <a:pt x="447505" y="297646"/>
                    </a:lnTo>
                    <a:lnTo>
                      <a:pt x="439942" y="288007"/>
                    </a:lnTo>
                    <a:lnTo>
                      <a:pt x="437456" y="289377"/>
                    </a:lnTo>
                    <a:lnTo>
                      <a:pt x="435794" y="290434"/>
                    </a:lnTo>
                    <a:lnTo>
                      <a:pt x="445996" y="281353"/>
                    </a:lnTo>
                    <a:lnTo>
                      <a:pt x="456976" y="295346"/>
                    </a:lnTo>
                    <a:lnTo>
                      <a:pt x="458769" y="296279"/>
                    </a:lnTo>
                    <a:close/>
                  </a:path>
                  <a:path w="744854" h="677544">
                    <a:moveTo>
                      <a:pt x="465430" y="299767"/>
                    </a:moveTo>
                    <a:lnTo>
                      <a:pt x="462728" y="302172"/>
                    </a:lnTo>
                    <a:lnTo>
                      <a:pt x="460386" y="303563"/>
                    </a:lnTo>
                    <a:lnTo>
                      <a:pt x="456422" y="304308"/>
                    </a:lnTo>
                    <a:lnTo>
                      <a:pt x="454401" y="303812"/>
                    </a:lnTo>
                    <a:lnTo>
                      <a:pt x="452338" y="302445"/>
                    </a:lnTo>
                    <a:lnTo>
                      <a:pt x="459082" y="296442"/>
                    </a:lnTo>
                    <a:lnTo>
                      <a:pt x="459785" y="296807"/>
                    </a:lnTo>
                    <a:lnTo>
                      <a:pt x="462656" y="296232"/>
                    </a:lnTo>
                    <a:lnTo>
                      <a:pt x="465430" y="299767"/>
                    </a:lnTo>
                    <a:close/>
                  </a:path>
                  <a:path w="744854" h="677544">
                    <a:moveTo>
                      <a:pt x="472785" y="227992"/>
                    </a:moveTo>
                    <a:lnTo>
                      <a:pt x="466146" y="233901"/>
                    </a:lnTo>
                    <a:lnTo>
                      <a:pt x="451634" y="215406"/>
                    </a:lnTo>
                    <a:lnTo>
                      <a:pt x="458273" y="209497"/>
                    </a:lnTo>
                    <a:lnTo>
                      <a:pt x="472785" y="227992"/>
                    </a:lnTo>
                    <a:close/>
                  </a:path>
                  <a:path w="744854" h="677544">
                    <a:moveTo>
                      <a:pt x="490622" y="277344"/>
                    </a:moveTo>
                    <a:lnTo>
                      <a:pt x="481537" y="285431"/>
                    </a:lnTo>
                    <a:lnTo>
                      <a:pt x="476339" y="287025"/>
                    </a:lnTo>
                    <a:lnTo>
                      <a:pt x="464908" y="285063"/>
                    </a:lnTo>
                    <a:lnTo>
                      <a:pt x="459714" y="281596"/>
                    </a:lnTo>
                    <a:lnTo>
                      <a:pt x="450351" y="269662"/>
                    </a:lnTo>
                    <a:lnTo>
                      <a:pt x="448022" y="263064"/>
                    </a:lnTo>
                    <a:lnTo>
                      <a:pt x="448092" y="248633"/>
                    </a:lnTo>
                    <a:lnTo>
                      <a:pt x="450428" y="242962"/>
                    </a:lnTo>
                    <a:lnTo>
                      <a:pt x="458931" y="235394"/>
                    </a:lnTo>
                    <a:lnTo>
                      <a:pt x="462625" y="233749"/>
                    </a:lnTo>
                    <a:lnTo>
                      <a:pt x="466146" y="233901"/>
                    </a:lnTo>
                    <a:lnTo>
                      <a:pt x="472785" y="227992"/>
                    </a:lnTo>
                    <a:lnTo>
                      <a:pt x="475180" y="231044"/>
                    </a:lnTo>
                    <a:lnTo>
                      <a:pt x="458094" y="246251"/>
                    </a:lnTo>
                    <a:lnTo>
                      <a:pt x="456322" y="250231"/>
                    </a:lnTo>
                    <a:lnTo>
                      <a:pt x="456356" y="259807"/>
                    </a:lnTo>
                    <a:lnTo>
                      <a:pt x="458079" y="264383"/>
                    </a:lnTo>
                    <a:lnTo>
                      <a:pt x="469040" y="278352"/>
                    </a:lnTo>
                    <a:lnTo>
                      <a:pt x="476907" y="279504"/>
                    </a:lnTo>
                    <a:lnTo>
                      <a:pt x="498278" y="260481"/>
                    </a:lnTo>
                    <a:lnTo>
                      <a:pt x="500030" y="262714"/>
                    </a:lnTo>
                    <a:lnTo>
                      <a:pt x="493391" y="268623"/>
                    </a:lnTo>
                    <a:lnTo>
                      <a:pt x="493012" y="273132"/>
                    </a:lnTo>
                    <a:lnTo>
                      <a:pt x="490622" y="277344"/>
                    </a:lnTo>
                    <a:close/>
                  </a:path>
                  <a:path w="744854" h="677544">
                    <a:moveTo>
                      <a:pt x="498278" y="260481"/>
                    </a:moveTo>
                    <a:lnTo>
                      <a:pt x="486154" y="271273"/>
                    </a:lnTo>
                    <a:lnTo>
                      <a:pt x="487134" y="269800"/>
                    </a:lnTo>
                    <a:lnTo>
                      <a:pt x="488959" y="265773"/>
                    </a:lnTo>
                    <a:lnTo>
                      <a:pt x="489291" y="264203"/>
                    </a:lnTo>
                    <a:lnTo>
                      <a:pt x="489040" y="263077"/>
                    </a:lnTo>
                    <a:lnTo>
                      <a:pt x="471695" y="240972"/>
                    </a:lnTo>
                    <a:lnTo>
                      <a:pt x="467916" y="239785"/>
                    </a:lnTo>
                    <a:lnTo>
                      <a:pt x="464570" y="240487"/>
                    </a:lnTo>
                    <a:lnTo>
                      <a:pt x="475180" y="231044"/>
                    </a:lnTo>
                    <a:lnTo>
                      <a:pt x="498278" y="260481"/>
                    </a:lnTo>
                    <a:close/>
                  </a:path>
                  <a:path w="744854" h="677544">
                    <a:moveTo>
                      <a:pt x="502337" y="265654"/>
                    </a:moveTo>
                    <a:lnTo>
                      <a:pt x="495698" y="271563"/>
                    </a:lnTo>
                    <a:lnTo>
                      <a:pt x="493391" y="268623"/>
                    </a:lnTo>
                    <a:lnTo>
                      <a:pt x="500030" y="262714"/>
                    </a:lnTo>
                    <a:lnTo>
                      <a:pt x="502337" y="265654"/>
                    </a:lnTo>
                    <a:close/>
                  </a:path>
                  <a:path w="744854" h="677544">
                    <a:moveTo>
                      <a:pt x="529168" y="232987"/>
                    </a:moveTo>
                    <a:lnTo>
                      <a:pt x="520929" y="240321"/>
                    </a:lnTo>
                    <a:lnTo>
                      <a:pt x="521537" y="236660"/>
                    </a:lnTo>
                    <a:lnTo>
                      <a:pt x="516490" y="230345"/>
                    </a:lnTo>
                    <a:lnTo>
                      <a:pt x="512841" y="229863"/>
                    </a:lnTo>
                    <a:lnTo>
                      <a:pt x="507402" y="231502"/>
                    </a:lnTo>
                    <a:lnTo>
                      <a:pt x="503182" y="232730"/>
                    </a:lnTo>
                    <a:lnTo>
                      <a:pt x="500241" y="233431"/>
                    </a:lnTo>
                    <a:lnTo>
                      <a:pt x="496913" y="233779"/>
                    </a:lnTo>
                    <a:lnTo>
                      <a:pt x="495308" y="233724"/>
                    </a:lnTo>
                    <a:lnTo>
                      <a:pt x="482736" y="222002"/>
                    </a:lnTo>
                    <a:lnTo>
                      <a:pt x="484327" y="214348"/>
                    </a:lnTo>
                    <a:lnTo>
                      <a:pt x="486531" y="210828"/>
                    </a:lnTo>
                    <a:lnTo>
                      <a:pt x="492867" y="205188"/>
                    </a:lnTo>
                    <a:lnTo>
                      <a:pt x="497023" y="203048"/>
                    </a:lnTo>
                    <a:lnTo>
                      <a:pt x="502610" y="201194"/>
                    </a:lnTo>
                    <a:lnTo>
                      <a:pt x="504199" y="205214"/>
                    </a:lnTo>
                    <a:lnTo>
                      <a:pt x="493719" y="214543"/>
                    </a:lnTo>
                    <a:lnTo>
                      <a:pt x="492697" y="216127"/>
                    </a:lnTo>
                    <a:lnTo>
                      <a:pt x="491776" y="219644"/>
                    </a:lnTo>
                    <a:lnTo>
                      <a:pt x="492023" y="221130"/>
                    </a:lnTo>
                    <a:lnTo>
                      <a:pt x="494982" y="224901"/>
                    </a:lnTo>
                    <a:lnTo>
                      <a:pt x="497864" y="225624"/>
                    </a:lnTo>
                    <a:lnTo>
                      <a:pt x="512205" y="221413"/>
                    </a:lnTo>
                    <a:lnTo>
                      <a:pt x="515589" y="221138"/>
                    </a:lnTo>
                    <a:lnTo>
                      <a:pt x="521088" y="222397"/>
                    </a:lnTo>
                    <a:lnTo>
                      <a:pt x="523532" y="224077"/>
                    </a:lnTo>
                    <a:lnTo>
                      <a:pt x="528499" y="230464"/>
                    </a:lnTo>
                    <a:lnTo>
                      <a:pt x="529168" y="232987"/>
                    </a:lnTo>
                    <a:close/>
                  </a:path>
                  <a:path w="744854" h="677544">
                    <a:moveTo>
                      <a:pt x="505863" y="209422"/>
                    </a:moveTo>
                    <a:lnTo>
                      <a:pt x="501478" y="209533"/>
                    </a:lnTo>
                    <a:lnTo>
                      <a:pt x="497958" y="210769"/>
                    </a:lnTo>
                    <a:lnTo>
                      <a:pt x="504199" y="205214"/>
                    </a:lnTo>
                    <a:lnTo>
                      <a:pt x="505863" y="209422"/>
                    </a:lnTo>
                    <a:close/>
                  </a:path>
                  <a:path w="744854" h="677544">
                    <a:moveTo>
                      <a:pt x="525496" y="246368"/>
                    </a:moveTo>
                    <a:lnTo>
                      <a:pt x="517389" y="253583"/>
                    </a:lnTo>
                    <a:lnTo>
                      <a:pt x="512868" y="255839"/>
                    </a:lnTo>
                    <a:lnTo>
                      <a:pt x="507761" y="256844"/>
                    </a:lnTo>
                    <a:lnTo>
                      <a:pt x="504846" y="248061"/>
                    </a:lnTo>
                    <a:lnTo>
                      <a:pt x="510575" y="247344"/>
                    </a:lnTo>
                    <a:lnTo>
                      <a:pt x="514569" y="245981"/>
                    </a:lnTo>
                    <a:lnTo>
                      <a:pt x="529168" y="232987"/>
                    </a:lnTo>
                    <a:lnTo>
                      <a:pt x="529495" y="234223"/>
                    </a:lnTo>
                    <a:lnTo>
                      <a:pt x="527963" y="242454"/>
                    </a:lnTo>
                    <a:lnTo>
                      <a:pt x="525496" y="246368"/>
                    </a:lnTo>
                    <a:close/>
                  </a:path>
                  <a:path w="744854" h="677544">
                    <a:moveTo>
                      <a:pt x="565266" y="209706"/>
                    </a:moveTo>
                    <a:lnTo>
                      <a:pt x="558627" y="215615"/>
                    </a:lnTo>
                    <a:lnTo>
                      <a:pt x="525422" y="152574"/>
                    </a:lnTo>
                    <a:lnTo>
                      <a:pt x="528602" y="149743"/>
                    </a:lnTo>
                    <a:lnTo>
                      <a:pt x="549880" y="163923"/>
                    </a:lnTo>
                    <a:lnTo>
                      <a:pt x="543728" y="169399"/>
                    </a:lnTo>
                    <a:lnTo>
                      <a:pt x="565266" y="209706"/>
                    </a:lnTo>
                    <a:close/>
                  </a:path>
                  <a:path w="744854" h="677544">
                    <a:moveTo>
                      <a:pt x="577726" y="173586"/>
                    </a:moveTo>
                    <a:lnTo>
                      <a:pt x="572013" y="178672"/>
                    </a:lnTo>
                    <a:lnTo>
                      <a:pt x="552048" y="128875"/>
                    </a:lnTo>
                    <a:lnTo>
                      <a:pt x="555193" y="126075"/>
                    </a:lnTo>
                    <a:lnTo>
                      <a:pt x="574205" y="142272"/>
                    </a:lnTo>
                    <a:lnTo>
                      <a:pt x="568152" y="147660"/>
                    </a:lnTo>
                    <a:lnTo>
                      <a:pt x="577726" y="173586"/>
                    </a:lnTo>
                    <a:close/>
                  </a:path>
                  <a:path w="744854" h="677544">
                    <a:moveTo>
                      <a:pt x="585033" y="193376"/>
                    </a:moveTo>
                    <a:lnTo>
                      <a:pt x="583286" y="194931"/>
                    </a:lnTo>
                    <a:lnTo>
                      <a:pt x="543728" y="169399"/>
                    </a:lnTo>
                    <a:lnTo>
                      <a:pt x="549880" y="163923"/>
                    </a:lnTo>
                    <a:lnTo>
                      <a:pt x="572013" y="178672"/>
                    </a:lnTo>
                    <a:lnTo>
                      <a:pt x="577726" y="173586"/>
                    </a:lnTo>
                    <a:lnTo>
                      <a:pt x="585033" y="193376"/>
                    </a:lnTo>
                    <a:close/>
                  </a:path>
                  <a:path w="744854" h="677544">
                    <a:moveTo>
                      <a:pt x="608349" y="171359"/>
                    </a:moveTo>
                    <a:lnTo>
                      <a:pt x="601711" y="177268"/>
                    </a:lnTo>
                    <a:lnTo>
                      <a:pt x="568152" y="147660"/>
                    </a:lnTo>
                    <a:lnTo>
                      <a:pt x="574205" y="142272"/>
                    </a:lnTo>
                    <a:lnTo>
                      <a:pt x="608349" y="171359"/>
                    </a:lnTo>
                    <a:close/>
                  </a:path>
                  <a:path w="744854" h="677544">
                    <a:moveTo>
                      <a:pt x="633518" y="150221"/>
                    </a:moveTo>
                    <a:lnTo>
                      <a:pt x="622966" y="159613"/>
                    </a:lnTo>
                    <a:lnTo>
                      <a:pt x="617338" y="161441"/>
                    </a:lnTo>
                    <a:lnTo>
                      <a:pt x="605496" y="159256"/>
                    </a:lnTo>
                    <a:lnTo>
                      <a:pt x="600123" y="155589"/>
                    </a:lnTo>
                    <a:lnTo>
                      <a:pt x="590091" y="142650"/>
                    </a:lnTo>
                    <a:lnTo>
                      <a:pt x="587888" y="136678"/>
                    </a:lnTo>
                    <a:lnTo>
                      <a:pt x="588170" y="123576"/>
                    </a:lnTo>
                    <a:lnTo>
                      <a:pt x="590779" y="118039"/>
                    </a:lnTo>
                    <a:lnTo>
                      <a:pt x="601216" y="108750"/>
                    </a:lnTo>
                    <a:lnTo>
                      <a:pt x="606799" y="106866"/>
                    </a:lnTo>
                    <a:lnTo>
                      <a:pt x="613115" y="107955"/>
                    </a:lnTo>
                    <a:lnTo>
                      <a:pt x="597356" y="121982"/>
                    </a:lnTo>
                    <a:lnTo>
                      <a:pt x="595970" y="125449"/>
                    </a:lnTo>
                    <a:lnTo>
                      <a:pt x="596486" y="133923"/>
                    </a:lnTo>
                    <a:lnTo>
                      <a:pt x="598426" y="138348"/>
                    </a:lnTo>
                    <a:lnTo>
                      <a:pt x="609892" y="152961"/>
                    </a:lnTo>
                    <a:lnTo>
                      <a:pt x="617134" y="155006"/>
                    </a:lnTo>
                    <a:lnTo>
                      <a:pt x="636310" y="137939"/>
                    </a:lnTo>
                    <a:lnTo>
                      <a:pt x="636185" y="144696"/>
                    </a:lnTo>
                    <a:lnTo>
                      <a:pt x="633518" y="150221"/>
                    </a:lnTo>
                    <a:close/>
                  </a:path>
                  <a:path w="744854" h="677544">
                    <a:moveTo>
                      <a:pt x="636310" y="137939"/>
                    </a:moveTo>
                    <a:lnTo>
                      <a:pt x="626871" y="146340"/>
                    </a:lnTo>
                    <a:lnTo>
                      <a:pt x="628248" y="142838"/>
                    </a:lnTo>
                    <a:lnTo>
                      <a:pt x="627561" y="134348"/>
                    </a:lnTo>
                    <a:lnTo>
                      <a:pt x="625570" y="129906"/>
                    </a:lnTo>
                    <a:lnTo>
                      <a:pt x="614182" y="115392"/>
                    </a:lnTo>
                    <a:lnTo>
                      <a:pt x="606999" y="113399"/>
                    </a:lnTo>
                    <a:lnTo>
                      <a:pt x="613115" y="107955"/>
                    </a:lnTo>
                    <a:lnTo>
                      <a:pt x="618421" y="108870"/>
                    </a:lnTo>
                    <a:lnTo>
                      <a:pt x="623856" y="112596"/>
                    </a:lnTo>
                    <a:lnTo>
                      <a:pt x="633960" y="125472"/>
                    </a:lnTo>
                    <a:lnTo>
                      <a:pt x="636421" y="131887"/>
                    </a:lnTo>
                    <a:lnTo>
                      <a:pt x="636310" y="137939"/>
                    </a:lnTo>
                    <a:close/>
                  </a:path>
                  <a:path w="744854" h="677544">
                    <a:moveTo>
                      <a:pt x="652164" y="68332"/>
                    </a:moveTo>
                    <a:lnTo>
                      <a:pt x="645525" y="74241"/>
                    </a:lnTo>
                    <a:lnTo>
                      <a:pt x="631012" y="55746"/>
                    </a:lnTo>
                    <a:lnTo>
                      <a:pt x="637651" y="49837"/>
                    </a:lnTo>
                    <a:lnTo>
                      <a:pt x="652164" y="68332"/>
                    </a:lnTo>
                    <a:close/>
                  </a:path>
                  <a:path w="744854" h="677544">
                    <a:moveTo>
                      <a:pt x="670000" y="117685"/>
                    </a:moveTo>
                    <a:lnTo>
                      <a:pt x="660915" y="125771"/>
                    </a:lnTo>
                    <a:lnTo>
                      <a:pt x="655717" y="127365"/>
                    </a:lnTo>
                    <a:lnTo>
                      <a:pt x="644286" y="125403"/>
                    </a:lnTo>
                    <a:lnTo>
                      <a:pt x="639093" y="121936"/>
                    </a:lnTo>
                    <a:lnTo>
                      <a:pt x="629729" y="110002"/>
                    </a:lnTo>
                    <a:lnTo>
                      <a:pt x="627400" y="103404"/>
                    </a:lnTo>
                    <a:lnTo>
                      <a:pt x="627471" y="88973"/>
                    </a:lnTo>
                    <a:lnTo>
                      <a:pt x="629806" y="83302"/>
                    </a:lnTo>
                    <a:lnTo>
                      <a:pt x="638310" y="75734"/>
                    </a:lnTo>
                    <a:lnTo>
                      <a:pt x="642004" y="74089"/>
                    </a:lnTo>
                    <a:lnTo>
                      <a:pt x="645525" y="74241"/>
                    </a:lnTo>
                    <a:lnTo>
                      <a:pt x="652164" y="68332"/>
                    </a:lnTo>
                    <a:lnTo>
                      <a:pt x="654558" y="71384"/>
                    </a:lnTo>
                    <a:lnTo>
                      <a:pt x="637472" y="86591"/>
                    </a:lnTo>
                    <a:lnTo>
                      <a:pt x="635700" y="90572"/>
                    </a:lnTo>
                    <a:lnTo>
                      <a:pt x="635735" y="100147"/>
                    </a:lnTo>
                    <a:lnTo>
                      <a:pt x="637457" y="104724"/>
                    </a:lnTo>
                    <a:lnTo>
                      <a:pt x="648418" y="118693"/>
                    </a:lnTo>
                    <a:lnTo>
                      <a:pt x="656285" y="119844"/>
                    </a:lnTo>
                    <a:lnTo>
                      <a:pt x="677657" y="100821"/>
                    </a:lnTo>
                    <a:lnTo>
                      <a:pt x="679408" y="103054"/>
                    </a:lnTo>
                    <a:lnTo>
                      <a:pt x="672770" y="108963"/>
                    </a:lnTo>
                    <a:lnTo>
                      <a:pt x="672391" y="113472"/>
                    </a:lnTo>
                    <a:lnTo>
                      <a:pt x="670000" y="117685"/>
                    </a:lnTo>
                    <a:close/>
                  </a:path>
                  <a:path w="744854" h="677544">
                    <a:moveTo>
                      <a:pt x="677657" y="100821"/>
                    </a:moveTo>
                    <a:lnTo>
                      <a:pt x="665532" y="111613"/>
                    </a:lnTo>
                    <a:lnTo>
                      <a:pt x="666512" y="110140"/>
                    </a:lnTo>
                    <a:lnTo>
                      <a:pt x="668337" y="106113"/>
                    </a:lnTo>
                    <a:lnTo>
                      <a:pt x="668670" y="104544"/>
                    </a:lnTo>
                    <a:lnTo>
                      <a:pt x="668418" y="103418"/>
                    </a:lnTo>
                    <a:lnTo>
                      <a:pt x="651073" y="81312"/>
                    </a:lnTo>
                    <a:lnTo>
                      <a:pt x="647294" y="80125"/>
                    </a:lnTo>
                    <a:lnTo>
                      <a:pt x="643948" y="80828"/>
                    </a:lnTo>
                    <a:lnTo>
                      <a:pt x="654558" y="71384"/>
                    </a:lnTo>
                    <a:lnTo>
                      <a:pt x="677657" y="100821"/>
                    </a:lnTo>
                    <a:close/>
                  </a:path>
                  <a:path w="744854" h="677544">
                    <a:moveTo>
                      <a:pt x="681715" y="105994"/>
                    </a:moveTo>
                    <a:lnTo>
                      <a:pt x="675076" y="111903"/>
                    </a:lnTo>
                    <a:lnTo>
                      <a:pt x="672770" y="108963"/>
                    </a:lnTo>
                    <a:lnTo>
                      <a:pt x="679408" y="103054"/>
                    </a:lnTo>
                    <a:lnTo>
                      <a:pt x="681715" y="105994"/>
                    </a:lnTo>
                    <a:close/>
                  </a:path>
                  <a:path w="744854" h="677544">
                    <a:moveTo>
                      <a:pt x="710325" y="81857"/>
                    </a:moveTo>
                    <a:lnTo>
                      <a:pt x="702358" y="88948"/>
                    </a:lnTo>
                    <a:lnTo>
                      <a:pt x="697030" y="90805"/>
                    </a:lnTo>
                    <a:lnTo>
                      <a:pt x="684481" y="89837"/>
                    </a:lnTo>
                    <a:lnTo>
                      <a:pt x="678700" y="86429"/>
                    </a:lnTo>
                    <a:lnTo>
                      <a:pt x="668577" y="73528"/>
                    </a:lnTo>
                    <a:lnTo>
                      <a:pt x="666316" y="66586"/>
                    </a:lnTo>
                    <a:lnTo>
                      <a:pt x="667523" y="52746"/>
                    </a:lnTo>
                    <a:lnTo>
                      <a:pt x="670102" y="47437"/>
                    </a:lnTo>
                    <a:lnTo>
                      <a:pt x="680026" y="38604"/>
                    </a:lnTo>
                    <a:lnTo>
                      <a:pt x="685463" y="36483"/>
                    </a:lnTo>
                    <a:lnTo>
                      <a:pt x="693015" y="37154"/>
                    </a:lnTo>
                    <a:lnTo>
                      <a:pt x="676719" y="51659"/>
                    </a:lnTo>
                    <a:lnTo>
                      <a:pt x="675036" y="54884"/>
                    </a:lnTo>
                    <a:lnTo>
                      <a:pt x="674238" y="62338"/>
                    </a:lnTo>
                    <a:lnTo>
                      <a:pt x="675060" y="65735"/>
                    </a:lnTo>
                    <a:lnTo>
                      <a:pt x="677046" y="68814"/>
                    </a:lnTo>
                    <a:lnTo>
                      <a:pt x="704369" y="44494"/>
                    </a:lnTo>
                    <a:lnTo>
                      <a:pt x="706238" y="46876"/>
                    </a:lnTo>
                    <a:lnTo>
                      <a:pt x="707193" y="48470"/>
                    </a:lnTo>
                    <a:lnTo>
                      <a:pt x="707875" y="50096"/>
                    </a:lnTo>
                    <a:lnTo>
                      <a:pt x="680900" y="74106"/>
                    </a:lnTo>
                    <a:lnTo>
                      <a:pt x="684559" y="78770"/>
                    </a:lnTo>
                    <a:lnTo>
                      <a:pt x="688573" y="81287"/>
                    </a:lnTo>
                    <a:lnTo>
                      <a:pt x="692938" y="81657"/>
                    </a:lnTo>
                    <a:lnTo>
                      <a:pt x="696770" y="81953"/>
                    </a:lnTo>
                    <a:lnTo>
                      <a:pt x="700354" y="80619"/>
                    </a:lnTo>
                    <a:lnTo>
                      <a:pt x="715127" y="67470"/>
                    </a:lnTo>
                    <a:lnTo>
                      <a:pt x="717210" y="68271"/>
                    </a:lnTo>
                    <a:lnTo>
                      <a:pt x="717041" y="70274"/>
                    </a:lnTo>
                    <a:lnTo>
                      <a:pt x="716209" y="72617"/>
                    </a:lnTo>
                    <a:lnTo>
                      <a:pt x="714713" y="75297"/>
                    </a:lnTo>
                    <a:lnTo>
                      <a:pt x="712874" y="78703"/>
                    </a:lnTo>
                    <a:lnTo>
                      <a:pt x="710325" y="81857"/>
                    </a:lnTo>
                    <a:close/>
                  </a:path>
                  <a:path w="744854" h="677544">
                    <a:moveTo>
                      <a:pt x="704369" y="44494"/>
                    </a:moveTo>
                    <a:lnTo>
                      <a:pt x="697766" y="50372"/>
                    </a:lnTo>
                    <a:lnTo>
                      <a:pt x="695499" y="47501"/>
                    </a:lnTo>
                    <a:lnTo>
                      <a:pt x="692819" y="45883"/>
                    </a:lnTo>
                    <a:lnTo>
                      <a:pt x="686167" y="45020"/>
                    </a:lnTo>
                    <a:lnTo>
                      <a:pt x="682845" y="46206"/>
                    </a:lnTo>
                    <a:lnTo>
                      <a:pt x="693015" y="37154"/>
                    </a:lnTo>
                    <a:lnTo>
                      <a:pt x="696350" y="37451"/>
                    </a:lnTo>
                    <a:lnTo>
                      <a:pt x="701021" y="40227"/>
                    </a:lnTo>
                    <a:lnTo>
                      <a:pt x="704369" y="44494"/>
                    </a:lnTo>
                    <a:close/>
                  </a:path>
                  <a:path w="744854" h="677544">
                    <a:moveTo>
                      <a:pt x="715127" y="67470"/>
                    </a:moveTo>
                    <a:lnTo>
                      <a:pt x="707481" y="74275"/>
                    </a:lnTo>
                    <a:lnTo>
                      <a:pt x="709725" y="70276"/>
                    </a:lnTo>
                    <a:lnTo>
                      <a:pt x="710415" y="65660"/>
                    </a:lnTo>
                    <a:lnTo>
                      <a:pt x="715127" y="67470"/>
                    </a:lnTo>
                    <a:close/>
                  </a:path>
                  <a:path w="744854" h="677544">
                    <a:moveTo>
                      <a:pt x="744576" y="51371"/>
                    </a:moveTo>
                    <a:lnTo>
                      <a:pt x="735980" y="59022"/>
                    </a:lnTo>
                    <a:lnTo>
                      <a:pt x="728538" y="58840"/>
                    </a:lnTo>
                    <a:lnTo>
                      <a:pt x="687005" y="5909"/>
                    </a:lnTo>
                    <a:lnTo>
                      <a:pt x="693644" y="0"/>
                    </a:lnTo>
                    <a:lnTo>
                      <a:pt x="729629" y="45860"/>
                    </a:lnTo>
                    <a:lnTo>
                      <a:pt x="731524" y="47028"/>
                    </a:lnTo>
                    <a:lnTo>
                      <a:pt x="735757" y="47431"/>
                    </a:lnTo>
                    <a:lnTo>
                      <a:pt x="737748" y="46703"/>
                    </a:lnTo>
                    <a:lnTo>
                      <a:pt x="739611" y="45044"/>
                    </a:lnTo>
                    <a:lnTo>
                      <a:pt x="744576" y="51371"/>
                    </a:lnTo>
                    <a:close/>
                  </a:path>
                </a:pathLst>
              </a:custGeom>
              <a:solidFill>
                <a:srgbClr val="000000"/>
              </a:solidFill>
            </p:spPr>
            <p:txBody>
              <a:bodyPr wrap="square" lIns="0" tIns="0" rIns="0" bIns="0" rtlCol="0"/>
              <a:lstStyle/>
              <a:p>
                <a:endParaRPr/>
              </a:p>
            </p:txBody>
          </p:sp>
        </p:grpSp>
        <p:pic>
          <p:nvPicPr>
            <p:cNvPr id="10" name="Picture 9" descr="Logo, company name&#10;&#10;Description automatically generated">
              <a:extLst>
                <a:ext uri="{FF2B5EF4-FFF2-40B4-BE49-F238E27FC236}">
                  <a16:creationId xmlns:a16="http://schemas.microsoft.com/office/drawing/2014/main" id="{BCC5157D-745B-7D6E-11D3-591997ADD96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745292" y="1219200"/>
              <a:ext cx="1364438" cy="696909"/>
            </a:xfrm>
            <a:prstGeom prst="rect">
              <a:avLst/>
            </a:prstGeom>
          </p:spPr>
        </p:pic>
      </p:grpSp>
      <p:pic>
        <p:nvPicPr>
          <p:cNvPr id="71" name="Picture 70">
            <a:extLst>
              <a:ext uri="{FF2B5EF4-FFF2-40B4-BE49-F238E27FC236}">
                <a16:creationId xmlns:a16="http://schemas.microsoft.com/office/drawing/2014/main" id="{B879EB7D-440C-94FB-E495-F2F68AFCD4EC}"/>
              </a:ext>
            </a:extLst>
          </p:cNvPr>
          <p:cNvPicPr>
            <a:picLocks noChangeAspect="1"/>
          </p:cNvPicPr>
          <p:nvPr/>
        </p:nvPicPr>
        <p:blipFill>
          <a:blip r:embed="rId27"/>
          <a:stretch>
            <a:fillRect/>
          </a:stretch>
        </p:blipFill>
        <p:spPr>
          <a:xfrm>
            <a:off x="215919" y="3554475"/>
            <a:ext cx="4906559" cy="2570285"/>
          </a:xfrm>
          <a:prstGeom prst="rect">
            <a:avLst/>
          </a:prstGeom>
        </p:spPr>
      </p:pic>
    </p:spTree>
    <p:extLst>
      <p:ext uri="{BB962C8B-B14F-4D97-AF65-F5344CB8AC3E}">
        <p14:creationId xmlns:p14="http://schemas.microsoft.com/office/powerpoint/2010/main" val="196167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D5A4-F89B-D137-9F1F-79D77CFB243B}"/>
              </a:ext>
            </a:extLst>
          </p:cNvPr>
          <p:cNvSpPr>
            <a:spLocks noGrp="1"/>
          </p:cNvSpPr>
          <p:nvPr>
            <p:ph type="title"/>
          </p:nvPr>
        </p:nvSpPr>
        <p:spPr/>
        <p:txBody>
          <a:bodyPr/>
          <a:lstStyle/>
          <a:p>
            <a:r>
              <a:rPr lang="en-US" dirty="0"/>
              <a:t>Existing Methods</a:t>
            </a:r>
          </a:p>
        </p:txBody>
      </p:sp>
      <p:sp>
        <p:nvSpPr>
          <p:cNvPr id="3" name="Content Placeholder 2">
            <a:extLst>
              <a:ext uri="{FF2B5EF4-FFF2-40B4-BE49-F238E27FC236}">
                <a16:creationId xmlns:a16="http://schemas.microsoft.com/office/drawing/2014/main" id="{385652FE-EFB9-03B6-7446-7F19976EBF53}"/>
              </a:ext>
            </a:extLst>
          </p:cNvPr>
          <p:cNvSpPr>
            <a:spLocks noGrp="1"/>
          </p:cNvSpPr>
          <p:nvPr>
            <p:ph idx="1"/>
          </p:nvPr>
        </p:nvSpPr>
        <p:spPr>
          <a:xfrm>
            <a:off x="228600" y="1051587"/>
            <a:ext cx="8680451" cy="502893"/>
          </a:xfrm>
        </p:spPr>
        <p:txBody>
          <a:bodyPr/>
          <a:lstStyle/>
          <a:p>
            <a:r>
              <a:rPr lang="en-US" sz="2400" dirty="0" err="1">
                <a:solidFill>
                  <a:srgbClr val="585658"/>
                </a:solidFill>
                <a:latin typeface="Arial" panose="020B0604020202020204" pitchFamily="34" charset="0"/>
              </a:rPr>
              <a:t>BAMpF</a:t>
            </a:r>
            <a:r>
              <a:rPr lang="en-US" sz="2400" dirty="0">
                <a:solidFill>
                  <a:srgbClr val="585658"/>
                </a:solidFill>
                <a:latin typeface="Arial" panose="020B0604020202020204" pitchFamily="34" charset="0"/>
              </a:rPr>
              <a:t> K-array</a:t>
            </a:r>
          </a:p>
          <a:p>
            <a:endParaRPr lang="en-US" dirty="0"/>
          </a:p>
        </p:txBody>
      </p:sp>
      <p:pic>
        <p:nvPicPr>
          <p:cNvPr id="5" name="Picture 4">
            <a:extLst>
              <a:ext uri="{FF2B5EF4-FFF2-40B4-BE49-F238E27FC236}">
                <a16:creationId xmlns:a16="http://schemas.microsoft.com/office/drawing/2014/main" id="{32C91174-0BF4-6CC1-5F8F-412E81E770F7}"/>
              </a:ext>
            </a:extLst>
          </p:cNvPr>
          <p:cNvPicPr>
            <a:picLocks noChangeAspect="1"/>
          </p:cNvPicPr>
          <p:nvPr/>
        </p:nvPicPr>
        <p:blipFill>
          <a:blip r:embed="rId2"/>
          <a:stretch>
            <a:fillRect/>
          </a:stretch>
        </p:blipFill>
        <p:spPr>
          <a:xfrm>
            <a:off x="329029" y="1440180"/>
            <a:ext cx="8479591" cy="4694221"/>
          </a:xfrm>
          <a:prstGeom prst="rect">
            <a:avLst/>
          </a:prstGeom>
          <a:ln>
            <a:solidFill>
              <a:schemeClr val="tx1"/>
            </a:solidFill>
          </a:ln>
        </p:spPr>
      </p:pic>
      <p:sp>
        <p:nvSpPr>
          <p:cNvPr id="6" name="TextBox 5">
            <a:extLst>
              <a:ext uri="{FF2B5EF4-FFF2-40B4-BE49-F238E27FC236}">
                <a16:creationId xmlns:a16="http://schemas.microsoft.com/office/drawing/2014/main" id="{171A1F7F-722B-DB38-68AD-EBC041F60FB0}"/>
              </a:ext>
            </a:extLst>
          </p:cNvPr>
          <p:cNvSpPr txBox="1"/>
          <p:nvPr/>
        </p:nvSpPr>
        <p:spPr>
          <a:xfrm>
            <a:off x="2336799" y="6026679"/>
            <a:ext cx="4464049" cy="215444"/>
          </a:xfrm>
          <a:prstGeom prst="rect">
            <a:avLst/>
          </a:prstGeom>
          <a:solidFill>
            <a:schemeClr val="bg1"/>
          </a:solidFill>
          <a:ln>
            <a:solidFill>
              <a:schemeClr val="tx1"/>
            </a:solidFill>
          </a:ln>
        </p:spPr>
        <p:txBody>
          <a:bodyPr wrap="square">
            <a:spAutoFit/>
          </a:bodyPr>
          <a:lstStyle/>
          <a:p>
            <a:r>
              <a:rPr lang="en-US" sz="800" dirty="0"/>
              <a:t>https://www.afgrow.net/workshop/documents/2021/Josh_Hodges_BAMpF-Workshop-2021.pdf</a:t>
            </a:r>
          </a:p>
        </p:txBody>
      </p:sp>
    </p:spTree>
    <p:extLst>
      <p:ext uri="{BB962C8B-B14F-4D97-AF65-F5344CB8AC3E}">
        <p14:creationId xmlns:p14="http://schemas.microsoft.com/office/powerpoint/2010/main" val="1288283429"/>
      </p:ext>
    </p:extLst>
  </p:cSld>
  <p:clrMapOvr>
    <a:masterClrMapping/>
  </p:clrMapOvr>
</p:sld>
</file>

<file path=ppt/theme/theme1.xml><?xml version="1.0" encoding="utf-8"?>
<a:theme xmlns:a="http://schemas.openxmlformats.org/drawingml/2006/main" name="Default Theme">
  <a:themeElements>
    <a:clrScheme name="Custom 4">
      <a:dk1>
        <a:srgbClr val="595759"/>
      </a:dk1>
      <a:lt1>
        <a:srgbClr val="FFFFFF"/>
      </a:lt1>
      <a:dk2>
        <a:srgbClr val="042D5F"/>
      </a:dk2>
      <a:lt2>
        <a:srgbClr val="595759"/>
      </a:lt2>
      <a:accent1>
        <a:srgbClr val="F9540E"/>
      </a:accent1>
      <a:accent2>
        <a:srgbClr val="4C66B0"/>
      </a:accent2>
      <a:accent3>
        <a:srgbClr val="C47608"/>
      </a:accent3>
      <a:accent4>
        <a:srgbClr val="3C4648"/>
      </a:accent4>
      <a:accent5>
        <a:srgbClr val="7A7066"/>
      </a:accent5>
      <a:accent6>
        <a:srgbClr val="998F73"/>
      </a:accent6>
      <a:hlink>
        <a:srgbClr val="4C66B0"/>
      </a:hlink>
      <a:folHlink>
        <a:srgbClr val="59575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rebuchet MS" pitchFamily="34"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rebuchet MS" pitchFamily="34" charset="0"/>
            <a:ea typeface="ＭＳ Ｐゴシック" pitchFamily="48" charset="-128"/>
          </a:defRPr>
        </a:defPPr>
      </a:lstStyle>
    </a:lnDef>
    <a:txDef>
      <a:spPr>
        <a:solidFill>
          <a:srgbClr val="F9540E"/>
        </a:solidFill>
      </a:spPr>
      <a:bodyPr wrap="square" rtlCol="0">
        <a:spAutoFit/>
      </a:bodyPr>
      <a:lstStyle>
        <a:defPPr>
          <a:defRPr b="1" dirty="0" smtClean="0">
            <a:solidFill>
              <a:schemeClr val="bg1"/>
            </a:solidFill>
            <a:latin typeface="Arial"/>
            <a:cs typeface="Arial"/>
          </a:defRPr>
        </a:defPPr>
      </a:lstStyle>
    </a:txDef>
  </a:objectDefaults>
  <a:extraClrSchemeLst>
    <a:extraClrScheme>
      <a:clrScheme name="HE_template_v05240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HE_template_v052406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HE_template_v052406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134278</TotalTime>
  <Words>2015</Words>
  <Application>Microsoft Office PowerPoint</Application>
  <PresentationFormat>Letter Paper (8.5x11 in)</PresentationFormat>
  <Paragraphs>169</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Lucida Grande</vt:lpstr>
      <vt:lpstr>Times</vt:lpstr>
      <vt:lpstr>Trebuchet MS</vt:lpstr>
      <vt:lpstr>Wingdings</vt:lpstr>
      <vt:lpstr>Default Theme</vt:lpstr>
      <vt:lpstr>Interference Fit Fastener – Working Group</vt:lpstr>
      <vt:lpstr>Agenda</vt:lpstr>
      <vt:lpstr>Physics of IFF Behavior</vt:lpstr>
      <vt:lpstr>Physics of IFF Behavior</vt:lpstr>
      <vt:lpstr>Existing Methods</vt:lpstr>
      <vt:lpstr>Existing Methods</vt:lpstr>
      <vt:lpstr>Existing Methods</vt:lpstr>
      <vt:lpstr>Existing Methods</vt:lpstr>
      <vt:lpstr>Existing Methods</vt:lpstr>
      <vt:lpstr>Existing Methods</vt:lpstr>
      <vt:lpstr>Existing Data</vt:lpstr>
      <vt:lpstr>Key Factors and Gaps in Current Methods/Data </vt:lpstr>
      <vt:lpstr>Key Factors and Gaps in Current Methods/Data </vt:lpstr>
      <vt:lpstr>Working Group Goals/Objectives</vt:lpstr>
      <vt:lpstr>Implementation Plan</vt:lpstr>
      <vt:lpstr>Working Group Members – Responsibilities</vt:lpstr>
      <vt:lpstr>Available 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Tear down vs new Large hole Carlson validation plan</dc:title>
  <dc:creator>Michael R Hill</dc:creator>
  <cp:lastModifiedBy>Robert Pilarczyk</cp:lastModifiedBy>
  <cp:revision>272</cp:revision>
  <cp:lastPrinted>2019-01-09T17:44:21Z</cp:lastPrinted>
  <dcterms:created xsi:type="dcterms:W3CDTF">2017-09-11T22:44:04Z</dcterms:created>
  <dcterms:modified xsi:type="dcterms:W3CDTF">2022-07-13T18:39:57Z</dcterms:modified>
</cp:coreProperties>
</file>