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20"/>
  </p:notesMasterIdLst>
  <p:sldIdLst>
    <p:sldId id="256" r:id="rId2"/>
    <p:sldId id="410" r:id="rId3"/>
    <p:sldId id="428" r:id="rId4"/>
    <p:sldId id="422" r:id="rId5"/>
    <p:sldId id="426" r:id="rId6"/>
    <p:sldId id="433" r:id="rId7"/>
    <p:sldId id="427" r:id="rId8"/>
    <p:sldId id="429" r:id="rId9"/>
    <p:sldId id="430" r:id="rId10"/>
    <p:sldId id="424" r:id="rId11"/>
    <p:sldId id="416" r:id="rId12"/>
    <p:sldId id="431" r:id="rId13"/>
    <p:sldId id="432" r:id="rId14"/>
    <p:sldId id="417" r:id="rId15"/>
    <p:sldId id="418" r:id="rId16"/>
    <p:sldId id="419" r:id="rId17"/>
    <p:sldId id="420" r:id="rId18"/>
    <p:sldId id="423" r:id="rId19"/>
  </p:sldIdLst>
  <p:sldSz cx="9144000" cy="6858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56" autoAdjust="0"/>
    <p:restoredTop sz="94807" autoAdjust="0"/>
  </p:normalViewPr>
  <p:slideViewPr>
    <p:cSldViewPr snapToGrid="0" snapToObjects="1">
      <p:cViewPr>
        <p:scale>
          <a:sx n="150" d="100"/>
          <a:sy n="150" d="100"/>
        </p:scale>
        <p:origin x="2214" y="3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AE81E-5BFF-2049-8AED-C237E80F4154}" type="datetimeFigureOut">
              <a:rPr lang="en-US" smtClean="0"/>
              <a:t>7/12/2022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508A57-36F8-814D-827A-812A1F1E1356}" type="slidenum">
              <a:rPr lang="en-US" smtClean="0"/>
              <a:t>‹#›</a:t>
            </a:fld>
            <a:endParaRPr lang="en-US"/>
          </a:p>
        </p:txBody>
      </p:sp>
    </p:spTree>
    <p:extLst>
      <p:ext uri="{BB962C8B-B14F-4D97-AF65-F5344CB8AC3E}">
        <p14:creationId xmlns:p14="http://schemas.microsoft.com/office/powerpoint/2010/main" val="1473738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508A57-36F8-814D-827A-812A1F1E1356}" type="slidenum">
              <a:rPr lang="en-US" smtClean="0"/>
              <a:t>1</a:t>
            </a:fld>
            <a:endParaRPr lang="en-US"/>
          </a:p>
        </p:txBody>
      </p:sp>
    </p:spTree>
    <p:extLst>
      <p:ext uri="{BB962C8B-B14F-4D97-AF65-F5344CB8AC3E}">
        <p14:creationId xmlns:p14="http://schemas.microsoft.com/office/powerpoint/2010/main" val="4150994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7572375" y="6477000"/>
            <a:ext cx="184150" cy="304800"/>
          </a:xfrm>
          <a:prstGeom prst="rect">
            <a:avLst/>
          </a:prstGeom>
          <a:noFill/>
          <a:ln>
            <a:noFill/>
          </a:ln>
        </p:spPr>
        <p:txBody>
          <a:bodyPr wrap="none">
            <a:spAutoFit/>
          </a:bodyPr>
          <a:lstStyle>
            <a:lvl1pPr>
              <a:defRPr sz="1600">
                <a:solidFill>
                  <a:schemeClr val="tx1"/>
                </a:solidFill>
                <a:latin typeface="Trebuchet MS" charset="0"/>
                <a:ea typeface="ＭＳ Ｐゴシック" charset="0"/>
                <a:cs typeface="ＭＳ Ｐゴシック" charset="0"/>
              </a:defRPr>
            </a:lvl1pPr>
            <a:lvl2pPr marL="742950" indent="-285750">
              <a:defRPr sz="1600">
                <a:solidFill>
                  <a:schemeClr val="tx1"/>
                </a:solidFill>
                <a:latin typeface="Trebuchet MS" charset="0"/>
                <a:ea typeface="ＭＳ Ｐゴシック" charset="0"/>
              </a:defRPr>
            </a:lvl2pPr>
            <a:lvl3pPr marL="1143000" indent="-228600">
              <a:defRPr sz="1600">
                <a:solidFill>
                  <a:schemeClr val="tx1"/>
                </a:solidFill>
                <a:latin typeface="Trebuchet MS" charset="0"/>
                <a:ea typeface="ＭＳ Ｐゴシック" charset="0"/>
              </a:defRPr>
            </a:lvl3pPr>
            <a:lvl4pPr marL="1600200" indent="-228600">
              <a:defRPr sz="1600">
                <a:solidFill>
                  <a:schemeClr val="tx1"/>
                </a:solidFill>
                <a:latin typeface="Trebuchet MS" charset="0"/>
                <a:ea typeface="ＭＳ Ｐゴシック" charset="0"/>
              </a:defRPr>
            </a:lvl4pPr>
            <a:lvl5pPr marL="2057400" indent="-228600">
              <a:defRPr sz="1600">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a:solidFill>
                  <a:schemeClr val="tx1"/>
                </a:solidFill>
                <a:latin typeface="Trebuchet MS" charset="0"/>
                <a:ea typeface="ＭＳ Ｐゴシック" charset="0"/>
              </a:defRPr>
            </a:lvl9pPr>
          </a:lstStyle>
          <a:p>
            <a:pPr algn="ctr" defTabSz="457200">
              <a:defRPr/>
            </a:pPr>
            <a:endParaRPr kumimoji="1" lang="en-US" sz="1400" b="1" dirty="0">
              <a:solidFill>
                <a:srgbClr val="595759"/>
              </a:solidFill>
              <a:latin typeface="Arial" charset="0"/>
            </a:endParaRPr>
          </a:p>
        </p:txBody>
      </p:sp>
      <p:sp>
        <p:nvSpPr>
          <p:cNvPr id="26626" name="Rectangle 2"/>
          <p:cNvSpPr>
            <a:spLocks noGrp="1" noChangeArrowheads="1"/>
          </p:cNvSpPr>
          <p:nvPr>
            <p:ph type="ctrTitle"/>
          </p:nvPr>
        </p:nvSpPr>
        <p:spPr>
          <a:xfrm>
            <a:off x="3474392" y="1051586"/>
            <a:ext cx="5303802" cy="2468853"/>
          </a:xfrm>
          <a:ln w="12700" cap="sq"/>
        </p:spPr>
        <p:txBody>
          <a:bodyPr wrap="square" lIns="91440" tIns="45720" rIns="91440" bIns="45720" anchor="b" anchorCtr="0">
            <a:normAutofit/>
          </a:bodyPr>
          <a:lstStyle>
            <a:lvl1pPr algn="l">
              <a:defRPr>
                <a:solidFill>
                  <a:schemeClr val="tx1"/>
                </a:solidFill>
              </a:defRPr>
            </a:lvl1pPr>
          </a:lstStyle>
          <a:p>
            <a:r>
              <a:rPr lang="en-US"/>
              <a:t>Click to edit Master title style</a:t>
            </a:r>
            <a:endParaRPr lang="en-US" dirty="0"/>
          </a:p>
        </p:txBody>
      </p:sp>
      <p:sp>
        <p:nvSpPr>
          <p:cNvPr id="26627" name="Rectangle 3"/>
          <p:cNvSpPr>
            <a:spLocks noGrp="1" noChangeArrowheads="1"/>
          </p:cNvSpPr>
          <p:nvPr>
            <p:ph type="subTitle" idx="1"/>
          </p:nvPr>
        </p:nvSpPr>
        <p:spPr>
          <a:xfrm>
            <a:off x="3474732" y="3703317"/>
            <a:ext cx="5303462" cy="2265681"/>
          </a:xfrm>
          <a:ln w="12700" cap="sq"/>
        </p:spPr>
        <p:txBody>
          <a:bodyPr lIns="91440" tIns="45720" rIns="91440" bIns="45720">
            <a:normAutofit/>
          </a:bodyPr>
          <a:lstStyle>
            <a:lvl1pPr marL="0" indent="0" algn="l">
              <a:buClr>
                <a:schemeClr val="bg2"/>
              </a:buClr>
              <a:buFont typeface="Wingdings" pitchFamily="2" charset="2"/>
              <a:buNone/>
              <a:defRPr b="0"/>
            </a:lvl1pPr>
          </a:lstStyle>
          <a:p>
            <a:r>
              <a:rPr lang="en-US"/>
              <a:t>Click to edit Master subtitle style</a:t>
            </a:r>
            <a:endParaRPr lang="en-US" dirty="0"/>
          </a:p>
        </p:txBody>
      </p:sp>
      <p:cxnSp>
        <p:nvCxnSpPr>
          <p:cNvPr id="9" name="Straight Connector 8"/>
          <p:cNvCxnSpPr/>
          <p:nvPr/>
        </p:nvCxnSpPr>
        <p:spPr bwMode="auto">
          <a:xfrm>
            <a:off x="3477776" y="3627436"/>
            <a:ext cx="5305687"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1" name="Rectangle 10"/>
          <p:cNvSpPr/>
          <p:nvPr userDrawn="1"/>
        </p:nvSpPr>
        <p:spPr bwMode="auto">
          <a:xfrm>
            <a:off x="0" y="0"/>
            <a:ext cx="9144000" cy="362876"/>
          </a:xfrm>
          <a:prstGeom prst="rect">
            <a:avLst/>
          </a:prstGeom>
          <a:solidFill>
            <a:schemeClr val="accent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600" dirty="0">
              <a:solidFill>
                <a:srgbClr val="595759"/>
              </a:solidFill>
              <a:ea typeface="ＭＳ Ｐゴシック" pitchFamily="48" charset="-128"/>
            </a:endParaRPr>
          </a:p>
        </p:txBody>
      </p:sp>
      <p:cxnSp>
        <p:nvCxnSpPr>
          <p:cNvPr id="10" name="Straight Connector 9"/>
          <p:cNvCxnSpPr/>
          <p:nvPr/>
        </p:nvCxnSpPr>
        <p:spPr bwMode="auto">
          <a:xfrm>
            <a:off x="3477776" y="3627436"/>
            <a:ext cx="5305687"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4" name="Rectangle 13"/>
          <p:cNvSpPr/>
          <p:nvPr/>
        </p:nvSpPr>
        <p:spPr bwMode="auto">
          <a:xfrm>
            <a:off x="0" y="0"/>
            <a:ext cx="9144000" cy="362876"/>
          </a:xfrm>
          <a:prstGeom prst="rect">
            <a:avLst/>
          </a:prstGeom>
          <a:solidFill>
            <a:schemeClr val="accent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600" dirty="0">
              <a:solidFill>
                <a:srgbClr val="595759"/>
              </a:solidFill>
              <a:ea typeface="ＭＳ Ｐゴシック" pitchFamily="48" charset="-128"/>
            </a:endParaRPr>
          </a:p>
        </p:txBody>
      </p:sp>
      <p:cxnSp>
        <p:nvCxnSpPr>
          <p:cNvPr id="15" name="Straight Connector 14"/>
          <p:cNvCxnSpPr/>
          <p:nvPr/>
        </p:nvCxnSpPr>
        <p:spPr bwMode="auto">
          <a:xfrm flipH="1">
            <a:off x="0" y="362876"/>
            <a:ext cx="9144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57150" indent="-57150">
              <a:tabLst/>
              <a:defRPr/>
            </a:lvl1pPr>
            <a:lvl2pPr>
              <a:defRPr sz="1800"/>
            </a:lvl2pPr>
            <a:lvl4pPr>
              <a:defRPr sz="1600"/>
            </a:lvl4pPr>
            <a:lvl5pPr>
              <a:defRPr sz="1600"/>
            </a:lvl5pPr>
            <a:lvl6pPr marL="1373188" indent="-222250">
              <a:tabLst/>
              <a:defRPr sz="1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cxnSp>
        <p:nvCxnSpPr>
          <p:cNvPr id="5" name="Straight Connector 4"/>
          <p:cNvCxnSpPr/>
          <p:nvPr userDrawn="1"/>
        </p:nvCxnSpPr>
        <p:spPr bwMode="auto">
          <a:xfrm flipH="1">
            <a:off x="228600" y="1036636"/>
            <a:ext cx="8689976"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tif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411513"/>
            <a:ext cx="8686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2075" tIns="46038" rIns="92075" bIns="46038"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228600" y="1051587"/>
            <a:ext cx="8680451" cy="49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0" bIns="46038" numCol="1" anchor="t" anchorCtr="0" compatLnSpc="1">
            <a:prstTxWarp prst="textNoShape">
              <a:avLst/>
            </a:prstTxWarp>
            <a:norm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3" name="Slide Number Placeholder 3"/>
          <p:cNvSpPr txBox="1">
            <a:spLocks noGrp="1"/>
          </p:cNvSpPr>
          <p:nvPr/>
        </p:nvSpPr>
        <p:spPr bwMode="auto">
          <a:xfrm>
            <a:off x="8647847" y="6463718"/>
            <a:ext cx="440826"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rebuchet MS" pitchFamily="34" charset="0"/>
                <a:ea typeface="ＭＳ Ｐゴシック" pitchFamily="48" charset="-128"/>
              </a:defRPr>
            </a:lvl1pPr>
            <a:lvl2pPr marL="742950" indent="-285750">
              <a:defRPr sz="1600">
                <a:solidFill>
                  <a:schemeClr val="tx1"/>
                </a:solidFill>
                <a:latin typeface="Trebuchet MS" pitchFamily="34" charset="0"/>
                <a:ea typeface="ＭＳ Ｐゴシック" pitchFamily="48" charset="-128"/>
              </a:defRPr>
            </a:lvl2pPr>
            <a:lvl3pPr marL="1143000" indent="-228600">
              <a:defRPr sz="1600">
                <a:solidFill>
                  <a:schemeClr val="tx1"/>
                </a:solidFill>
                <a:latin typeface="Trebuchet MS" pitchFamily="34" charset="0"/>
                <a:ea typeface="ＭＳ Ｐゴシック" pitchFamily="48" charset="-128"/>
              </a:defRPr>
            </a:lvl3pPr>
            <a:lvl4pPr marL="1600200" indent="-228600">
              <a:defRPr sz="1600">
                <a:solidFill>
                  <a:schemeClr val="tx1"/>
                </a:solidFill>
                <a:latin typeface="Trebuchet MS" pitchFamily="34" charset="0"/>
                <a:ea typeface="ＭＳ Ｐゴシック" pitchFamily="48" charset="-128"/>
              </a:defRPr>
            </a:lvl4pPr>
            <a:lvl5pPr marL="2057400" indent="-228600">
              <a:defRPr sz="1600">
                <a:solidFill>
                  <a:schemeClr val="tx1"/>
                </a:solidFill>
                <a:latin typeface="Trebuchet MS" pitchFamily="34" charset="0"/>
                <a:ea typeface="ＭＳ Ｐゴシック" pitchFamily="48" charset="-128"/>
              </a:defRPr>
            </a:lvl5pPr>
            <a:lvl6pPr marL="2514600" indent="-228600" eaLnBrk="0" fontAlgn="base" hangingPunct="0">
              <a:spcBef>
                <a:spcPct val="0"/>
              </a:spcBef>
              <a:spcAft>
                <a:spcPct val="0"/>
              </a:spcAft>
              <a:defRPr sz="1600">
                <a:solidFill>
                  <a:schemeClr val="tx1"/>
                </a:solidFill>
                <a:latin typeface="Trebuchet MS" pitchFamily="34" charset="0"/>
                <a:ea typeface="ＭＳ Ｐゴシック" pitchFamily="48" charset="-128"/>
              </a:defRPr>
            </a:lvl6pPr>
            <a:lvl7pPr marL="2971800" indent="-228600" eaLnBrk="0" fontAlgn="base" hangingPunct="0">
              <a:spcBef>
                <a:spcPct val="0"/>
              </a:spcBef>
              <a:spcAft>
                <a:spcPct val="0"/>
              </a:spcAft>
              <a:defRPr sz="1600">
                <a:solidFill>
                  <a:schemeClr val="tx1"/>
                </a:solidFill>
                <a:latin typeface="Trebuchet MS" pitchFamily="34" charset="0"/>
                <a:ea typeface="ＭＳ Ｐゴシック" pitchFamily="48" charset="-128"/>
              </a:defRPr>
            </a:lvl7pPr>
            <a:lvl8pPr marL="3429000" indent="-228600" eaLnBrk="0" fontAlgn="base" hangingPunct="0">
              <a:spcBef>
                <a:spcPct val="0"/>
              </a:spcBef>
              <a:spcAft>
                <a:spcPct val="0"/>
              </a:spcAft>
              <a:defRPr sz="1600">
                <a:solidFill>
                  <a:schemeClr val="tx1"/>
                </a:solidFill>
                <a:latin typeface="Trebuchet MS" pitchFamily="34" charset="0"/>
                <a:ea typeface="ＭＳ Ｐゴシック" pitchFamily="48" charset="-128"/>
              </a:defRPr>
            </a:lvl8pPr>
            <a:lvl9pPr marL="3886200" indent="-228600" eaLnBrk="0" fontAlgn="base" hangingPunct="0">
              <a:spcBef>
                <a:spcPct val="0"/>
              </a:spcBef>
              <a:spcAft>
                <a:spcPct val="0"/>
              </a:spcAft>
              <a:defRPr sz="1600">
                <a:solidFill>
                  <a:schemeClr val="tx1"/>
                </a:solidFill>
                <a:latin typeface="Trebuchet MS" pitchFamily="34" charset="0"/>
                <a:ea typeface="ＭＳ Ｐゴシック" pitchFamily="48" charset="-128"/>
              </a:defRPr>
            </a:lvl9pPr>
          </a:lstStyle>
          <a:p>
            <a:pPr algn="ctr" defTabSz="457200">
              <a:defRPr/>
            </a:pPr>
            <a:fld id="{6641678A-E55A-4248-BA0C-F294621D028D}" type="slidenum">
              <a:rPr lang="en-US" sz="1400" smtClean="0">
                <a:solidFill>
                  <a:srgbClr val="868686"/>
                </a:solidFill>
                <a:latin typeface="Arial"/>
                <a:cs typeface="Arial"/>
              </a:rPr>
              <a:pPr algn="ctr" defTabSz="457200">
                <a:defRPr/>
              </a:pPr>
              <a:t>‹#›</a:t>
            </a:fld>
            <a:endParaRPr lang="en-US" sz="1400" dirty="0">
              <a:solidFill>
                <a:srgbClr val="868686"/>
              </a:solidFill>
              <a:latin typeface="Arial"/>
              <a:cs typeface="Arial"/>
            </a:endParaRPr>
          </a:p>
        </p:txBody>
      </p:sp>
      <p:cxnSp>
        <p:nvCxnSpPr>
          <p:cNvPr id="10" name="Straight Connector 9"/>
          <p:cNvCxnSpPr/>
          <p:nvPr/>
        </p:nvCxnSpPr>
        <p:spPr bwMode="auto">
          <a:xfrm>
            <a:off x="0" y="6167365"/>
            <a:ext cx="9144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 name="Rectangle 4"/>
          <p:cNvSpPr/>
          <p:nvPr userDrawn="1"/>
        </p:nvSpPr>
        <p:spPr bwMode="auto">
          <a:xfrm>
            <a:off x="0" y="0"/>
            <a:ext cx="9143950" cy="362876"/>
          </a:xfrm>
          <a:prstGeom prst="rect">
            <a:avLst/>
          </a:prstGeom>
          <a:solidFill>
            <a:schemeClr val="accent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600" dirty="0">
              <a:solidFill>
                <a:srgbClr val="595759"/>
              </a:solidFill>
              <a:ea typeface="ＭＳ Ｐゴシック" pitchFamily="48" charset="-128"/>
            </a:endParaRPr>
          </a:p>
        </p:txBody>
      </p:sp>
      <p:sp>
        <p:nvSpPr>
          <p:cNvPr id="13" name="Rectangle 12"/>
          <p:cNvSpPr/>
          <p:nvPr/>
        </p:nvSpPr>
        <p:spPr bwMode="auto">
          <a:xfrm>
            <a:off x="0" y="0"/>
            <a:ext cx="9143950" cy="362876"/>
          </a:xfrm>
          <a:prstGeom prst="rect">
            <a:avLst/>
          </a:prstGeom>
          <a:solidFill>
            <a:schemeClr val="accent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1400" i="1" dirty="0">
              <a:solidFill>
                <a:srgbClr val="FFFFFF"/>
              </a:solidFill>
              <a:ea typeface="ＭＳ Ｐゴシック" pitchFamily="48" charset="-128"/>
            </a:endParaRPr>
          </a:p>
        </p:txBody>
      </p:sp>
      <p:cxnSp>
        <p:nvCxnSpPr>
          <p:cNvPr id="14" name="Straight Connector 13"/>
          <p:cNvCxnSpPr/>
          <p:nvPr/>
        </p:nvCxnSpPr>
        <p:spPr bwMode="auto">
          <a:xfrm flipH="1">
            <a:off x="-3681" y="362876"/>
            <a:ext cx="914395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0" y="6167365"/>
            <a:ext cx="9144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 name="Text Box 11">
            <a:extLst>
              <a:ext uri="{FF2B5EF4-FFF2-40B4-BE49-F238E27FC236}">
                <a16:creationId xmlns:a16="http://schemas.microsoft.com/office/drawing/2014/main" id="{BF2DAA42-B321-CD48-9492-9E905E6A7288}"/>
              </a:ext>
            </a:extLst>
          </p:cNvPr>
          <p:cNvSpPr txBox="1">
            <a:spLocks noChangeArrowheads="1"/>
          </p:cNvSpPr>
          <p:nvPr userDrawn="1"/>
        </p:nvSpPr>
        <p:spPr bwMode="auto">
          <a:xfrm>
            <a:off x="1453530" y="6271180"/>
            <a:ext cx="1425594" cy="456087"/>
          </a:xfrm>
          <a:prstGeom prst="rect">
            <a:avLst/>
          </a:prstGeom>
          <a:noFill/>
          <a:ln w="9525">
            <a:noFill/>
            <a:miter lim="800000"/>
            <a:headEnd/>
            <a:tailEnd/>
          </a:ln>
          <a:effectLst/>
        </p:spPr>
        <p:txBody>
          <a:bodyPr wrap="square">
            <a:spAutoFit/>
          </a:bodyPr>
          <a:lstStyle>
            <a:lvl1pPr>
              <a:defRPr sz="1600">
                <a:solidFill>
                  <a:schemeClr val="tx1"/>
                </a:solidFill>
                <a:latin typeface="Trebuchet MS" pitchFamily="34" charset="0"/>
                <a:ea typeface="MS PGothic" pitchFamily="34" charset="-128"/>
              </a:defRPr>
            </a:lvl1pPr>
            <a:lvl2pPr marL="742950" indent="-285750">
              <a:defRPr sz="1600">
                <a:solidFill>
                  <a:schemeClr val="tx1"/>
                </a:solidFill>
                <a:latin typeface="Trebuchet MS" pitchFamily="34" charset="0"/>
                <a:ea typeface="MS PGothic" pitchFamily="34" charset="-128"/>
              </a:defRPr>
            </a:lvl2pPr>
            <a:lvl3pPr marL="1143000" indent="-228600">
              <a:defRPr sz="1600">
                <a:solidFill>
                  <a:schemeClr val="tx1"/>
                </a:solidFill>
                <a:latin typeface="Trebuchet MS" pitchFamily="34" charset="0"/>
                <a:ea typeface="MS PGothic" pitchFamily="34" charset="-128"/>
              </a:defRPr>
            </a:lvl3pPr>
            <a:lvl4pPr marL="1600200" indent="-228600">
              <a:defRPr sz="1600">
                <a:solidFill>
                  <a:schemeClr val="tx1"/>
                </a:solidFill>
                <a:latin typeface="Trebuchet MS" pitchFamily="34" charset="0"/>
                <a:ea typeface="MS PGothic" pitchFamily="34" charset="-128"/>
              </a:defRPr>
            </a:lvl4pPr>
            <a:lvl5pPr marL="2057400" indent="-228600">
              <a:defRPr sz="16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a:solidFill>
                  <a:schemeClr val="tx1"/>
                </a:solidFill>
                <a:latin typeface="Trebuchet MS" pitchFamily="34" charset="0"/>
                <a:ea typeface="MS PGothic" pitchFamily="34" charset="-128"/>
              </a:defRPr>
            </a:lvl9pPr>
          </a:lstStyle>
          <a:p>
            <a:pPr algn="l">
              <a:defRPr/>
            </a:pPr>
            <a:r>
              <a:rPr lang="en-US" sz="788" b="1" dirty="0">
                <a:solidFill>
                  <a:schemeClr val="bg2"/>
                </a:solidFill>
                <a:latin typeface="Arial"/>
                <a:cs typeface="Arial"/>
              </a:rPr>
              <a:t>Working Group on</a:t>
            </a:r>
            <a:br>
              <a:rPr lang="en-US" sz="788" b="1" dirty="0">
                <a:solidFill>
                  <a:schemeClr val="bg2"/>
                </a:solidFill>
                <a:latin typeface="Arial"/>
                <a:cs typeface="Arial"/>
              </a:rPr>
            </a:br>
            <a:r>
              <a:rPr lang="en-US" sz="788" b="1" dirty="0">
                <a:solidFill>
                  <a:schemeClr val="bg2"/>
                </a:solidFill>
                <a:latin typeface="Arial"/>
                <a:cs typeface="Arial"/>
              </a:rPr>
              <a:t>Engineered Residual Stress Implementation</a:t>
            </a:r>
          </a:p>
        </p:txBody>
      </p:sp>
      <p:pic>
        <p:nvPicPr>
          <p:cNvPr id="16" name="Picture 15">
            <a:extLst>
              <a:ext uri="{FF2B5EF4-FFF2-40B4-BE49-F238E27FC236}">
                <a16:creationId xmlns:a16="http://schemas.microsoft.com/office/drawing/2014/main" id="{B0559D7D-4BB1-5F44-855B-4A54C0E68711}"/>
              </a:ext>
            </a:extLst>
          </p:cNvPr>
          <p:cNvPicPr/>
          <p:nvPr userDrawn="1"/>
        </p:nvPicPr>
        <p:blipFill>
          <a:blip r:embed="rId5"/>
          <a:stretch>
            <a:fillRect/>
          </a:stretch>
        </p:blipFill>
        <p:spPr>
          <a:xfrm>
            <a:off x="228600" y="6254725"/>
            <a:ext cx="1224930" cy="488999"/>
          </a:xfrm>
          <a:prstGeom prst="rect">
            <a:avLst/>
          </a:prstGeom>
        </p:spPr>
      </p:pic>
    </p:spTree>
    <p:extLst>
      <p:ext uri="{BB962C8B-B14F-4D97-AF65-F5344CB8AC3E}">
        <p14:creationId xmlns:p14="http://schemas.microsoft.com/office/powerpoint/2010/main" val="7776491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02" r:id="rId3"/>
  </p:sldLayoutIdLst>
  <p:hf hdr="0" ftr="0" dt="0"/>
  <p:txStyles>
    <p:titleStyle>
      <a:lvl1pPr algn="l" rtl="0" eaLnBrk="1" fontAlgn="base" hangingPunct="1">
        <a:spcBef>
          <a:spcPct val="0"/>
        </a:spcBef>
        <a:spcAft>
          <a:spcPct val="0"/>
        </a:spcAft>
        <a:defRPr sz="2800" b="1">
          <a:solidFill>
            <a:schemeClr val="tx2"/>
          </a:solidFill>
          <a:latin typeface="+mj-lt"/>
          <a:ea typeface="ＭＳ Ｐゴシック" pitchFamily="48" charset="-128"/>
          <a:cs typeface="ＭＳ Ｐゴシック" charset="0"/>
        </a:defRPr>
      </a:lvl1pPr>
      <a:lvl2pPr algn="l" rtl="0" eaLnBrk="1" fontAlgn="base" hangingPunct="1">
        <a:spcBef>
          <a:spcPct val="0"/>
        </a:spcBef>
        <a:spcAft>
          <a:spcPct val="0"/>
        </a:spcAft>
        <a:defRPr sz="2800" b="1">
          <a:solidFill>
            <a:schemeClr val="tx2"/>
          </a:solidFill>
          <a:latin typeface="Trebuchet MS" pitchFamily="34" charset="0"/>
          <a:ea typeface="ＭＳ Ｐゴシック" pitchFamily="48" charset="-128"/>
          <a:cs typeface="ＭＳ Ｐゴシック" charset="0"/>
        </a:defRPr>
      </a:lvl2pPr>
      <a:lvl3pPr algn="l" rtl="0" eaLnBrk="1" fontAlgn="base" hangingPunct="1">
        <a:spcBef>
          <a:spcPct val="0"/>
        </a:spcBef>
        <a:spcAft>
          <a:spcPct val="0"/>
        </a:spcAft>
        <a:defRPr sz="2800" b="1">
          <a:solidFill>
            <a:schemeClr val="tx2"/>
          </a:solidFill>
          <a:latin typeface="Trebuchet MS" pitchFamily="34" charset="0"/>
          <a:ea typeface="ＭＳ Ｐゴシック" pitchFamily="48" charset="-128"/>
          <a:cs typeface="ＭＳ Ｐゴシック" charset="0"/>
        </a:defRPr>
      </a:lvl3pPr>
      <a:lvl4pPr algn="l" rtl="0" eaLnBrk="1" fontAlgn="base" hangingPunct="1">
        <a:spcBef>
          <a:spcPct val="0"/>
        </a:spcBef>
        <a:spcAft>
          <a:spcPct val="0"/>
        </a:spcAft>
        <a:defRPr sz="2800" b="1">
          <a:solidFill>
            <a:schemeClr val="tx2"/>
          </a:solidFill>
          <a:latin typeface="Trebuchet MS" pitchFamily="34" charset="0"/>
          <a:ea typeface="ＭＳ Ｐゴシック" pitchFamily="48" charset="-128"/>
          <a:cs typeface="ＭＳ Ｐゴシック" charset="0"/>
        </a:defRPr>
      </a:lvl4pPr>
      <a:lvl5pPr algn="l" rtl="0" eaLnBrk="1" fontAlgn="base" hangingPunct="1">
        <a:spcBef>
          <a:spcPct val="0"/>
        </a:spcBef>
        <a:spcAft>
          <a:spcPct val="0"/>
        </a:spcAft>
        <a:defRPr sz="2800" b="1">
          <a:solidFill>
            <a:schemeClr val="tx2"/>
          </a:solidFill>
          <a:latin typeface="Trebuchet MS" pitchFamily="34" charset="0"/>
          <a:ea typeface="ＭＳ Ｐゴシック" pitchFamily="48" charset="-128"/>
          <a:cs typeface="ＭＳ Ｐゴシック" charset="0"/>
        </a:defRPr>
      </a:lvl5pPr>
      <a:lvl6pPr marL="457200" algn="l" rtl="0" eaLnBrk="1" fontAlgn="base" hangingPunct="1">
        <a:spcBef>
          <a:spcPct val="0"/>
        </a:spcBef>
        <a:spcAft>
          <a:spcPct val="0"/>
        </a:spcAft>
        <a:defRPr sz="2800" b="1">
          <a:solidFill>
            <a:schemeClr val="tx2"/>
          </a:solidFill>
          <a:latin typeface="Trebuchet MS" pitchFamily="34" charset="0"/>
        </a:defRPr>
      </a:lvl6pPr>
      <a:lvl7pPr marL="914400" algn="l" rtl="0" eaLnBrk="1" fontAlgn="base" hangingPunct="1">
        <a:spcBef>
          <a:spcPct val="0"/>
        </a:spcBef>
        <a:spcAft>
          <a:spcPct val="0"/>
        </a:spcAft>
        <a:defRPr sz="2800" b="1">
          <a:solidFill>
            <a:schemeClr val="tx2"/>
          </a:solidFill>
          <a:latin typeface="Trebuchet MS" pitchFamily="34" charset="0"/>
        </a:defRPr>
      </a:lvl7pPr>
      <a:lvl8pPr marL="1371600" algn="l" rtl="0" eaLnBrk="1" fontAlgn="base" hangingPunct="1">
        <a:spcBef>
          <a:spcPct val="0"/>
        </a:spcBef>
        <a:spcAft>
          <a:spcPct val="0"/>
        </a:spcAft>
        <a:defRPr sz="2800" b="1">
          <a:solidFill>
            <a:schemeClr val="tx2"/>
          </a:solidFill>
          <a:latin typeface="Trebuchet MS" pitchFamily="34" charset="0"/>
        </a:defRPr>
      </a:lvl8pPr>
      <a:lvl9pPr marL="1828800" algn="l" rtl="0" eaLnBrk="1" fontAlgn="base" hangingPunct="1">
        <a:spcBef>
          <a:spcPct val="0"/>
        </a:spcBef>
        <a:spcAft>
          <a:spcPct val="0"/>
        </a:spcAft>
        <a:defRPr sz="2800" b="1">
          <a:solidFill>
            <a:schemeClr val="tx2"/>
          </a:solidFill>
          <a:latin typeface="Trebuchet MS" pitchFamily="34" charset="0"/>
        </a:defRPr>
      </a:lvl9pPr>
    </p:titleStyle>
    <p:bodyStyle>
      <a:lvl1pPr marL="57150" indent="-57150" algn="l" rtl="0" eaLnBrk="1" fontAlgn="base" hangingPunct="1">
        <a:spcBef>
          <a:spcPct val="40000"/>
        </a:spcBef>
        <a:spcAft>
          <a:spcPct val="0"/>
        </a:spcAft>
        <a:buClr>
          <a:schemeClr val="bg1"/>
        </a:buClr>
        <a:buSzPct val="25000"/>
        <a:buFont typeface="Arial" panose="020B0604020202020204" pitchFamily="34" charset="0"/>
        <a:buChar char="•"/>
        <a:tabLst/>
        <a:defRPr sz="2400" b="1">
          <a:solidFill>
            <a:schemeClr val="tx1"/>
          </a:solidFill>
          <a:latin typeface="+mn-lt"/>
          <a:ea typeface="ＭＳ Ｐゴシック" pitchFamily="48" charset="-128"/>
          <a:cs typeface="ＭＳ Ｐゴシック" charset="0"/>
        </a:defRPr>
      </a:lvl1pPr>
      <a:lvl2pPr marL="457200" indent="-228600" algn="l" rtl="0" eaLnBrk="1" fontAlgn="base" hangingPunct="1">
        <a:spcBef>
          <a:spcPct val="20000"/>
        </a:spcBef>
        <a:spcAft>
          <a:spcPct val="0"/>
        </a:spcAft>
        <a:buClr>
          <a:schemeClr val="tx1"/>
        </a:buClr>
        <a:buSzPct val="100000"/>
        <a:buFont typeface="Arial"/>
        <a:buChar char="•"/>
        <a:defRPr sz="2000">
          <a:solidFill>
            <a:schemeClr val="tx1"/>
          </a:solidFill>
          <a:latin typeface="+mn-lt"/>
          <a:ea typeface="ＭＳ Ｐゴシック" pitchFamily="48" charset="-128"/>
        </a:defRPr>
      </a:lvl2pPr>
      <a:lvl3pPr marL="685800" indent="-228600" algn="l" rtl="0" eaLnBrk="1" fontAlgn="base" hangingPunct="1">
        <a:spcBef>
          <a:spcPct val="20000"/>
        </a:spcBef>
        <a:spcAft>
          <a:spcPct val="0"/>
        </a:spcAft>
        <a:buClr>
          <a:schemeClr val="tx1"/>
        </a:buClr>
        <a:buFont typeface="Lucida Grande"/>
        <a:buChar char="-"/>
        <a:defRPr sz="1800">
          <a:solidFill>
            <a:schemeClr val="tx1"/>
          </a:solidFill>
          <a:latin typeface="+mn-lt"/>
          <a:ea typeface="ＭＳ Ｐゴシック" pitchFamily="48" charset="-128"/>
        </a:defRPr>
      </a:lvl3pPr>
      <a:lvl4pPr marL="914400" indent="-228600" algn="l" rtl="0" eaLnBrk="1" fontAlgn="base" hangingPunct="1">
        <a:spcBef>
          <a:spcPct val="20000"/>
        </a:spcBef>
        <a:spcAft>
          <a:spcPct val="0"/>
        </a:spcAft>
        <a:buClr>
          <a:schemeClr val="tx1"/>
        </a:buClr>
        <a:buFont typeface="Lucida Grande"/>
        <a:buChar char="+"/>
        <a:defRPr sz="1800">
          <a:solidFill>
            <a:schemeClr val="tx1"/>
          </a:solidFill>
          <a:latin typeface="+mn-lt"/>
          <a:ea typeface="ＭＳ Ｐゴシック" pitchFamily="48" charset="-128"/>
        </a:defRPr>
      </a:lvl4pPr>
      <a:lvl5pPr marL="1143000" indent="-228600" algn="l" rtl="0" eaLnBrk="1" fontAlgn="base" hangingPunct="1">
        <a:spcBef>
          <a:spcPct val="20000"/>
        </a:spcBef>
        <a:spcAft>
          <a:spcPct val="0"/>
        </a:spcAft>
        <a:buClr>
          <a:schemeClr val="tx1"/>
        </a:buClr>
        <a:buFont typeface="Arial"/>
        <a:buChar char="•"/>
        <a:defRPr sz="1800">
          <a:solidFill>
            <a:schemeClr val="tx1"/>
          </a:solidFill>
          <a:latin typeface="+mn-lt"/>
          <a:ea typeface="ＭＳ Ｐゴシック" pitchFamily="48" charset="-128"/>
        </a:defRPr>
      </a:lvl5pPr>
      <a:lvl6pPr marL="2228850" indent="-228600" algn="l" rtl="0" eaLnBrk="1" fontAlgn="base" hangingPunct="1">
        <a:spcBef>
          <a:spcPct val="20000"/>
        </a:spcBef>
        <a:spcAft>
          <a:spcPct val="0"/>
        </a:spcAft>
        <a:buClr>
          <a:schemeClr val="tx1"/>
        </a:buClr>
        <a:buFont typeface="Times" pitchFamily="48" charset="0"/>
        <a:buChar char="•"/>
        <a:defRPr sz="1600">
          <a:solidFill>
            <a:schemeClr val="tx1"/>
          </a:solidFill>
          <a:latin typeface="+mn-lt"/>
        </a:defRPr>
      </a:lvl6pPr>
      <a:lvl7pPr marL="2686050" indent="-228600" algn="l" rtl="0" eaLnBrk="1" fontAlgn="base" hangingPunct="1">
        <a:spcBef>
          <a:spcPct val="20000"/>
        </a:spcBef>
        <a:spcAft>
          <a:spcPct val="0"/>
        </a:spcAft>
        <a:buClr>
          <a:schemeClr val="tx1"/>
        </a:buClr>
        <a:buFont typeface="Times" pitchFamily="48" charset="0"/>
        <a:buChar char="•"/>
        <a:defRPr sz="1600">
          <a:solidFill>
            <a:schemeClr val="tx1"/>
          </a:solidFill>
          <a:latin typeface="+mn-lt"/>
        </a:defRPr>
      </a:lvl7pPr>
      <a:lvl8pPr marL="3143250" indent="-228600" algn="l" rtl="0" eaLnBrk="1" fontAlgn="base" hangingPunct="1">
        <a:spcBef>
          <a:spcPct val="20000"/>
        </a:spcBef>
        <a:spcAft>
          <a:spcPct val="0"/>
        </a:spcAft>
        <a:buClr>
          <a:schemeClr val="tx1"/>
        </a:buClr>
        <a:buFont typeface="Times" pitchFamily="48" charset="0"/>
        <a:buChar char="•"/>
        <a:defRPr sz="1600">
          <a:solidFill>
            <a:schemeClr val="tx1"/>
          </a:solidFill>
          <a:latin typeface="+mn-lt"/>
        </a:defRPr>
      </a:lvl8pPr>
      <a:lvl9pPr marL="3600450" indent="-228600" algn="l" rtl="0" eaLnBrk="1" fontAlgn="base" hangingPunct="1">
        <a:spcBef>
          <a:spcPct val="20000"/>
        </a:spcBef>
        <a:spcAft>
          <a:spcPct val="0"/>
        </a:spcAft>
        <a:buClr>
          <a:schemeClr val="tx1"/>
        </a:buClr>
        <a:buFont typeface="Times" pitchFamily="48"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tpilarczyk@hill-engineering.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meetingdata.utcdayton.com/agenda/airworthiness/2021/proceedings/presentations/P21320.pdf" TargetMode="External"/><Relationship Id="rId2" Type="http://schemas.openxmlformats.org/officeDocument/2006/relationships/hyperlink" Target="http://meetingdata.utcdayton.com/agenda/asip/2021/proceedings/presentations/P21565.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400" dirty="0"/>
              <a:t>Interference Fit Fastener – Working Group</a:t>
            </a:r>
            <a:endParaRPr lang="en-US" sz="2400" dirty="0">
              <a:solidFill>
                <a:schemeClr val="accent1"/>
              </a:solidFill>
            </a:endParaRPr>
          </a:p>
        </p:txBody>
      </p:sp>
      <p:sp>
        <p:nvSpPr>
          <p:cNvPr id="6" name="Subtitle 5"/>
          <p:cNvSpPr>
            <a:spLocks noGrp="1"/>
          </p:cNvSpPr>
          <p:nvPr>
            <p:ph type="subTitle" idx="1"/>
          </p:nvPr>
        </p:nvSpPr>
        <p:spPr/>
        <p:txBody>
          <a:bodyPr>
            <a:normAutofit/>
          </a:bodyPr>
          <a:lstStyle/>
          <a:p>
            <a:r>
              <a:rPr lang="en-US" sz="2000" dirty="0"/>
              <a:t>Robert Pilarczyk </a:t>
            </a:r>
            <a:br>
              <a:rPr lang="en-US" sz="2000" dirty="0"/>
            </a:br>
            <a:r>
              <a:rPr lang="en-US" sz="2000" dirty="0">
                <a:hlinkClick r:id="rId3"/>
              </a:rPr>
              <a:t>rtpilarczyk@hill-engineering.com</a:t>
            </a:r>
            <a:br>
              <a:rPr lang="en-US" sz="2000" dirty="0"/>
            </a:br>
            <a:endParaRPr lang="en-US" sz="2000" dirty="0"/>
          </a:p>
          <a:p>
            <a:endParaRPr lang="en-US" sz="2000" dirty="0"/>
          </a:p>
        </p:txBody>
      </p:sp>
      <p:pic>
        <p:nvPicPr>
          <p:cNvPr id="4" name="Picture 3"/>
          <p:cNvPicPr/>
          <p:nvPr/>
        </p:nvPicPr>
        <p:blipFill>
          <a:blip r:embed="rId4"/>
          <a:stretch>
            <a:fillRect/>
          </a:stretch>
        </p:blipFill>
        <p:spPr>
          <a:xfrm>
            <a:off x="3600045" y="1330079"/>
            <a:ext cx="2394593" cy="955935"/>
          </a:xfrm>
          <a:prstGeom prst="rect">
            <a:avLst/>
          </a:prstGeom>
        </p:spPr>
      </p:pic>
      <p:sp>
        <p:nvSpPr>
          <p:cNvPr id="5" name="Text Box 11">
            <a:extLst>
              <a:ext uri="{FF2B5EF4-FFF2-40B4-BE49-F238E27FC236}">
                <a16:creationId xmlns:a16="http://schemas.microsoft.com/office/drawing/2014/main" id="{B92E63F9-AE68-304F-B35E-5170D64F9686}"/>
              </a:ext>
            </a:extLst>
          </p:cNvPr>
          <p:cNvSpPr txBox="1">
            <a:spLocks noChangeArrowheads="1"/>
          </p:cNvSpPr>
          <p:nvPr/>
        </p:nvSpPr>
        <p:spPr bwMode="auto">
          <a:xfrm>
            <a:off x="6120291" y="1392547"/>
            <a:ext cx="2394592" cy="830997"/>
          </a:xfrm>
          <a:prstGeom prst="rect">
            <a:avLst/>
          </a:prstGeom>
          <a:noFill/>
          <a:ln w="9525">
            <a:noFill/>
            <a:miter lim="800000"/>
            <a:headEnd/>
            <a:tailEnd/>
          </a:ln>
          <a:effectLst/>
        </p:spPr>
        <p:txBody>
          <a:bodyPr wrap="square">
            <a:spAutoFit/>
          </a:bodyPr>
          <a:lstStyle>
            <a:lvl1pPr>
              <a:defRPr sz="1600">
                <a:solidFill>
                  <a:schemeClr val="tx1"/>
                </a:solidFill>
                <a:latin typeface="Trebuchet MS" pitchFamily="34" charset="0"/>
                <a:ea typeface="MS PGothic" pitchFamily="34" charset="-128"/>
              </a:defRPr>
            </a:lvl1pPr>
            <a:lvl2pPr marL="742950" indent="-285750">
              <a:defRPr sz="1600">
                <a:solidFill>
                  <a:schemeClr val="tx1"/>
                </a:solidFill>
                <a:latin typeface="Trebuchet MS" pitchFamily="34" charset="0"/>
                <a:ea typeface="MS PGothic" pitchFamily="34" charset="-128"/>
              </a:defRPr>
            </a:lvl2pPr>
            <a:lvl3pPr marL="1143000" indent="-228600">
              <a:defRPr sz="1600">
                <a:solidFill>
                  <a:schemeClr val="tx1"/>
                </a:solidFill>
                <a:latin typeface="Trebuchet MS" pitchFamily="34" charset="0"/>
                <a:ea typeface="MS PGothic" pitchFamily="34" charset="-128"/>
              </a:defRPr>
            </a:lvl3pPr>
            <a:lvl4pPr marL="1600200" indent="-228600">
              <a:defRPr sz="1600">
                <a:solidFill>
                  <a:schemeClr val="tx1"/>
                </a:solidFill>
                <a:latin typeface="Trebuchet MS" pitchFamily="34" charset="0"/>
                <a:ea typeface="MS PGothic" pitchFamily="34" charset="-128"/>
              </a:defRPr>
            </a:lvl4pPr>
            <a:lvl5pPr marL="2057400" indent="-228600">
              <a:defRPr sz="16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a:solidFill>
                  <a:schemeClr val="tx1"/>
                </a:solidFill>
                <a:latin typeface="Trebuchet MS" pitchFamily="34" charset="0"/>
                <a:ea typeface="MS PGothic" pitchFamily="34" charset="-128"/>
              </a:defRPr>
            </a:lvl9pPr>
          </a:lstStyle>
          <a:p>
            <a:pPr algn="l">
              <a:defRPr/>
            </a:pPr>
            <a:r>
              <a:rPr lang="en-US" b="1" dirty="0">
                <a:solidFill>
                  <a:schemeClr val="bg2"/>
                </a:solidFill>
                <a:latin typeface="Arial"/>
                <a:cs typeface="Arial"/>
              </a:rPr>
              <a:t>Working Group on</a:t>
            </a:r>
            <a:br>
              <a:rPr lang="en-US" b="1" dirty="0">
                <a:solidFill>
                  <a:schemeClr val="bg2"/>
                </a:solidFill>
                <a:latin typeface="Arial"/>
                <a:cs typeface="Arial"/>
              </a:rPr>
            </a:br>
            <a:r>
              <a:rPr lang="en-US" b="1" dirty="0">
                <a:solidFill>
                  <a:schemeClr val="bg2"/>
                </a:solidFill>
                <a:latin typeface="Arial"/>
                <a:cs typeface="Arial"/>
              </a:rPr>
              <a:t>Engineered Residual Stress Implementation</a:t>
            </a:r>
          </a:p>
        </p:txBody>
      </p:sp>
    </p:spTree>
    <p:extLst>
      <p:ext uri="{BB962C8B-B14F-4D97-AF65-F5344CB8AC3E}">
        <p14:creationId xmlns:p14="http://schemas.microsoft.com/office/powerpoint/2010/main" val="947708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1513"/>
            <a:ext cx="8686800" cy="609600"/>
          </a:xfrm>
        </p:spPr>
        <p:txBody>
          <a:bodyPr/>
          <a:lstStyle/>
          <a:p>
            <a:r>
              <a:rPr lang="en-US" dirty="0"/>
              <a:t>Existing Methods</a:t>
            </a:r>
          </a:p>
        </p:txBody>
      </p:sp>
      <p:sp>
        <p:nvSpPr>
          <p:cNvPr id="3" name="Content Placeholder 2"/>
          <p:cNvSpPr>
            <a:spLocks noGrp="1"/>
          </p:cNvSpPr>
          <p:nvPr>
            <p:ph idx="1"/>
          </p:nvPr>
        </p:nvSpPr>
        <p:spPr>
          <a:xfrm>
            <a:off x="228600" y="1021113"/>
            <a:ext cx="8680450" cy="5028849"/>
          </a:xfrm>
        </p:spPr>
        <p:txBody>
          <a:bodyPr>
            <a:normAutofit fontScale="92500" lnSpcReduction="10000"/>
          </a:bodyPr>
          <a:lstStyle/>
          <a:p>
            <a:pPr marR="0" algn="l"/>
            <a:r>
              <a:rPr lang="en-US" sz="2400" b="1" i="0" u="none" strike="noStrike" baseline="0" dirty="0">
                <a:solidFill>
                  <a:srgbClr val="585658"/>
                </a:solidFill>
                <a:latin typeface="Arial" panose="020B0604020202020204" pitchFamily="34" charset="0"/>
              </a:rPr>
              <a:t>NRC – In</a:t>
            </a:r>
            <a:r>
              <a:rPr lang="en-US" sz="2400" b="1" i="0" u="none" strike="noStrike" dirty="0">
                <a:solidFill>
                  <a:srgbClr val="585658"/>
                </a:solidFill>
                <a:latin typeface="Arial" panose="020B0604020202020204" pitchFamily="34" charset="0"/>
              </a:rPr>
              <a:t> progress</a:t>
            </a:r>
            <a:endParaRPr lang="en-US" sz="2400" b="1" i="0" u="none" strike="noStrike" baseline="0" dirty="0">
              <a:solidFill>
                <a:srgbClr val="585658"/>
              </a:solidFill>
              <a:latin typeface="Arial" panose="020B0604020202020204" pitchFamily="34" charset="0"/>
            </a:endParaRPr>
          </a:p>
          <a:p>
            <a:pPr lvl="1"/>
            <a:r>
              <a:rPr lang="en-US" dirty="0">
                <a:solidFill>
                  <a:srgbClr val="585658"/>
                </a:solidFill>
                <a:latin typeface="Arial" panose="020B0604020202020204" pitchFamily="34" charset="0"/>
              </a:rPr>
              <a:t>Completed:</a:t>
            </a:r>
          </a:p>
          <a:p>
            <a:pPr lvl="2"/>
            <a:r>
              <a:rPr lang="en-US" sz="1500" dirty="0">
                <a:solidFill>
                  <a:srgbClr val="585658"/>
                </a:solidFill>
                <a:latin typeface="Arial" panose="020B0604020202020204" pitchFamily="34" charset="0"/>
              </a:rPr>
              <a:t>Radial crack with neat fit and interference fit fasteners</a:t>
            </a:r>
          </a:p>
          <a:p>
            <a:pPr lvl="2"/>
            <a:r>
              <a:rPr lang="en-US" sz="1500" dirty="0">
                <a:solidFill>
                  <a:srgbClr val="585658"/>
                </a:solidFill>
                <a:latin typeface="Arial" panose="020B0604020202020204" pitchFamily="34" charset="0"/>
              </a:rPr>
              <a:t>Various levels of interference fit (limited by elastic material assumption)</a:t>
            </a:r>
          </a:p>
          <a:p>
            <a:pPr lvl="2"/>
            <a:r>
              <a:rPr lang="en-US" sz="1500" dirty="0">
                <a:solidFill>
                  <a:srgbClr val="585658"/>
                </a:solidFill>
                <a:latin typeface="Arial" panose="020B0604020202020204" pitchFamily="34" charset="0"/>
              </a:rPr>
              <a:t>Fastener and plate materials: </a:t>
            </a:r>
            <a:r>
              <a:rPr lang="en-US" sz="1500" dirty="0" err="1">
                <a:solidFill>
                  <a:srgbClr val="585658"/>
                </a:solidFill>
                <a:latin typeface="Arial" panose="020B0604020202020204" pitchFamily="34" charset="0"/>
              </a:rPr>
              <a:t>Aluminium</a:t>
            </a:r>
            <a:r>
              <a:rPr lang="en-US" sz="1500" dirty="0">
                <a:solidFill>
                  <a:srgbClr val="585658"/>
                </a:solidFill>
                <a:latin typeface="Arial" panose="020B0604020202020204" pitchFamily="34" charset="0"/>
              </a:rPr>
              <a:t>, Titanium, Steel</a:t>
            </a:r>
          </a:p>
          <a:p>
            <a:pPr lvl="2"/>
            <a:r>
              <a:rPr lang="en-US" sz="1500" dirty="0">
                <a:solidFill>
                  <a:srgbClr val="585658"/>
                </a:solidFill>
                <a:latin typeface="Arial" panose="020B0604020202020204" pitchFamily="34" charset="0"/>
              </a:rPr>
              <a:t>Obtained by fitting FEA results (</a:t>
            </a:r>
            <a:r>
              <a:rPr lang="en-US" sz="1500" dirty="0" err="1">
                <a:solidFill>
                  <a:srgbClr val="585658"/>
                </a:solidFill>
                <a:latin typeface="Arial" panose="020B0604020202020204" pitchFamily="34" charset="0"/>
              </a:rPr>
              <a:t>StressCheck</a:t>
            </a:r>
            <a:r>
              <a:rPr lang="en-US" sz="1500" dirty="0">
                <a:solidFill>
                  <a:srgbClr val="585658"/>
                </a:solidFill>
                <a:latin typeface="Arial" panose="020B0604020202020204" pitchFamily="34" charset="0"/>
              </a:rPr>
              <a:t>; contact; elastic materials only)</a:t>
            </a:r>
          </a:p>
          <a:p>
            <a:pPr lvl="2"/>
            <a:r>
              <a:rPr lang="en-US" sz="1500" dirty="0">
                <a:solidFill>
                  <a:srgbClr val="585658"/>
                </a:solidFill>
                <a:latin typeface="Arial" panose="020B0604020202020204" pitchFamily="34" charset="0"/>
              </a:rPr>
              <a:t>Closed-form solutions for:</a:t>
            </a:r>
          </a:p>
          <a:p>
            <a:pPr lvl="3"/>
            <a:r>
              <a:rPr lang="en-US" sz="1300" dirty="0">
                <a:solidFill>
                  <a:srgbClr val="585658"/>
                </a:solidFill>
                <a:latin typeface="Arial" panose="020B0604020202020204" pitchFamily="34" charset="0"/>
              </a:rPr>
              <a:t>K-residual due to installation (not exactly residual…) vs. crack size</a:t>
            </a:r>
          </a:p>
          <a:p>
            <a:pPr lvl="3"/>
            <a:r>
              <a:rPr lang="en-US" sz="1300" dirty="0">
                <a:solidFill>
                  <a:srgbClr val="585658"/>
                </a:solidFill>
                <a:latin typeface="Arial" panose="020B0604020202020204" pitchFamily="34" charset="0"/>
              </a:rPr>
              <a:t>K-mechanical due to bypass load vs. crack size</a:t>
            </a:r>
          </a:p>
          <a:p>
            <a:pPr lvl="2"/>
            <a:r>
              <a:rPr lang="en-US" sz="1500" dirty="0">
                <a:solidFill>
                  <a:srgbClr val="585658"/>
                </a:solidFill>
                <a:latin typeface="Arial" panose="020B0604020202020204" pitchFamily="34" charset="0"/>
              </a:rPr>
              <a:t>Crack growth simulations performed for generic cases. Got surprising results!</a:t>
            </a:r>
          </a:p>
          <a:p>
            <a:pPr lvl="3"/>
            <a:r>
              <a:rPr lang="en-US" sz="1300" dirty="0">
                <a:solidFill>
                  <a:srgbClr val="585658"/>
                </a:solidFill>
                <a:latin typeface="Arial" panose="020B0604020202020204" pitchFamily="34" charset="0"/>
              </a:rPr>
              <a:t>Interference fit is not always beneficial</a:t>
            </a:r>
          </a:p>
          <a:p>
            <a:pPr lvl="3"/>
            <a:r>
              <a:rPr lang="en-US" sz="1300" dirty="0">
                <a:solidFill>
                  <a:srgbClr val="585658"/>
                </a:solidFill>
                <a:latin typeface="Arial" panose="020B0604020202020204" pitchFamily="34" charset="0"/>
              </a:rPr>
              <a:t>Results suggest that there would be an optimal level of interference fit for given application (geometry, material, LOADING!)</a:t>
            </a:r>
          </a:p>
          <a:p>
            <a:pPr lvl="1"/>
            <a:r>
              <a:rPr lang="en-US" sz="1500" dirty="0">
                <a:solidFill>
                  <a:srgbClr val="585658"/>
                </a:solidFill>
                <a:latin typeface="Arial" panose="020B0604020202020204" pitchFamily="34" charset="0"/>
              </a:rPr>
              <a:t>Current work:</a:t>
            </a:r>
          </a:p>
          <a:p>
            <a:pPr lvl="2"/>
            <a:r>
              <a:rPr lang="en-US" sz="1500" dirty="0">
                <a:solidFill>
                  <a:srgbClr val="585658"/>
                </a:solidFill>
                <a:latin typeface="Arial" panose="020B0604020202020204" pitchFamily="34" charset="0"/>
              </a:rPr>
              <a:t>Currently validating </a:t>
            </a:r>
            <a:r>
              <a:rPr lang="en-US" sz="1500" dirty="0" err="1">
                <a:solidFill>
                  <a:srgbClr val="585658"/>
                </a:solidFill>
                <a:latin typeface="Arial" panose="020B0604020202020204" pitchFamily="34" charset="0"/>
              </a:rPr>
              <a:t>StressCheck</a:t>
            </a:r>
            <a:r>
              <a:rPr lang="en-US" sz="1500" dirty="0">
                <a:solidFill>
                  <a:srgbClr val="585658"/>
                </a:solidFill>
                <a:latin typeface="Arial" panose="020B0604020202020204" pitchFamily="34" charset="0"/>
              </a:rPr>
              <a:t> results with MSC/MARC for small crack sizes</a:t>
            </a:r>
          </a:p>
          <a:p>
            <a:pPr lvl="2"/>
            <a:r>
              <a:rPr lang="en-US" sz="1500" dirty="0">
                <a:solidFill>
                  <a:srgbClr val="585658"/>
                </a:solidFill>
                <a:latin typeface="Arial" panose="020B0604020202020204" pitchFamily="34" charset="0"/>
              </a:rPr>
              <a:t>Diametrical cracking scenario:</a:t>
            </a:r>
          </a:p>
          <a:p>
            <a:pPr lvl="3"/>
            <a:r>
              <a:rPr lang="en-US" sz="1300" dirty="0">
                <a:solidFill>
                  <a:srgbClr val="585658"/>
                </a:solidFill>
                <a:latin typeface="Arial" panose="020B0604020202020204" pitchFamily="34" charset="0"/>
              </a:rPr>
              <a:t>Parametric study completed</a:t>
            </a:r>
          </a:p>
          <a:p>
            <a:pPr lvl="3"/>
            <a:r>
              <a:rPr lang="en-US" sz="1300" dirty="0">
                <a:solidFill>
                  <a:srgbClr val="585658"/>
                </a:solidFill>
                <a:latin typeface="Arial" panose="020B0604020202020204" pitchFamily="34" charset="0"/>
              </a:rPr>
              <a:t>Closed-form equation fitting is underway</a:t>
            </a:r>
          </a:p>
          <a:p>
            <a:pPr lvl="1"/>
            <a:r>
              <a:rPr lang="en-US" sz="1500" dirty="0">
                <a:solidFill>
                  <a:srgbClr val="585658"/>
                </a:solidFill>
                <a:latin typeface="Arial" panose="020B0604020202020204" pitchFamily="34" charset="0"/>
              </a:rPr>
              <a:t>Next:</a:t>
            </a:r>
          </a:p>
          <a:p>
            <a:pPr lvl="2"/>
            <a:r>
              <a:rPr lang="en-US" sz="1500" dirty="0">
                <a:solidFill>
                  <a:srgbClr val="585658"/>
                </a:solidFill>
                <a:latin typeface="Arial" panose="020B0604020202020204" pitchFamily="34" charset="0"/>
              </a:rPr>
              <a:t>Experimental validation (using existing data)</a:t>
            </a:r>
          </a:p>
          <a:p>
            <a:pPr lvl="2"/>
            <a:r>
              <a:rPr lang="en-US" sz="1500" dirty="0">
                <a:solidFill>
                  <a:srgbClr val="585658"/>
                </a:solidFill>
                <a:latin typeface="Arial" panose="020B0604020202020204" pitchFamily="34" charset="0"/>
              </a:rPr>
              <a:t>Bearing loads, unequal cracks, interference fit fasteners with plastic deformations,…</a:t>
            </a:r>
          </a:p>
          <a:p>
            <a:pPr lvl="2"/>
            <a:endParaRPr lang="en-US" sz="1500" dirty="0">
              <a:solidFill>
                <a:srgbClr val="585658"/>
              </a:solidFill>
              <a:latin typeface="Arial" panose="020B0604020202020204" pitchFamily="34" charset="0"/>
            </a:endParaRPr>
          </a:p>
        </p:txBody>
      </p:sp>
    </p:spTree>
    <p:extLst>
      <p:ext uri="{BB962C8B-B14F-4D97-AF65-F5344CB8AC3E}">
        <p14:creationId xmlns:p14="http://schemas.microsoft.com/office/powerpoint/2010/main" val="2717307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1513"/>
            <a:ext cx="8686800" cy="609600"/>
          </a:xfrm>
        </p:spPr>
        <p:txBody>
          <a:bodyPr/>
          <a:lstStyle/>
          <a:p>
            <a:r>
              <a:rPr lang="en-US" dirty="0"/>
              <a:t>Existing Data</a:t>
            </a:r>
          </a:p>
        </p:txBody>
      </p:sp>
      <p:sp>
        <p:nvSpPr>
          <p:cNvPr id="3" name="Content Placeholder 2"/>
          <p:cNvSpPr>
            <a:spLocks noGrp="1"/>
          </p:cNvSpPr>
          <p:nvPr>
            <p:ph idx="1"/>
          </p:nvPr>
        </p:nvSpPr>
        <p:spPr>
          <a:xfrm>
            <a:off x="228600" y="1021113"/>
            <a:ext cx="8680450" cy="5028849"/>
          </a:xfrm>
        </p:spPr>
        <p:txBody>
          <a:bodyPr>
            <a:normAutofit/>
          </a:bodyPr>
          <a:lstStyle/>
          <a:p>
            <a:pPr marR="0" algn="l"/>
            <a:r>
              <a:rPr lang="en-US" sz="2400" b="1" i="0" u="none" strike="noStrike" baseline="0" dirty="0">
                <a:solidFill>
                  <a:srgbClr val="585658"/>
                </a:solidFill>
                <a:latin typeface="Arial" panose="020B0604020202020204" pitchFamily="34" charset="0"/>
              </a:rPr>
              <a:t>ERSI IFF Round Robin</a:t>
            </a:r>
            <a:endParaRPr lang="en-US" sz="2400" b="0" i="0" u="none" strike="noStrike" baseline="0" dirty="0">
              <a:solidFill>
                <a:srgbClr val="585658"/>
              </a:solidFill>
              <a:latin typeface="Arial" panose="020B0604020202020204" pitchFamily="34" charset="0"/>
            </a:endParaRPr>
          </a:p>
        </p:txBody>
      </p:sp>
      <p:pic>
        <p:nvPicPr>
          <p:cNvPr id="5" name="Picture 4">
            <a:extLst>
              <a:ext uri="{FF2B5EF4-FFF2-40B4-BE49-F238E27FC236}">
                <a16:creationId xmlns:a16="http://schemas.microsoft.com/office/drawing/2014/main" id="{11A78E21-CFA5-8FA3-99AD-4407A2503F99}"/>
              </a:ext>
            </a:extLst>
          </p:cNvPr>
          <p:cNvPicPr>
            <a:picLocks noChangeAspect="1"/>
          </p:cNvPicPr>
          <p:nvPr/>
        </p:nvPicPr>
        <p:blipFill>
          <a:blip r:embed="rId2"/>
          <a:stretch>
            <a:fillRect/>
          </a:stretch>
        </p:blipFill>
        <p:spPr>
          <a:xfrm>
            <a:off x="234951" y="1409799"/>
            <a:ext cx="4621458" cy="4189617"/>
          </a:xfrm>
          <a:prstGeom prst="rect">
            <a:avLst/>
          </a:prstGeom>
        </p:spPr>
      </p:pic>
      <p:pic>
        <p:nvPicPr>
          <p:cNvPr id="8" name="Picture 7">
            <a:extLst>
              <a:ext uri="{FF2B5EF4-FFF2-40B4-BE49-F238E27FC236}">
                <a16:creationId xmlns:a16="http://schemas.microsoft.com/office/drawing/2014/main" id="{BB76B05B-65E8-2C1F-C8C1-B2A562EBD802}"/>
              </a:ext>
            </a:extLst>
          </p:cNvPr>
          <p:cNvPicPr>
            <a:picLocks noChangeAspect="1"/>
          </p:cNvPicPr>
          <p:nvPr/>
        </p:nvPicPr>
        <p:blipFill>
          <a:blip r:embed="rId3"/>
          <a:stretch>
            <a:fillRect/>
          </a:stretch>
        </p:blipFill>
        <p:spPr>
          <a:xfrm>
            <a:off x="5148933" y="2988911"/>
            <a:ext cx="3857625" cy="2847975"/>
          </a:xfrm>
          <a:prstGeom prst="rect">
            <a:avLst/>
          </a:prstGeom>
          <a:ln>
            <a:solidFill>
              <a:schemeClr val="accent1"/>
            </a:solidFill>
          </a:ln>
        </p:spPr>
      </p:pic>
      <p:pic>
        <p:nvPicPr>
          <p:cNvPr id="10" name="Picture 9">
            <a:extLst>
              <a:ext uri="{FF2B5EF4-FFF2-40B4-BE49-F238E27FC236}">
                <a16:creationId xmlns:a16="http://schemas.microsoft.com/office/drawing/2014/main" id="{8D6150B7-CD40-AF37-3DAB-9A20FB197BF1}"/>
              </a:ext>
            </a:extLst>
          </p:cNvPr>
          <p:cNvPicPr>
            <a:picLocks noChangeAspect="1"/>
          </p:cNvPicPr>
          <p:nvPr/>
        </p:nvPicPr>
        <p:blipFill>
          <a:blip r:embed="rId4"/>
          <a:stretch>
            <a:fillRect/>
          </a:stretch>
        </p:blipFill>
        <p:spPr>
          <a:xfrm>
            <a:off x="5470455" y="1326657"/>
            <a:ext cx="3214579" cy="1662254"/>
          </a:xfrm>
          <a:prstGeom prst="rect">
            <a:avLst/>
          </a:prstGeom>
          <a:ln>
            <a:solidFill>
              <a:schemeClr val="accent1"/>
            </a:solidFill>
          </a:ln>
        </p:spPr>
      </p:pic>
      <p:cxnSp>
        <p:nvCxnSpPr>
          <p:cNvPr id="12" name="Straight Connector 11">
            <a:extLst>
              <a:ext uri="{FF2B5EF4-FFF2-40B4-BE49-F238E27FC236}">
                <a16:creationId xmlns:a16="http://schemas.microsoft.com/office/drawing/2014/main" id="{2D43C10A-6EBF-1BCE-04B2-40DACC7EE714}"/>
              </a:ext>
            </a:extLst>
          </p:cNvPr>
          <p:cNvCxnSpPr/>
          <p:nvPr/>
        </p:nvCxnSpPr>
        <p:spPr bwMode="auto">
          <a:xfrm>
            <a:off x="5107837" y="1409799"/>
            <a:ext cx="0" cy="4538938"/>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007319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1513"/>
            <a:ext cx="8686800" cy="609600"/>
          </a:xfrm>
        </p:spPr>
        <p:txBody>
          <a:bodyPr/>
          <a:lstStyle/>
          <a:p>
            <a:r>
              <a:rPr lang="en-US" dirty="0"/>
              <a:t>Key Factors and Gaps in Current Methods/Data </a:t>
            </a:r>
          </a:p>
        </p:txBody>
      </p:sp>
      <p:sp>
        <p:nvSpPr>
          <p:cNvPr id="3" name="Content Placeholder 2"/>
          <p:cNvSpPr>
            <a:spLocks noGrp="1"/>
          </p:cNvSpPr>
          <p:nvPr>
            <p:ph idx="1"/>
          </p:nvPr>
        </p:nvSpPr>
        <p:spPr>
          <a:xfrm>
            <a:off x="228600" y="1021113"/>
            <a:ext cx="8680450" cy="5028849"/>
          </a:xfrm>
        </p:spPr>
        <p:txBody>
          <a:bodyPr>
            <a:normAutofit lnSpcReduction="10000"/>
          </a:bodyPr>
          <a:lstStyle/>
          <a:p>
            <a:pPr marR="0" algn="l"/>
            <a:r>
              <a:rPr lang="en-US" sz="2400" b="1" i="0" u="none" strike="noStrike" baseline="0" dirty="0">
                <a:solidFill>
                  <a:srgbClr val="585658"/>
                </a:solidFill>
                <a:latin typeface="Arial" panose="020B0604020202020204" pitchFamily="34" charset="0"/>
              </a:rPr>
              <a:t>Key Factors</a:t>
            </a:r>
            <a:endParaRPr lang="en-US" sz="2400" b="0" i="0" u="none" strike="noStrike" baseline="0" dirty="0">
              <a:solidFill>
                <a:srgbClr val="585658"/>
              </a:solidFill>
              <a:latin typeface="Arial" panose="020B0604020202020204" pitchFamily="34" charset="0"/>
            </a:endParaRPr>
          </a:p>
          <a:p>
            <a:pPr lvl="1"/>
            <a:r>
              <a:rPr lang="en-US" sz="2000" b="0" i="0" u="none" strike="noStrike" baseline="0" dirty="0">
                <a:solidFill>
                  <a:srgbClr val="585658"/>
                </a:solidFill>
                <a:latin typeface="Arial" panose="020B0604020202020204" pitchFamily="34" charset="0"/>
              </a:rPr>
              <a:t>Hole expansion residual stress</a:t>
            </a:r>
          </a:p>
          <a:p>
            <a:pPr lvl="2"/>
            <a:r>
              <a:rPr lang="en-US" sz="2000" dirty="0">
                <a:solidFill>
                  <a:srgbClr val="585658"/>
                </a:solidFill>
                <a:latin typeface="Arial" panose="020B0604020202020204" pitchFamily="34" charset="0"/>
              </a:rPr>
              <a:t>Plastic deformation near the hole may</a:t>
            </a:r>
          </a:p>
          <a:p>
            <a:pPr marL="457200" lvl="2" indent="0">
              <a:buNone/>
            </a:pPr>
            <a:r>
              <a:rPr lang="en-US" sz="2000" dirty="0">
                <a:solidFill>
                  <a:srgbClr val="585658"/>
                </a:solidFill>
                <a:latin typeface="Arial" panose="020B0604020202020204" pitchFamily="34" charset="0"/>
              </a:rPr>
              <a:t>o</a:t>
            </a:r>
            <a:r>
              <a:rPr lang="en-US" sz="2000" b="0" i="0" u="none" strike="noStrike" baseline="0" dirty="0">
                <a:solidFill>
                  <a:srgbClr val="585658"/>
                </a:solidFill>
                <a:latin typeface="Arial" panose="020B0604020202020204" pitchFamily="34" charset="0"/>
              </a:rPr>
              <a:t>ccur, leading to residual stress</a:t>
            </a:r>
          </a:p>
          <a:p>
            <a:pPr lvl="1"/>
            <a:r>
              <a:rPr lang="en-US" sz="2000" dirty="0">
                <a:solidFill>
                  <a:srgbClr val="585658"/>
                </a:solidFill>
                <a:latin typeface="Arial" panose="020B0604020202020204" pitchFamily="34" charset="0"/>
              </a:rPr>
              <a:t>Stress ratio shift due to crack opening force</a:t>
            </a:r>
          </a:p>
          <a:p>
            <a:pPr lvl="1"/>
            <a:r>
              <a:rPr lang="en-US" sz="2000" b="0" i="0" u="none" strike="noStrike" baseline="0" dirty="0">
                <a:solidFill>
                  <a:srgbClr val="585658"/>
                </a:solidFill>
                <a:latin typeface="Arial" panose="020B0604020202020204" pitchFamily="34" charset="0"/>
              </a:rPr>
              <a:t>Load interaction</a:t>
            </a:r>
          </a:p>
          <a:p>
            <a:pPr lvl="1"/>
            <a:r>
              <a:rPr lang="en-US" sz="2000" dirty="0">
                <a:solidFill>
                  <a:srgbClr val="585658"/>
                </a:solidFill>
                <a:latin typeface="Arial" panose="020B0604020202020204" pitchFamily="34" charset="0"/>
              </a:rPr>
              <a:t>Clamping</a:t>
            </a:r>
          </a:p>
          <a:p>
            <a:pPr lvl="1"/>
            <a:r>
              <a:rPr lang="en-US" sz="2000" b="0" i="0" u="none" strike="noStrike" baseline="0" dirty="0">
                <a:solidFill>
                  <a:srgbClr val="585658"/>
                </a:solidFill>
                <a:latin typeface="Arial" panose="020B0604020202020204" pitchFamily="34" charset="0"/>
              </a:rPr>
              <a:t>Friction</a:t>
            </a:r>
          </a:p>
          <a:p>
            <a:r>
              <a:rPr lang="en-US" dirty="0">
                <a:solidFill>
                  <a:srgbClr val="585658"/>
                </a:solidFill>
                <a:latin typeface="Arial" panose="020B0604020202020204" pitchFamily="34" charset="0"/>
              </a:rPr>
              <a:t>Gaps in Current Methods and Data</a:t>
            </a:r>
          </a:p>
          <a:p>
            <a:pPr lvl="1"/>
            <a:r>
              <a:rPr lang="en-US" dirty="0">
                <a:solidFill>
                  <a:srgbClr val="585658"/>
                </a:solidFill>
                <a:latin typeface="Arial" panose="020B0604020202020204" pitchFamily="34" charset="0"/>
              </a:rPr>
              <a:t>From Moises</a:t>
            </a:r>
          </a:p>
          <a:p>
            <a:pPr lvl="2"/>
            <a:r>
              <a:rPr lang="en-US" dirty="0">
                <a:solidFill>
                  <a:srgbClr val="585658"/>
                </a:solidFill>
                <a:latin typeface="Arial" panose="020B0604020202020204" pitchFamily="34" charset="0"/>
              </a:rPr>
              <a:t>In regards to identifying gaps in our methodology and drawing up a plan to understand this problem better ... In the diagram below I show some of the known  factors that contribute to IFF crack growth. Clamping and Friction should be avoided at least in the initial stage of this effort due to complexity in both modeling and testing.</a:t>
            </a:r>
          </a:p>
          <a:p>
            <a:pPr lvl="2"/>
            <a:endParaRPr lang="en-US" dirty="0">
              <a:solidFill>
                <a:srgbClr val="585658"/>
              </a:solidFill>
              <a:latin typeface="Arial" panose="020B0604020202020204" pitchFamily="34" charset="0"/>
            </a:endParaRPr>
          </a:p>
          <a:p>
            <a:pPr lvl="2"/>
            <a:endParaRPr lang="en-US" dirty="0">
              <a:solidFill>
                <a:srgbClr val="585658"/>
              </a:solidFill>
              <a:latin typeface="Arial" panose="020B0604020202020204" pitchFamily="34" charset="0"/>
            </a:endParaRPr>
          </a:p>
        </p:txBody>
      </p:sp>
      <p:pic>
        <p:nvPicPr>
          <p:cNvPr id="1026" name="Picture 1">
            <a:extLst>
              <a:ext uri="{FF2B5EF4-FFF2-40B4-BE49-F238E27FC236}">
                <a16:creationId xmlns:a16="http://schemas.microsoft.com/office/drawing/2014/main" id="{8AFA1136-3925-89C0-0EBD-6960F06FED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1679" y="1232780"/>
            <a:ext cx="3185639" cy="1612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9471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1513"/>
            <a:ext cx="8686800" cy="609600"/>
          </a:xfrm>
        </p:spPr>
        <p:txBody>
          <a:bodyPr/>
          <a:lstStyle/>
          <a:p>
            <a:r>
              <a:rPr lang="en-US" dirty="0"/>
              <a:t>Key Factors and Gaps in Current Methods/Data </a:t>
            </a:r>
          </a:p>
        </p:txBody>
      </p:sp>
      <p:sp>
        <p:nvSpPr>
          <p:cNvPr id="3" name="Content Placeholder 2"/>
          <p:cNvSpPr>
            <a:spLocks noGrp="1"/>
          </p:cNvSpPr>
          <p:nvPr>
            <p:ph idx="1"/>
          </p:nvPr>
        </p:nvSpPr>
        <p:spPr>
          <a:xfrm>
            <a:off x="228600" y="1021113"/>
            <a:ext cx="8680450" cy="5028849"/>
          </a:xfrm>
        </p:spPr>
        <p:txBody>
          <a:bodyPr>
            <a:normAutofit lnSpcReduction="10000"/>
          </a:bodyPr>
          <a:lstStyle/>
          <a:p>
            <a:r>
              <a:rPr lang="en-US" dirty="0">
                <a:solidFill>
                  <a:srgbClr val="585658"/>
                </a:solidFill>
                <a:latin typeface="Arial" panose="020B0604020202020204" pitchFamily="34" charset="0"/>
              </a:rPr>
              <a:t>Gaps in Current Methods and Data</a:t>
            </a:r>
          </a:p>
          <a:p>
            <a:pPr lvl="1"/>
            <a:r>
              <a:rPr lang="en-US" dirty="0">
                <a:solidFill>
                  <a:srgbClr val="585658"/>
                </a:solidFill>
                <a:latin typeface="Arial" panose="020B0604020202020204" pitchFamily="34" charset="0"/>
              </a:rPr>
              <a:t>There is no numerical study related to KI variability across all tools for a given set of IFF values, crack sizes and shapes.</a:t>
            </a:r>
          </a:p>
          <a:p>
            <a:pPr lvl="1"/>
            <a:r>
              <a:rPr lang="en-US" dirty="0">
                <a:solidFill>
                  <a:srgbClr val="585658"/>
                </a:solidFill>
                <a:latin typeface="Arial" panose="020B0604020202020204" pitchFamily="34" charset="0"/>
              </a:rPr>
              <a:t>There is no RUL numerical study related to accuracy of reduced order models against a 3D model that captures explicitly the IFF and implicitly R variation along the crack front.</a:t>
            </a:r>
          </a:p>
          <a:p>
            <a:pPr lvl="1"/>
            <a:r>
              <a:rPr lang="en-US" dirty="0">
                <a:solidFill>
                  <a:srgbClr val="585658"/>
                </a:solidFill>
                <a:latin typeface="Arial" panose="020B0604020202020204" pitchFamily="34" charset="0"/>
              </a:rPr>
              <a:t>There is no DIC measurement for a specimen-fastener assembly (no crack present in the specimen) that would provide stress distribution due to IFF and a relationship between far field loading and local strain cycle</a:t>
            </a:r>
          </a:p>
          <a:p>
            <a:pPr lvl="2"/>
            <a:r>
              <a:rPr lang="en-US" dirty="0">
                <a:solidFill>
                  <a:srgbClr val="585658"/>
                </a:solidFill>
                <a:latin typeface="Arial" panose="020B0604020202020204" pitchFamily="34" charset="0"/>
              </a:rPr>
              <a:t>Neutron diffraction and/or EDXRD measurements could be an option, and would provide the stress state due to the interference</a:t>
            </a:r>
          </a:p>
          <a:p>
            <a:pPr lvl="1"/>
            <a:r>
              <a:rPr lang="en-US" dirty="0">
                <a:solidFill>
                  <a:srgbClr val="585658"/>
                </a:solidFill>
                <a:latin typeface="Arial" panose="020B0604020202020204" pitchFamily="34" charset="0"/>
              </a:rPr>
              <a:t>No 3D measurement of the bore and fastener prior to assembly</a:t>
            </a:r>
          </a:p>
          <a:p>
            <a:pPr lvl="1"/>
            <a:r>
              <a:rPr lang="en-US" dirty="0">
                <a:solidFill>
                  <a:srgbClr val="585658"/>
                </a:solidFill>
                <a:latin typeface="Arial" panose="020B0604020202020204" pitchFamily="34" charset="0"/>
              </a:rPr>
              <a:t>No 3D measurement of the crack shape and size during propagation. Only the visible side is tracked.</a:t>
            </a:r>
          </a:p>
          <a:p>
            <a:pPr lvl="1"/>
            <a:r>
              <a:rPr lang="en-US" dirty="0">
                <a:solidFill>
                  <a:srgbClr val="585658"/>
                </a:solidFill>
                <a:latin typeface="Arial" panose="020B0604020202020204" pitchFamily="34" charset="0"/>
              </a:rPr>
              <a:t>Insufficient verification of the models </a:t>
            </a:r>
          </a:p>
          <a:p>
            <a:pPr lvl="1"/>
            <a:r>
              <a:rPr lang="en-US" dirty="0">
                <a:solidFill>
                  <a:srgbClr val="585658"/>
                </a:solidFill>
                <a:latin typeface="Arial" panose="020B0604020202020204" pitchFamily="34" charset="0"/>
              </a:rPr>
              <a:t>Insufficient UQ assessment related to IFF scatter, FCGR data used in numerical solutions</a:t>
            </a:r>
          </a:p>
          <a:p>
            <a:pPr lvl="1"/>
            <a:endParaRPr lang="en-US" dirty="0">
              <a:solidFill>
                <a:srgbClr val="585658"/>
              </a:solidFill>
              <a:latin typeface="Arial" panose="020B0604020202020204" pitchFamily="34" charset="0"/>
            </a:endParaRPr>
          </a:p>
          <a:p>
            <a:pPr lvl="2"/>
            <a:endParaRPr lang="en-US" dirty="0">
              <a:solidFill>
                <a:srgbClr val="585658"/>
              </a:solidFill>
              <a:latin typeface="Arial" panose="020B0604020202020204" pitchFamily="34" charset="0"/>
            </a:endParaRPr>
          </a:p>
        </p:txBody>
      </p:sp>
    </p:spTree>
    <p:extLst>
      <p:ext uri="{BB962C8B-B14F-4D97-AF65-F5344CB8AC3E}">
        <p14:creationId xmlns:p14="http://schemas.microsoft.com/office/powerpoint/2010/main" val="197874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1513"/>
            <a:ext cx="8686800" cy="609600"/>
          </a:xfrm>
        </p:spPr>
        <p:txBody>
          <a:bodyPr/>
          <a:lstStyle/>
          <a:p>
            <a:r>
              <a:rPr lang="en-US" dirty="0"/>
              <a:t>Working Group Goals/Objectives</a:t>
            </a:r>
          </a:p>
        </p:txBody>
      </p:sp>
      <p:sp>
        <p:nvSpPr>
          <p:cNvPr id="3" name="Content Placeholder 2"/>
          <p:cNvSpPr>
            <a:spLocks noGrp="1"/>
          </p:cNvSpPr>
          <p:nvPr>
            <p:ph idx="1"/>
          </p:nvPr>
        </p:nvSpPr>
        <p:spPr>
          <a:xfrm>
            <a:off x="228600" y="1021113"/>
            <a:ext cx="8680450" cy="5028849"/>
          </a:xfrm>
        </p:spPr>
        <p:txBody>
          <a:bodyPr>
            <a:normAutofit fontScale="85000" lnSpcReduction="10000"/>
          </a:bodyPr>
          <a:lstStyle/>
          <a:p>
            <a:pPr marR="0" algn="l"/>
            <a:r>
              <a:rPr lang="en-US" sz="2400" b="1" i="0" u="none" strike="noStrike" baseline="0" dirty="0">
                <a:solidFill>
                  <a:srgbClr val="585658"/>
                </a:solidFill>
                <a:latin typeface="Arial" panose="020B0604020202020204" pitchFamily="34" charset="0"/>
              </a:rPr>
              <a:t>XXX</a:t>
            </a:r>
            <a:endParaRPr lang="en-US" sz="2400" b="0" i="0" u="none" strike="noStrike" baseline="0" dirty="0">
              <a:solidFill>
                <a:srgbClr val="585658"/>
              </a:solidFill>
              <a:latin typeface="Arial" panose="020B0604020202020204" pitchFamily="34" charset="0"/>
            </a:endParaRPr>
          </a:p>
          <a:p>
            <a:pPr lvl="1"/>
            <a:r>
              <a:rPr lang="en-US" dirty="0">
                <a:solidFill>
                  <a:srgbClr val="585658"/>
                </a:solidFill>
                <a:latin typeface="Arial" panose="020B0604020202020204" pitchFamily="34" charset="0"/>
              </a:rPr>
              <a:t>From Moises</a:t>
            </a:r>
          </a:p>
          <a:p>
            <a:pPr lvl="2"/>
            <a:r>
              <a:rPr lang="en-US" dirty="0">
                <a:solidFill>
                  <a:srgbClr val="585658"/>
                </a:solidFill>
                <a:latin typeface="Arial" panose="020B0604020202020204" pitchFamily="34" charset="0"/>
              </a:rPr>
              <a:t>The relationship between residual stresses (from interference), hole expansion and the stress intensities, I think, has been captured well with the approach </a:t>
            </a:r>
            <a:r>
              <a:rPr lang="en-US" dirty="0" err="1">
                <a:solidFill>
                  <a:srgbClr val="585658"/>
                </a:solidFill>
                <a:latin typeface="Arial" panose="020B0604020202020204" pitchFamily="34" charset="0"/>
              </a:rPr>
              <a:t>Nasgro</a:t>
            </a:r>
            <a:r>
              <a:rPr lang="en-US" dirty="0">
                <a:solidFill>
                  <a:srgbClr val="585658"/>
                </a:solidFill>
                <a:latin typeface="Arial" panose="020B0604020202020204" pitchFamily="34" charset="0"/>
              </a:rPr>
              <a:t> used for TC38; it would be great if we could put together testing to validate TC38 and similar methods. It would be also great if some of our tools could employ a similar method to develop SIF solutions for corner cracks from an IFF hole. This could be a starting point in this effort. I know in 2020 the ERSI IFF Round Robin was a constant amplitude testing; I am not acquainted with all the details but that could be revisited if necessary and even expanded with more testing from OEMs to be sure we understand the basic principles of this problem. I am revisiting the IFF round Robin with what I‘ve learned recently hoping to get better predictions of the constant amplitude testing (one thing I think the original testing didn't capture was thickness effects).</a:t>
            </a:r>
          </a:p>
          <a:p>
            <a:pPr lvl="2"/>
            <a:endParaRPr lang="en-US" dirty="0">
              <a:solidFill>
                <a:srgbClr val="585658"/>
              </a:solidFill>
              <a:latin typeface="Arial" panose="020B0604020202020204" pitchFamily="34" charset="0"/>
            </a:endParaRPr>
          </a:p>
          <a:p>
            <a:pPr lvl="2"/>
            <a:r>
              <a:rPr lang="en-US" dirty="0">
                <a:solidFill>
                  <a:srgbClr val="585658"/>
                </a:solidFill>
                <a:latin typeface="Arial" panose="020B0604020202020204" pitchFamily="34" charset="0"/>
              </a:rPr>
              <a:t>I think the second stage could go in two directions depending on your priorities. We could add geometrical complexity (real fastener, clamped fastener or even a real joint) or we could add spectrum effects (same configurations as IFF round robin) with either real spectra or CA with overload (there's the question of what happens to your residuals when you have combined sources of residuals like CW + IFF expansion + Overload/Hole Yielding). I'm personally inclined to the latter (building on spectrum effects) since we could collaborate with the effort we are doing on the Spectrum Loading Effects committee to maximize effort and testing.</a:t>
            </a:r>
          </a:p>
        </p:txBody>
      </p:sp>
    </p:spTree>
    <p:extLst>
      <p:ext uri="{BB962C8B-B14F-4D97-AF65-F5344CB8AC3E}">
        <p14:creationId xmlns:p14="http://schemas.microsoft.com/office/powerpoint/2010/main" val="1258685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1513"/>
            <a:ext cx="8686800" cy="609600"/>
          </a:xfrm>
        </p:spPr>
        <p:txBody>
          <a:bodyPr/>
          <a:lstStyle/>
          <a:p>
            <a:r>
              <a:rPr lang="en-US" dirty="0"/>
              <a:t>Implementation Plan</a:t>
            </a:r>
          </a:p>
        </p:txBody>
      </p:sp>
      <p:sp>
        <p:nvSpPr>
          <p:cNvPr id="3" name="Content Placeholder 2"/>
          <p:cNvSpPr>
            <a:spLocks noGrp="1"/>
          </p:cNvSpPr>
          <p:nvPr>
            <p:ph idx="1"/>
          </p:nvPr>
        </p:nvSpPr>
        <p:spPr>
          <a:xfrm>
            <a:off x="228600" y="1021113"/>
            <a:ext cx="8680450" cy="5028849"/>
          </a:xfrm>
        </p:spPr>
        <p:txBody>
          <a:bodyPr>
            <a:normAutofit fontScale="85000" lnSpcReduction="10000"/>
          </a:bodyPr>
          <a:lstStyle/>
          <a:p>
            <a:pPr marL="228600" lvl="1" indent="0">
              <a:buNone/>
            </a:pPr>
            <a:r>
              <a:rPr lang="en-US" sz="2000" dirty="0">
                <a:latin typeface="Arial" panose="020B0604020202020204" pitchFamily="34" charset="0"/>
              </a:rPr>
              <a:t>Using a nominal configuration:</a:t>
            </a:r>
          </a:p>
          <a:p>
            <a:pPr lvl="1"/>
            <a:r>
              <a:rPr lang="en-US" sz="2000" dirty="0">
                <a:latin typeface="Arial" panose="020B0604020202020204" pitchFamily="34" charset="0"/>
              </a:rPr>
              <a:t>Start with a 3D FE model that represents the IFF test specimen from RR. Identify the reference stress analysis that anyone would agree with.</a:t>
            </a:r>
          </a:p>
          <a:p>
            <a:pPr lvl="2"/>
            <a:r>
              <a:rPr lang="en-US" sz="2000" dirty="0">
                <a:latin typeface="Arial" panose="020B0604020202020204" pitchFamily="34" charset="0"/>
              </a:rPr>
              <a:t>Use different tools, Ansys, Nastran, Stress Check </a:t>
            </a:r>
            <a:r>
              <a:rPr lang="en-US" sz="2000" dirty="0" err="1">
                <a:latin typeface="Arial" panose="020B0604020202020204" pitchFamily="34" charset="0"/>
              </a:rPr>
              <a:t>etc</a:t>
            </a:r>
            <a:endParaRPr lang="en-US" sz="2000" dirty="0">
              <a:latin typeface="Arial" panose="020B0604020202020204" pitchFamily="34" charset="0"/>
            </a:endParaRPr>
          </a:p>
          <a:p>
            <a:pPr lvl="1"/>
            <a:r>
              <a:rPr lang="en-US" sz="2000" dirty="0">
                <a:latin typeface="Arial" panose="020B0604020202020204" pitchFamily="34" charset="0"/>
              </a:rPr>
              <a:t>Use a IFF reduced order model (plate like) and compare the stress analysis against the specimen level results</a:t>
            </a:r>
          </a:p>
          <a:p>
            <a:pPr lvl="1"/>
            <a:r>
              <a:rPr lang="en-US" sz="2000" dirty="0">
                <a:latin typeface="Arial" panose="020B0604020202020204" pitchFamily="34" charset="0"/>
              </a:rPr>
              <a:t>Verification against known published solution (tollgate)</a:t>
            </a:r>
          </a:p>
          <a:p>
            <a:pPr lvl="1"/>
            <a:r>
              <a:rPr lang="en-US" sz="2000" dirty="0">
                <a:latin typeface="Arial" panose="020B0604020202020204" pitchFamily="34" charset="0"/>
              </a:rPr>
              <a:t>Add a corner crack to the IFF 3D model and perform the same comparison: specimen vs. reduced order model, different tools</a:t>
            </a:r>
          </a:p>
          <a:p>
            <a:pPr lvl="1"/>
            <a:r>
              <a:rPr lang="en-US" sz="2000" dirty="0">
                <a:latin typeface="Arial" panose="020B0604020202020204" pitchFamily="34" charset="0"/>
              </a:rPr>
              <a:t> Add an edge crack to the IFF 3D model and perform the same comparison: specimen vs. reduced order model, different tools</a:t>
            </a:r>
          </a:p>
          <a:p>
            <a:pPr lvl="1"/>
            <a:r>
              <a:rPr lang="en-US" sz="2000" dirty="0">
                <a:latin typeface="Arial" panose="020B0604020202020204" pitchFamily="34" charset="0"/>
              </a:rPr>
              <a:t>Complete a verification tollgate</a:t>
            </a:r>
          </a:p>
          <a:p>
            <a:pPr lvl="1"/>
            <a:r>
              <a:rPr lang="en-US" sz="2000" dirty="0">
                <a:latin typeface="Arial" panose="020B0604020202020204" pitchFamily="34" charset="0"/>
              </a:rPr>
              <a:t>Perform crack growth for a IFF corner crack using different tools and compare results</a:t>
            </a:r>
          </a:p>
          <a:p>
            <a:pPr lvl="1"/>
            <a:r>
              <a:rPr lang="en-US" sz="2000" dirty="0">
                <a:latin typeface="Arial" panose="020B0604020202020204" pitchFamily="34" charset="0"/>
              </a:rPr>
              <a:t>Perform crack growth for a IFF edge crack using different tools and compare results</a:t>
            </a:r>
          </a:p>
          <a:p>
            <a:pPr lvl="1"/>
            <a:r>
              <a:rPr lang="en-US" sz="2000" dirty="0">
                <a:latin typeface="Arial" panose="020B0604020202020204" pitchFamily="34" charset="0"/>
              </a:rPr>
              <a:t>Complete a verification tollgate</a:t>
            </a:r>
          </a:p>
          <a:p>
            <a:pPr lvl="1"/>
            <a:r>
              <a:rPr lang="en-US" sz="2000" dirty="0">
                <a:latin typeface="Arial" panose="020B0604020202020204" pitchFamily="34" charset="0"/>
              </a:rPr>
              <a:t>At this point continue with validation (comparison with RR test data)</a:t>
            </a:r>
          </a:p>
          <a:p>
            <a:pPr lvl="1"/>
            <a:r>
              <a:rPr lang="en-US" sz="2000" dirty="0">
                <a:latin typeface="Arial" panose="020B0604020202020204" pitchFamily="34" charset="0"/>
              </a:rPr>
              <a:t>Document all above</a:t>
            </a:r>
          </a:p>
          <a:p>
            <a:pPr lvl="1"/>
            <a:endParaRPr lang="en-US" sz="2000" dirty="0">
              <a:solidFill>
                <a:srgbClr val="FF0000"/>
              </a:solidFill>
              <a:latin typeface="Arial" panose="020B0604020202020204" pitchFamily="34" charset="0"/>
            </a:endParaRPr>
          </a:p>
          <a:p>
            <a:pPr lvl="1"/>
            <a:endParaRPr lang="en-US" sz="2000" dirty="0">
              <a:solidFill>
                <a:srgbClr val="FF0000"/>
              </a:solidFill>
              <a:latin typeface="Arial" panose="020B0604020202020204" pitchFamily="34" charset="0"/>
            </a:endParaRPr>
          </a:p>
          <a:p>
            <a:pPr lvl="1"/>
            <a:endParaRPr lang="en-US" sz="2000" dirty="0">
              <a:solidFill>
                <a:srgbClr val="FF0000"/>
              </a:solidFill>
              <a:latin typeface="Arial" panose="020B0604020202020204" pitchFamily="34" charset="0"/>
            </a:endParaRPr>
          </a:p>
          <a:p>
            <a:pPr lvl="1"/>
            <a:endParaRPr lang="en-US" sz="2000" dirty="0">
              <a:solidFill>
                <a:srgbClr val="FF0000"/>
              </a:solidFill>
              <a:latin typeface="Arial" panose="020B0604020202020204" pitchFamily="34" charset="0"/>
            </a:endParaRPr>
          </a:p>
          <a:p>
            <a:pPr lvl="1"/>
            <a:endParaRPr lang="en-US" sz="2100" dirty="0">
              <a:solidFill>
                <a:srgbClr val="FF0000"/>
              </a:solidFill>
              <a:latin typeface="Arial" panose="020B0604020202020204" pitchFamily="34" charset="0"/>
            </a:endParaRPr>
          </a:p>
        </p:txBody>
      </p:sp>
    </p:spTree>
    <p:extLst>
      <p:ext uri="{BB962C8B-B14F-4D97-AF65-F5344CB8AC3E}">
        <p14:creationId xmlns:p14="http://schemas.microsoft.com/office/powerpoint/2010/main" val="225172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1513"/>
            <a:ext cx="8686800" cy="609600"/>
          </a:xfrm>
        </p:spPr>
        <p:txBody>
          <a:bodyPr/>
          <a:lstStyle/>
          <a:p>
            <a:r>
              <a:rPr lang="en-US" dirty="0"/>
              <a:t>Working Group Members – Responsibilities</a:t>
            </a:r>
          </a:p>
        </p:txBody>
      </p:sp>
      <p:sp>
        <p:nvSpPr>
          <p:cNvPr id="3" name="Content Placeholder 2"/>
          <p:cNvSpPr>
            <a:spLocks noGrp="1"/>
          </p:cNvSpPr>
          <p:nvPr>
            <p:ph idx="1"/>
          </p:nvPr>
        </p:nvSpPr>
        <p:spPr>
          <a:xfrm>
            <a:off x="228600" y="1021113"/>
            <a:ext cx="8680450" cy="5028849"/>
          </a:xfrm>
        </p:spPr>
        <p:txBody>
          <a:bodyPr>
            <a:normAutofit/>
          </a:bodyPr>
          <a:lstStyle/>
          <a:p>
            <a:pPr lvl="1"/>
            <a:r>
              <a:rPr lang="en-US" sz="2000" b="0" i="0" u="none" strike="noStrike" baseline="0" dirty="0">
                <a:solidFill>
                  <a:srgbClr val="FF0000"/>
                </a:solidFill>
                <a:latin typeface="Arial" panose="020B0604020202020204" pitchFamily="34" charset="0"/>
              </a:rPr>
              <a:t>Bob: I can be the focal. (Adrian)</a:t>
            </a:r>
            <a:endParaRPr lang="en-US" sz="2100" dirty="0">
              <a:solidFill>
                <a:srgbClr val="FF0000"/>
              </a:solidFill>
              <a:latin typeface="Arial" panose="020B0604020202020204" pitchFamily="34" charset="0"/>
            </a:endParaRPr>
          </a:p>
        </p:txBody>
      </p:sp>
    </p:spTree>
    <p:extLst>
      <p:ext uri="{BB962C8B-B14F-4D97-AF65-F5344CB8AC3E}">
        <p14:creationId xmlns:p14="http://schemas.microsoft.com/office/powerpoint/2010/main" val="1714143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1513"/>
            <a:ext cx="8686800" cy="609600"/>
          </a:xfrm>
        </p:spPr>
        <p:txBody>
          <a:bodyPr/>
          <a:lstStyle/>
          <a:p>
            <a:r>
              <a:rPr lang="en-US" dirty="0"/>
              <a:t>Available Resources</a:t>
            </a:r>
          </a:p>
        </p:txBody>
      </p:sp>
      <p:sp>
        <p:nvSpPr>
          <p:cNvPr id="3" name="Content Placeholder 2"/>
          <p:cNvSpPr>
            <a:spLocks noGrp="1"/>
          </p:cNvSpPr>
          <p:nvPr>
            <p:ph idx="1"/>
          </p:nvPr>
        </p:nvSpPr>
        <p:spPr>
          <a:xfrm>
            <a:off x="228600" y="1021113"/>
            <a:ext cx="8680450" cy="5028849"/>
          </a:xfrm>
        </p:spPr>
        <p:txBody>
          <a:bodyPr>
            <a:normAutofit fontScale="85000" lnSpcReduction="10000"/>
          </a:bodyPr>
          <a:lstStyle/>
          <a:p>
            <a:pPr marR="0" algn="l"/>
            <a:r>
              <a:rPr lang="en-US" sz="2400" b="1" i="0" u="none" strike="noStrike" baseline="0" dirty="0">
                <a:solidFill>
                  <a:srgbClr val="585658"/>
                </a:solidFill>
                <a:latin typeface="Arial" panose="020B0604020202020204" pitchFamily="34" charset="0"/>
              </a:rPr>
              <a:t>A-10 ASIP Funded Task</a:t>
            </a:r>
            <a:endParaRPr lang="en-US" sz="2400" b="0" i="0" u="none" strike="noStrike" baseline="0" dirty="0">
              <a:solidFill>
                <a:srgbClr val="585658"/>
              </a:solidFill>
              <a:latin typeface="Arial" panose="020B0604020202020204" pitchFamily="34" charset="0"/>
            </a:endParaRPr>
          </a:p>
          <a:p>
            <a:pPr lvl="1"/>
            <a:r>
              <a:rPr lang="en-US" sz="2000" dirty="0">
                <a:solidFill>
                  <a:srgbClr val="585658"/>
                </a:solidFill>
                <a:latin typeface="Arial" panose="020B0604020202020204" pitchFamily="34" charset="0"/>
              </a:rPr>
              <a:t>Evaluating the Fatigue Life Benefit of Common Fastener Installations on the A-10</a:t>
            </a:r>
          </a:p>
          <a:p>
            <a:pPr lvl="2"/>
            <a:r>
              <a:rPr lang="en-US" sz="1900" b="0" i="0" u="none" strike="noStrike" baseline="0" dirty="0">
                <a:solidFill>
                  <a:srgbClr val="585658"/>
                </a:solidFill>
                <a:latin typeface="Arial" panose="020B0604020202020204" pitchFamily="34" charset="0"/>
              </a:rPr>
              <a:t>Open literature is replete with papers documenting the fatigue life benefits of both neat and interference fit fasteners</a:t>
            </a:r>
          </a:p>
          <a:p>
            <a:pPr lvl="2"/>
            <a:r>
              <a:rPr lang="en-US" sz="1900" b="0" i="0" u="none" strike="noStrike" baseline="0" dirty="0">
                <a:solidFill>
                  <a:srgbClr val="585658"/>
                </a:solidFill>
                <a:latin typeface="Arial" panose="020B0604020202020204" pitchFamily="34" charset="0"/>
              </a:rPr>
              <a:t>Currently no A-10 Damage Tolerance Analyses (DTAs) include any such benefit</a:t>
            </a:r>
          </a:p>
          <a:p>
            <a:pPr lvl="2"/>
            <a:r>
              <a:rPr lang="en-US" sz="1900" b="0" i="0" u="none" strike="noStrike" baseline="0" dirty="0">
                <a:solidFill>
                  <a:srgbClr val="585658"/>
                </a:solidFill>
                <a:latin typeface="Arial" panose="020B0604020202020204" pitchFamily="34" charset="0"/>
              </a:rPr>
              <a:t>The contractor shall develop and execute a test program that will quantify the benefit of applicable A-10 fastener installations.  The test program shall include a baseline, open hole, set of tests for all fastener installation methods evaluated.  All fastener installs shall follow all relevant A-10 fastener installation specifications to ensure the benefit observed in test is representative of the benefit to be expected on the aircraft.  The test program shall include bypass only and load transfer test cases at multiple stress levels (at least 2).  Markerbands and fractography shall be used to determine the crack growth of load transfer tests to avoid fastener removal and permit the fastener to remain torqued throughout testing.  Markerbands and quantitative fractography should be considered for the bypass tests as well.</a:t>
            </a:r>
          </a:p>
          <a:p>
            <a:pPr lvl="2"/>
            <a:r>
              <a:rPr lang="en-US" sz="1900" b="0" i="0" u="none" strike="noStrike" baseline="0" dirty="0">
                <a:solidFill>
                  <a:srgbClr val="585658"/>
                </a:solidFill>
                <a:latin typeface="Arial" panose="020B0604020202020204" pitchFamily="34" charset="0"/>
              </a:rPr>
              <a:t>The contractor shall use the BAMpF software plugin to predict all results prior to testing and deliver those predictions the A-10 program office prior to the start of testing.  The contractor shall also perform correlated predictions after the test results are received using the BAMpF plugin.  Both analysis sets, as well as all test details and results, shall be included in a final report documenting the effort.</a:t>
            </a:r>
            <a:endParaRPr lang="en-US" sz="1900" dirty="0">
              <a:solidFill>
                <a:srgbClr val="585658"/>
              </a:solidFill>
              <a:latin typeface="Arial" panose="020B0604020202020204" pitchFamily="34" charset="0"/>
            </a:endParaRPr>
          </a:p>
        </p:txBody>
      </p:sp>
    </p:spTree>
    <p:extLst>
      <p:ext uri="{BB962C8B-B14F-4D97-AF65-F5344CB8AC3E}">
        <p14:creationId xmlns:p14="http://schemas.microsoft.com/office/powerpoint/2010/main" val="2856489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1513"/>
            <a:ext cx="8686800" cy="609600"/>
          </a:xfrm>
        </p:spPr>
        <p:txBody>
          <a:bodyPr/>
          <a:lstStyle/>
          <a:p>
            <a:r>
              <a:rPr lang="en-US" dirty="0"/>
              <a:t>References</a:t>
            </a:r>
          </a:p>
        </p:txBody>
      </p:sp>
      <p:sp>
        <p:nvSpPr>
          <p:cNvPr id="3" name="Content Placeholder 2"/>
          <p:cNvSpPr>
            <a:spLocks noGrp="1"/>
          </p:cNvSpPr>
          <p:nvPr>
            <p:ph idx="1"/>
          </p:nvPr>
        </p:nvSpPr>
        <p:spPr>
          <a:xfrm>
            <a:off x="228600" y="1021113"/>
            <a:ext cx="8680450" cy="5028849"/>
          </a:xfrm>
        </p:spPr>
        <p:txBody>
          <a:bodyPr>
            <a:normAutofit fontScale="92500" lnSpcReduction="20000"/>
          </a:bodyPr>
          <a:lstStyle/>
          <a:p>
            <a:pPr>
              <a:buClrTx/>
              <a:buSzPct val="100000"/>
            </a:pPr>
            <a:r>
              <a:rPr lang="en-US" sz="2400" b="1" i="0" u="none" strike="noStrike" baseline="0" dirty="0">
                <a:solidFill>
                  <a:srgbClr val="585658"/>
                </a:solidFill>
                <a:latin typeface="Arial" panose="020B0604020202020204" pitchFamily="34" charset="0"/>
              </a:rPr>
              <a:t> Andersson 2020: The main conclusion from this study is that the pin load model used in 2019 provided conservative 𝐾𝐼 values and we recommend its use in future K database generation.</a:t>
            </a:r>
          </a:p>
          <a:p>
            <a:pPr>
              <a:buClrTx/>
              <a:buSzPct val="100000"/>
            </a:pPr>
            <a:endParaRPr lang="en-US" dirty="0">
              <a:solidFill>
                <a:srgbClr val="585658"/>
              </a:solidFill>
              <a:latin typeface="Arial" panose="020B0604020202020204" pitchFamily="34" charset="0"/>
            </a:endParaRPr>
          </a:p>
          <a:p>
            <a:pPr>
              <a:buClrTx/>
              <a:buSzPct val="100000"/>
            </a:pPr>
            <a:r>
              <a:rPr lang="en-US" sz="2400" b="1" i="0" u="none" strike="noStrike" baseline="0" dirty="0">
                <a:solidFill>
                  <a:srgbClr val="585658"/>
                </a:solidFill>
                <a:latin typeface="Arial" panose="020B0604020202020204" pitchFamily="34" charset="0"/>
              </a:rPr>
              <a:t> AFGROW: Andersson 2019, Warner 2019, </a:t>
            </a:r>
            <a:r>
              <a:rPr lang="en-US" sz="2400" b="1" i="0" u="none" strike="noStrike" baseline="0" dirty="0" err="1">
                <a:solidFill>
                  <a:srgbClr val="585658"/>
                </a:solidFill>
                <a:latin typeface="Arial" panose="020B0604020202020204" pitchFamily="34" charset="0"/>
              </a:rPr>
              <a:t>Ekenstam</a:t>
            </a:r>
            <a:r>
              <a:rPr lang="en-US" sz="2400" b="1" i="0" u="none" strike="noStrike" baseline="0" dirty="0">
                <a:solidFill>
                  <a:srgbClr val="585658"/>
                </a:solidFill>
                <a:latin typeface="Arial" panose="020B0604020202020204" pitchFamily="34" charset="0"/>
              </a:rPr>
              <a:t> 2020, Hodges 2019, Renaud 2014, Bombardier 2018</a:t>
            </a:r>
          </a:p>
          <a:p>
            <a:pPr>
              <a:buClrTx/>
              <a:buSzPct val="100000"/>
            </a:pPr>
            <a:endParaRPr lang="en-US" dirty="0">
              <a:solidFill>
                <a:srgbClr val="585658"/>
              </a:solidFill>
              <a:latin typeface="Arial" panose="020B0604020202020204" pitchFamily="34" charset="0"/>
            </a:endParaRPr>
          </a:p>
          <a:p>
            <a:pPr>
              <a:buClrTx/>
              <a:buSzPct val="100000"/>
            </a:pPr>
            <a:r>
              <a:rPr lang="en-US" sz="2400" b="1" i="0" u="none" strike="noStrike" baseline="0" dirty="0">
                <a:solidFill>
                  <a:srgbClr val="585658"/>
                </a:solidFill>
                <a:latin typeface="Arial" panose="020B0604020202020204" pitchFamily="34" charset="0"/>
              </a:rPr>
              <a:t> Haikal 2021 ASIP (</a:t>
            </a:r>
            <a:r>
              <a:rPr lang="en-US" sz="2400" b="1" i="0" u="none" strike="noStrike" baseline="0" dirty="0">
                <a:solidFill>
                  <a:srgbClr val="585658"/>
                </a:solidFill>
                <a:latin typeface="Arial" panose="020B0604020202020204" pitchFamily="34" charset="0"/>
                <a:hlinkClick r:id="rId2"/>
              </a:rPr>
              <a:t>http://meetingdata.utcdayton.com/agenda/asip/2021/proceedings/presentations/P21565.pdf</a:t>
            </a:r>
            <a:r>
              <a:rPr lang="en-US" sz="2400" b="1" i="0" u="none" strike="noStrike" baseline="0" dirty="0">
                <a:solidFill>
                  <a:srgbClr val="585658"/>
                </a:solidFill>
                <a:latin typeface="Arial" panose="020B0604020202020204" pitchFamily="34" charset="0"/>
              </a:rPr>
              <a:t>)</a:t>
            </a:r>
          </a:p>
          <a:p>
            <a:pPr>
              <a:buClrTx/>
              <a:buSzPct val="100000"/>
            </a:pPr>
            <a:endParaRPr lang="en-US" sz="2000" b="1" i="0" u="none" strike="noStrike" baseline="0" dirty="0">
              <a:latin typeface="Arial" panose="020B0604020202020204" pitchFamily="34" charset="0"/>
            </a:endParaRPr>
          </a:p>
          <a:p>
            <a:pPr>
              <a:buClrTx/>
              <a:buSzPct val="100000"/>
            </a:pPr>
            <a:r>
              <a:rPr lang="en-US" sz="2000" b="1" i="0" u="none" strike="noStrike" baseline="0" dirty="0">
                <a:latin typeface="Arial" panose="020B0604020202020204" pitchFamily="34" charset="0"/>
              </a:rPr>
              <a:t> Loghin 2021 AA&amp;S (</a:t>
            </a:r>
            <a:r>
              <a:rPr lang="en-US" sz="2000" b="1" i="0" u="none" strike="noStrike" baseline="0" dirty="0">
                <a:latin typeface="Arial" panose="020B0604020202020204" pitchFamily="34" charset="0"/>
                <a:hlinkClick r:id="rId3"/>
              </a:rPr>
              <a:t>http://meetingdata.utcdayton.com/agenda/airworthiness/2021/proceedings/presentations/P21320.pdf</a:t>
            </a:r>
            <a:r>
              <a:rPr lang="en-US" sz="2000" b="1" i="0" u="none" strike="noStrike" baseline="0" dirty="0">
                <a:latin typeface="Arial" panose="020B0604020202020204" pitchFamily="34" charset="0"/>
              </a:rPr>
              <a:t>)</a:t>
            </a:r>
          </a:p>
          <a:p>
            <a:pPr marL="0" indent="0">
              <a:buClrTx/>
              <a:buSzPct val="100000"/>
              <a:buNone/>
            </a:pPr>
            <a:endParaRPr lang="en-US" sz="2100" dirty="0">
              <a:solidFill>
                <a:srgbClr val="585658"/>
              </a:solidFill>
              <a:latin typeface="Arial" panose="020B0604020202020204" pitchFamily="34" charset="0"/>
            </a:endParaRPr>
          </a:p>
          <a:p>
            <a:pPr marR="0" algn="l"/>
            <a:endParaRPr lang="en-US" sz="2100" dirty="0">
              <a:solidFill>
                <a:srgbClr val="585658"/>
              </a:solidFill>
              <a:latin typeface="Arial" panose="020B0604020202020204" pitchFamily="34" charset="0"/>
            </a:endParaRPr>
          </a:p>
        </p:txBody>
      </p:sp>
    </p:spTree>
    <p:extLst>
      <p:ext uri="{BB962C8B-B14F-4D97-AF65-F5344CB8AC3E}">
        <p14:creationId xmlns:p14="http://schemas.microsoft.com/office/powerpoint/2010/main" val="3542784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0" bIns="46038" numCol="1" anchor="t" anchorCtr="0" compatLnSpc="1">
            <a:prstTxWarp prst="textNoShape">
              <a:avLst/>
            </a:prstTxWarp>
            <a:normAutofit/>
          </a:bodyPr>
          <a:lstStyle/>
          <a:p>
            <a:r>
              <a:rPr lang="en-US" dirty="0">
                <a:solidFill>
                  <a:srgbClr val="585658"/>
                </a:solidFill>
                <a:latin typeface="Arial" panose="020B0604020202020204" pitchFamily="34" charset="0"/>
              </a:rPr>
              <a:t>Review Physics of Interference Fit Fastener</a:t>
            </a:r>
          </a:p>
          <a:p>
            <a:r>
              <a:rPr lang="en-US" dirty="0">
                <a:solidFill>
                  <a:srgbClr val="585658"/>
                </a:solidFill>
                <a:latin typeface="Arial" panose="020B0604020202020204" pitchFamily="34" charset="0"/>
              </a:rPr>
              <a:t>Characterize Existing Methods &amp; Data</a:t>
            </a:r>
          </a:p>
          <a:p>
            <a:r>
              <a:rPr lang="en-US" dirty="0">
                <a:solidFill>
                  <a:srgbClr val="585658"/>
                </a:solidFill>
                <a:latin typeface="Arial" panose="020B0604020202020204" pitchFamily="34" charset="0"/>
              </a:rPr>
              <a:t>Identify Key Factors and Gaps in Current Methods/Data</a:t>
            </a:r>
          </a:p>
          <a:p>
            <a:r>
              <a:rPr lang="en-US" dirty="0">
                <a:latin typeface="Arial" panose="020B0604020202020204" pitchFamily="34" charset="0"/>
              </a:rPr>
              <a:t>Sources of numerical and experimental UQ </a:t>
            </a:r>
          </a:p>
          <a:p>
            <a:r>
              <a:rPr lang="en-US" dirty="0">
                <a:solidFill>
                  <a:srgbClr val="585658"/>
                </a:solidFill>
                <a:latin typeface="Arial" panose="020B0604020202020204" pitchFamily="34" charset="0"/>
              </a:rPr>
              <a:t>Define Working Group Goals/Objectives</a:t>
            </a:r>
          </a:p>
          <a:p>
            <a:r>
              <a:rPr lang="en-US" dirty="0">
                <a:solidFill>
                  <a:srgbClr val="585658"/>
                </a:solidFill>
                <a:latin typeface="Arial" panose="020B0604020202020204" pitchFamily="34" charset="0"/>
              </a:rPr>
              <a:t>Develop Plan to Achieve Goals/Objectives</a:t>
            </a:r>
          </a:p>
          <a:p>
            <a:r>
              <a:rPr lang="en-US" dirty="0">
                <a:solidFill>
                  <a:srgbClr val="585658"/>
                </a:solidFill>
                <a:latin typeface="Arial" panose="020B0604020202020204" pitchFamily="34" charset="0"/>
              </a:rPr>
              <a:t>Identify Roles for Working Group Members</a:t>
            </a:r>
          </a:p>
          <a:p>
            <a:r>
              <a:rPr lang="en-US" dirty="0">
                <a:solidFill>
                  <a:srgbClr val="585658"/>
                </a:solidFill>
                <a:latin typeface="Arial" panose="020B0604020202020204" pitchFamily="34" charset="0"/>
              </a:rPr>
              <a:t>Discuss Available Resources</a:t>
            </a:r>
          </a:p>
          <a:p>
            <a:endParaRPr lang="en-US" dirty="0">
              <a:solidFill>
                <a:srgbClr val="585658"/>
              </a:solidFill>
              <a:latin typeface="Arial" panose="020B0604020202020204" pitchFamily="34" charset="0"/>
            </a:endParaRPr>
          </a:p>
          <a:p>
            <a:endParaRPr lang="en-US" sz="2000" dirty="0">
              <a:solidFill>
                <a:srgbClr val="585658"/>
              </a:solidFill>
              <a:latin typeface="Arial" panose="020B0604020202020204" pitchFamily="34" charset="0"/>
            </a:endParaRPr>
          </a:p>
          <a:p>
            <a:endParaRPr lang="en-US" dirty="0">
              <a:solidFill>
                <a:srgbClr val="585658"/>
              </a:solidFill>
              <a:latin typeface="Arial" panose="020B0604020202020204" pitchFamily="34" charset="0"/>
            </a:endParaRPr>
          </a:p>
          <a:p>
            <a:endParaRPr lang="en-US" dirty="0">
              <a:solidFill>
                <a:srgbClr val="585658"/>
              </a:solidFill>
              <a:latin typeface="Arial" panose="020B0604020202020204" pitchFamily="34" charset="0"/>
            </a:endParaRPr>
          </a:p>
        </p:txBody>
      </p:sp>
    </p:spTree>
    <p:extLst>
      <p:ext uri="{BB962C8B-B14F-4D97-AF65-F5344CB8AC3E}">
        <p14:creationId xmlns:p14="http://schemas.microsoft.com/office/powerpoint/2010/main" val="3717073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1513"/>
            <a:ext cx="8686800" cy="609600"/>
          </a:xfrm>
        </p:spPr>
        <p:txBody>
          <a:bodyPr/>
          <a:lstStyle/>
          <a:p>
            <a:r>
              <a:rPr lang="en-US" dirty="0"/>
              <a:t>Physics of IFF Behavior</a:t>
            </a:r>
          </a:p>
        </p:txBody>
      </p:sp>
      <p:sp>
        <p:nvSpPr>
          <p:cNvPr id="3" name="Content Placeholder 2"/>
          <p:cNvSpPr>
            <a:spLocks noGrp="1"/>
          </p:cNvSpPr>
          <p:nvPr>
            <p:ph idx="1"/>
          </p:nvPr>
        </p:nvSpPr>
        <p:spPr>
          <a:xfrm>
            <a:off x="228600" y="1021113"/>
            <a:ext cx="5745480" cy="5028849"/>
          </a:xfrm>
        </p:spPr>
        <p:txBody>
          <a:bodyPr>
            <a:normAutofit/>
          </a:bodyPr>
          <a:lstStyle/>
          <a:p>
            <a:pPr marR="0" algn="l"/>
            <a:r>
              <a:rPr lang="en-US" sz="2400" b="1" i="0" u="none" strike="noStrike" baseline="0" dirty="0">
                <a:solidFill>
                  <a:srgbClr val="585658"/>
                </a:solidFill>
                <a:latin typeface="Arial" panose="020B0604020202020204" pitchFamily="34" charset="0"/>
              </a:rPr>
              <a:t>Interference fit consists of a pin inserted in a hole with smaller diameter</a:t>
            </a:r>
          </a:p>
          <a:p>
            <a:pPr lvl="1"/>
            <a:r>
              <a:rPr lang="en-US" dirty="0">
                <a:solidFill>
                  <a:srgbClr val="585658"/>
                </a:solidFill>
                <a:latin typeface="Arial" panose="020B0604020202020204" pitchFamily="34" charset="0"/>
              </a:rPr>
              <a:t>Contact pressure and friction</a:t>
            </a:r>
          </a:p>
          <a:p>
            <a:pPr lvl="1"/>
            <a:r>
              <a:rPr lang="en-US" dirty="0">
                <a:latin typeface="Arial" panose="020B0604020202020204" pitchFamily="34" charset="0"/>
              </a:rPr>
              <a:t>Interference introduces stress in the plate</a:t>
            </a:r>
          </a:p>
          <a:p>
            <a:pPr lvl="2"/>
            <a:r>
              <a:rPr lang="en-US" dirty="0">
                <a:latin typeface="Arial" panose="020B0604020202020204" pitchFamily="34" charset="0"/>
              </a:rPr>
              <a:t>Tensile hoop stress: maximum at the hole edge, decays with distance from the hole</a:t>
            </a:r>
          </a:p>
          <a:p>
            <a:pPr lvl="3"/>
            <a:r>
              <a:rPr lang="en-US" dirty="0">
                <a:latin typeface="Arial" panose="020B0604020202020204" pitchFamily="34" charset="0"/>
              </a:rPr>
              <a:t>Directly affects fatigue crack growth</a:t>
            </a:r>
          </a:p>
          <a:p>
            <a:pPr lvl="2"/>
            <a:r>
              <a:rPr lang="en-US" dirty="0">
                <a:latin typeface="Arial" panose="020B0604020202020204" pitchFamily="34" charset="0"/>
              </a:rPr>
              <a:t>Radial compressive stress</a:t>
            </a:r>
          </a:p>
          <a:p>
            <a:endParaRPr lang="en-US" dirty="0">
              <a:latin typeface="Arial" panose="020B0604020202020204" pitchFamily="34" charset="0"/>
            </a:endParaRPr>
          </a:p>
          <a:p>
            <a:r>
              <a:rPr lang="en-US" dirty="0">
                <a:latin typeface="Arial" panose="020B0604020202020204" pitchFamily="34" charset="0"/>
              </a:rPr>
              <a:t>Interference fit has been shown to slow crack growth and lead to longer life [</a:t>
            </a:r>
            <a:r>
              <a:rPr lang="en-US" dirty="0">
                <a:highlight>
                  <a:srgbClr val="FFFF00"/>
                </a:highlight>
                <a:latin typeface="Arial" panose="020B0604020202020204" pitchFamily="34" charset="0"/>
              </a:rPr>
              <a:t>need some references</a:t>
            </a:r>
            <a:r>
              <a:rPr lang="en-US" dirty="0">
                <a:latin typeface="Arial" panose="020B0604020202020204" pitchFamily="34" charset="0"/>
              </a:rPr>
              <a:t>]</a:t>
            </a:r>
          </a:p>
        </p:txBody>
      </p:sp>
      <p:pic>
        <p:nvPicPr>
          <p:cNvPr id="5" name="Picture 4">
            <a:extLst>
              <a:ext uri="{FF2B5EF4-FFF2-40B4-BE49-F238E27FC236}">
                <a16:creationId xmlns:a16="http://schemas.microsoft.com/office/drawing/2014/main" id="{B7FE78F6-EA0E-A7F4-8F5B-1F3F818FC010}"/>
              </a:ext>
            </a:extLst>
          </p:cNvPr>
          <p:cNvPicPr>
            <a:picLocks noChangeAspect="1"/>
          </p:cNvPicPr>
          <p:nvPr/>
        </p:nvPicPr>
        <p:blipFill>
          <a:blip r:embed="rId2"/>
          <a:stretch>
            <a:fillRect/>
          </a:stretch>
        </p:blipFill>
        <p:spPr>
          <a:xfrm>
            <a:off x="6286334" y="1585790"/>
            <a:ext cx="2652615" cy="2952104"/>
          </a:xfrm>
          <a:prstGeom prst="rect">
            <a:avLst/>
          </a:prstGeom>
        </p:spPr>
      </p:pic>
      <p:sp>
        <p:nvSpPr>
          <p:cNvPr id="7" name="TextBox 6">
            <a:extLst>
              <a:ext uri="{FF2B5EF4-FFF2-40B4-BE49-F238E27FC236}">
                <a16:creationId xmlns:a16="http://schemas.microsoft.com/office/drawing/2014/main" id="{867A9485-9287-08F7-9919-F11B5A97D45B}"/>
              </a:ext>
            </a:extLst>
          </p:cNvPr>
          <p:cNvSpPr txBox="1"/>
          <p:nvPr/>
        </p:nvSpPr>
        <p:spPr>
          <a:xfrm>
            <a:off x="6286334" y="4537894"/>
            <a:ext cx="2807364" cy="553998"/>
          </a:xfrm>
          <a:prstGeom prst="rect">
            <a:avLst/>
          </a:prstGeom>
          <a:solidFill>
            <a:schemeClr val="bg1"/>
          </a:solidFill>
          <a:ln>
            <a:solidFill>
              <a:schemeClr val="tx1"/>
            </a:solidFill>
          </a:ln>
        </p:spPr>
        <p:txBody>
          <a:bodyPr wrap="square">
            <a:spAutoFit/>
          </a:bodyPr>
          <a:lstStyle/>
          <a:p>
            <a:r>
              <a:rPr lang="en-US" sz="1000" dirty="0"/>
              <a:t>Haikal, et al. 2021 ASIP, Austin, TX.</a:t>
            </a:r>
          </a:p>
          <a:p>
            <a:r>
              <a:rPr lang="en-US" sz="1000" dirty="0"/>
              <a:t>http://meetingdata.utcdayton.com/agenda/asip/2021/proceedings/presentations/P21565.pdf</a:t>
            </a:r>
          </a:p>
        </p:txBody>
      </p:sp>
    </p:spTree>
    <p:extLst>
      <p:ext uri="{BB962C8B-B14F-4D97-AF65-F5344CB8AC3E}">
        <p14:creationId xmlns:p14="http://schemas.microsoft.com/office/powerpoint/2010/main" val="1586487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1513"/>
            <a:ext cx="8686800" cy="609600"/>
          </a:xfrm>
        </p:spPr>
        <p:txBody>
          <a:bodyPr/>
          <a:lstStyle/>
          <a:p>
            <a:r>
              <a:rPr lang="en-US" dirty="0"/>
              <a:t>Physics of IFF Behavior</a:t>
            </a:r>
          </a:p>
        </p:txBody>
      </p:sp>
      <p:sp>
        <p:nvSpPr>
          <p:cNvPr id="3" name="Content Placeholder 2"/>
          <p:cNvSpPr>
            <a:spLocks noGrp="1"/>
          </p:cNvSpPr>
          <p:nvPr>
            <p:ph idx="1"/>
          </p:nvPr>
        </p:nvSpPr>
        <p:spPr>
          <a:xfrm>
            <a:off x="228600" y="1021113"/>
            <a:ext cx="8680450" cy="5028849"/>
          </a:xfrm>
        </p:spPr>
        <p:txBody>
          <a:bodyPr>
            <a:normAutofit/>
          </a:bodyPr>
          <a:lstStyle/>
          <a:p>
            <a:pPr marR="0" algn="l"/>
            <a:r>
              <a:rPr lang="en-US" sz="2400" b="1" i="0" u="none" strike="noStrike" baseline="0" dirty="0">
                <a:solidFill>
                  <a:srgbClr val="585658"/>
                </a:solidFill>
                <a:latin typeface="Arial" panose="020B0604020202020204" pitchFamily="34" charset="0"/>
              </a:rPr>
              <a:t>XXX</a:t>
            </a:r>
            <a:endParaRPr lang="en-US" sz="2400" b="0" i="0" u="none" strike="noStrike" baseline="0" dirty="0">
              <a:solidFill>
                <a:srgbClr val="585658"/>
              </a:solidFill>
              <a:latin typeface="Arial" panose="020B0604020202020204" pitchFamily="34" charset="0"/>
            </a:endParaRPr>
          </a:p>
          <a:p>
            <a:pPr lvl="1"/>
            <a:r>
              <a:rPr lang="en-US" sz="2400" dirty="0">
                <a:solidFill>
                  <a:srgbClr val="FF0000"/>
                </a:solidFill>
                <a:latin typeface="Arial" panose="020B0604020202020204" pitchFamily="34" charset="0"/>
              </a:rPr>
              <a:t>Capture additional stiffness due to IFF as the crack propagates</a:t>
            </a:r>
          </a:p>
          <a:p>
            <a:pPr lvl="1"/>
            <a:r>
              <a:rPr lang="en-US" sz="2400" dirty="0">
                <a:solidFill>
                  <a:srgbClr val="FF0000"/>
                </a:solidFill>
                <a:latin typeface="Arial" panose="020B0604020202020204" pitchFamily="34" charset="0"/>
              </a:rPr>
              <a:t>R ratio changes along the crack front for each increment</a:t>
            </a:r>
          </a:p>
          <a:p>
            <a:pPr lvl="1"/>
            <a:endParaRPr lang="en-US" sz="2100" dirty="0">
              <a:solidFill>
                <a:srgbClr val="585658"/>
              </a:solidFill>
              <a:latin typeface="Arial" panose="020B0604020202020204" pitchFamily="34" charset="0"/>
            </a:endParaRPr>
          </a:p>
        </p:txBody>
      </p:sp>
    </p:spTree>
    <p:extLst>
      <p:ext uri="{BB962C8B-B14F-4D97-AF65-F5344CB8AC3E}">
        <p14:creationId xmlns:p14="http://schemas.microsoft.com/office/powerpoint/2010/main" val="3624025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1513"/>
            <a:ext cx="8686800" cy="609600"/>
          </a:xfrm>
        </p:spPr>
        <p:txBody>
          <a:bodyPr/>
          <a:lstStyle/>
          <a:p>
            <a:r>
              <a:rPr lang="en-US" dirty="0"/>
              <a:t>Existing Methods</a:t>
            </a:r>
          </a:p>
        </p:txBody>
      </p:sp>
      <p:sp>
        <p:nvSpPr>
          <p:cNvPr id="3" name="Content Placeholder 2"/>
          <p:cNvSpPr>
            <a:spLocks noGrp="1"/>
          </p:cNvSpPr>
          <p:nvPr>
            <p:ph idx="1"/>
          </p:nvPr>
        </p:nvSpPr>
        <p:spPr>
          <a:xfrm>
            <a:off x="228600" y="1021113"/>
            <a:ext cx="8680450" cy="5028849"/>
          </a:xfrm>
        </p:spPr>
        <p:txBody>
          <a:bodyPr>
            <a:normAutofit fontScale="92500" lnSpcReduction="10000"/>
          </a:bodyPr>
          <a:lstStyle/>
          <a:p>
            <a:pPr marR="0" algn="l"/>
            <a:r>
              <a:rPr lang="en-US" sz="2400" b="1" i="0" u="none" strike="noStrike" baseline="0" dirty="0">
                <a:solidFill>
                  <a:srgbClr val="585658"/>
                </a:solidFill>
                <a:latin typeface="Arial" panose="020B0604020202020204" pitchFamily="34" charset="0"/>
              </a:rPr>
              <a:t>AFGROW</a:t>
            </a:r>
            <a:endParaRPr lang="en-US" sz="2400" b="0" i="0" u="none" strike="noStrike" baseline="0" dirty="0">
              <a:solidFill>
                <a:srgbClr val="585658"/>
              </a:solidFill>
              <a:latin typeface="Arial" panose="020B0604020202020204" pitchFamily="34" charset="0"/>
            </a:endParaRPr>
          </a:p>
          <a:p>
            <a:pPr lvl="1"/>
            <a:r>
              <a:rPr lang="en-US" sz="2000" dirty="0">
                <a:solidFill>
                  <a:srgbClr val="585658"/>
                </a:solidFill>
                <a:latin typeface="Arial" panose="020B0604020202020204" pitchFamily="34" charset="0"/>
              </a:rPr>
              <a:t>Filled hole correction</a:t>
            </a:r>
          </a:p>
          <a:p>
            <a:r>
              <a:rPr lang="en-US" sz="2700" dirty="0">
                <a:solidFill>
                  <a:srgbClr val="585658"/>
                </a:solidFill>
                <a:latin typeface="Arial" panose="020B0604020202020204" pitchFamily="34" charset="0"/>
              </a:rPr>
              <a:t>NASGRO</a:t>
            </a:r>
          </a:p>
          <a:p>
            <a:pPr lvl="1"/>
            <a:r>
              <a:rPr lang="en-US" sz="2100" dirty="0">
                <a:solidFill>
                  <a:srgbClr val="585658"/>
                </a:solidFill>
                <a:latin typeface="Arial" panose="020B0604020202020204" pitchFamily="34" charset="0"/>
              </a:rPr>
              <a:t>Pin-loaded holes with neat fit pin (</a:t>
            </a:r>
            <a:r>
              <a:rPr lang="en-US" sz="2100" dirty="0">
                <a:latin typeface="Arial" panose="020B0604020202020204" pitchFamily="34" charset="0"/>
              </a:rPr>
              <a:t>several solutions, TC03, TC13, </a:t>
            </a:r>
            <a:r>
              <a:rPr lang="en-US" sz="2100" dirty="0" err="1">
                <a:latin typeface="Arial" panose="020B0604020202020204" pitchFamily="34" charset="0"/>
              </a:rPr>
              <a:t>etc</a:t>
            </a:r>
            <a:r>
              <a:rPr lang="en-US" sz="2100" dirty="0">
                <a:solidFill>
                  <a:srgbClr val="585658"/>
                </a:solidFill>
                <a:latin typeface="Arial" panose="020B0604020202020204" pitchFamily="34" charset="0"/>
              </a:rPr>
              <a:t>)</a:t>
            </a:r>
          </a:p>
          <a:p>
            <a:pPr lvl="1"/>
            <a:r>
              <a:rPr lang="en-US" sz="2100" dirty="0">
                <a:solidFill>
                  <a:srgbClr val="585658"/>
                </a:solidFill>
                <a:latin typeface="Arial" panose="020B0604020202020204" pitchFamily="34" charset="0"/>
              </a:rPr>
              <a:t>TC38 – through crack at (offset) hole with interference fit</a:t>
            </a:r>
          </a:p>
          <a:p>
            <a:r>
              <a:rPr lang="en-US" sz="2700" dirty="0">
                <a:solidFill>
                  <a:srgbClr val="585658"/>
                </a:solidFill>
                <a:latin typeface="Arial" panose="020B0604020202020204" pitchFamily="34" charset="0"/>
              </a:rPr>
              <a:t>LifeWorks (Boeing</a:t>
            </a:r>
          </a:p>
          <a:p>
            <a:pPr lvl="1"/>
            <a:r>
              <a:rPr lang="en-US" sz="2100" dirty="0">
                <a:solidFill>
                  <a:srgbClr val="585658"/>
                </a:solidFill>
                <a:latin typeface="Arial" panose="020B0604020202020204" pitchFamily="34" charset="0"/>
              </a:rPr>
              <a:t>No current IFF benefit (yet) </a:t>
            </a:r>
          </a:p>
          <a:p>
            <a:pPr lvl="1"/>
            <a:r>
              <a:rPr lang="en-US" sz="2100" dirty="0">
                <a:solidFill>
                  <a:srgbClr val="585658"/>
                </a:solidFill>
                <a:latin typeface="Arial" panose="020B0604020202020204" pitchFamily="34" charset="0"/>
              </a:rPr>
              <a:t>Neat fit correction factor based on contact FEM</a:t>
            </a:r>
          </a:p>
          <a:p>
            <a:pPr lvl="1"/>
            <a:r>
              <a:rPr lang="en-US" sz="2100" dirty="0" err="1">
                <a:solidFill>
                  <a:srgbClr val="585658"/>
                </a:solidFill>
                <a:latin typeface="Arial" panose="020B0604020202020204" pitchFamily="34" charset="0"/>
              </a:rPr>
              <a:t>FEMDriver</a:t>
            </a:r>
            <a:r>
              <a:rPr lang="en-US" sz="2100" dirty="0">
                <a:solidFill>
                  <a:srgbClr val="585658"/>
                </a:solidFill>
                <a:latin typeface="Arial" panose="020B0604020202020204" pitchFamily="34" charset="0"/>
              </a:rPr>
              <a:t> solution for driven StressCheck model with a crack in a filled hole</a:t>
            </a:r>
          </a:p>
          <a:p>
            <a:r>
              <a:rPr lang="en-US" sz="2700" dirty="0">
                <a:solidFill>
                  <a:srgbClr val="585658"/>
                </a:solidFill>
                <a:latin typeface="Arial" panose="020B0604020202020204" pitchFamily="34" charset="0"/>
              </a:rPr>
              <a:t>Other</a:t>
            </a:r>
          </a:p>
          <a:p>
            <a:pPr lvl="1"/>
            <a:r>
              <a:rPr lang="en-US" sz="2100" dirty="0">
                <a:solidFill>
                  <a:srgbClr val="585658"/>
                </a:solidFill>
                <a:latin typeface="Arial" panose="020B0604020202020204" pitchFamily="34" charset="0"/>
              </a:rPr>
              <a:t>Interference stress modeled as residual stress</a:t>
            </a:r>
          </a:p>
          <a:p>
            <a:pPr lvl="1"/>
            <a:r>
              <a:rPr lang="en-US" sz="2100" dirty="0">
                <a:solidFill>
                  <a:srgbClr val="585658"/>
                </a:solidFill>
                <a:latin typeface="Arial" panose="020B0604020202020204" pitchFamily="34" charset="0"/>
              </a:rPr>
              <a:t>Explicit FEA modeling with contact</a:t>
            </a:r>
          </a:p>
          <a:p>
            <a:pPr lvl="1"/>
            <a:r>
              <a:rPr lang="en-US" sz="2100" dirty="0">
                <a:solidFill>
                  <a:srgbClr val="585658"/>
                </a:solidFill>
                <a:latin typeface="Arial" panose="020B0604020202020204" pitchFamily="34" charset="0"/>
              </a:rPr>
              <a:t>BAMpF K-Array</a:t>
            </a:r>
          </a:p>
        </p:txBody>
      </p:sp>
      <p:sp>
        <p:nvSpPr>
          <p:cNvPr id="4" name="TextBox 3">
            <a:extLst>
              <a:ext uri="{FF2B5EF4-FFF2-40B4-BE49-F238E27FC236}">
                <a16:creationId xmlns:a16="http://schemas.microsoft.com/office/drawing/2014/main" id="{CF80E486-295E-3E68-203C-B5D1A68A2331}"/>
              </a:ext>
            </a:extLst>
          </p:cNvPr>
          <p:cNvSpPr txBox="1"/>
          <p:nvPr/>
        </p:nvSpPr>
        <p:spPr>
          <a:xfrm>
            <a:off x="8210567" y="1198380"/>
            <a:ext cx="5455579" cy="4801314"/>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en-US" b="1" dirty="0">
                <a:solidFill>
                  <a:srgbClr val="FF0000"/>
                </a:solidFill>
                <a:latin typeface="Arial"/>
                <a:cs typeface="Arial"/>
              </a:rPr>
              <a:t>Before talking about existing IFF  fatigue crack growth numerical implementations, we need to show that the stress analysis that was used to generate the solutions is correct by verifying it against NASA solution (from Kevin Walker)</a:t>
            </a:r>
          </a:p>
          <a:p>
            <a:pPr marL="285750" indent="-285750">
              <a:buFont typeface="Arial" panose="020B0604020202020204" pitchFamily="34" charset="0"/>
              <a:buChar char="•"/>
            </a:pPr>
            <a:r>
              <a:rPr lang="en-US" b="1" dirty="0">
                <a:solidFill>
                  <a:srgbClr val="FF0000"/>
                </a:solidFill>
                <a:latin typeface="Arial"/>
                <a:cs typeface="Arial"/>
              </a:rPr>
              <a:t>The far field-local loading cycle needs to be identified and documented</a:t>
            </a:r>
          </a:p>
          <a:p>
            <a:pPr marL="285750" indent="-285750">
              <a:buFont typeface="Arial" panose="020B0604020202020204" pitchFamily="34" charset="0"/>
              <a:buChar char="•"/>
            </a:pPr>
            <a:r>
              <a:rPr lang="en-US" b="1" dirty="0">
                <a:solidFill>
                  <a:srgbClr val="FF0000"/>
                </a:solidFill>
                <a:latin typeface="Arial"/>
                <a:cs typeface="Arial"/>
              </a:rPr>
              <a:t>The IFF KI solutions are dependent on accuracy of the stress analysis where no crack is present in the model</a:t>
            </a:r>
          </a:p>
          <a:p>
            <a:pPr marL="285750" indent="-285750">
              <a:buFont typeface="Arial" panose="020B0604020202020204" pitchFamily="34" charset="0"/>
              <a:buChar char="•"/>
            </a:pPr>
            <a:endParaRPr lang="en-US" b="1" dirty="0">
              <a:solidFill>
                <a:srgbClr val="FF0000"/>
              </a:solidFill>
              <a:latin typeface="Arial"/>
              <a:cs typeface="Arial"/>
            </a:endParaRPr>
          </a:p>
          <a:p>
            <a:pPr marL="285750" indent="-285750">
              <a:buFont typeface="Arial" panose="020B0604020202020204" pitchFamily="34" charset="0"/>
              <a:buChar char="•"/>
            </a:pPr>
            <a:r>
              <a:rPr lang="en-US" b="1" dirty="0">
                <a:solidFill>
                  <a:srgbClr val="FF0000"/>
                </a:solidFill>
                <a:latin typeface="Arial"/>
                <a:cs typeface="Arial"/>
              </a:rPr>
              <a:t>There is a direct relationship between IFF variability along the bore and the fatigue crack growth. This relationship needs to be identified by FEA where no crack is present in the model.</a:t>
            </a:r>
          </a:p>
        </p:txBody>
      </p:sp>
    </p:spTree>
    <p:extLst>
      <p:ext uri="{BB962C8B-B14F-4D97-AF65-F5344CB8AC3E}">
        <p14:creationId xmlns:p14="http://schemas.microsoft.com/office/powerpoint/2010/main" val="1200342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5EFC1-570E-501D-0DF0-DC1078549C04}"/>
              </a:ext>
            </a:extLst>
          </p:cNvPr>
          <p:cNvSpPr>
            <a:spLocks noGrp="1"/>
          </p:cNvSpPr>
          <p:nvPr>
            <p:ph type="title"/>
          </p:nvPr>
        </p:nvSpPr>
        <p:spPr/>
        <p:txBody>
          <a:bodyPr/>
          <a:lstStyle/>
          <a:p>
            <a:r>
              <a:rPr lang="en-US" dirty="0"/>
              <a:t>Existing Methods</a:t>
            </a:r>
          </a:p>
        </p:txBody>
      </p:sp>
      <p:sp>
        <p:nvSpPr>
          <p:cNvPr id="3" name="Content Placeholder 2">
            <a:extLst>
              <a:ext uri="{FF2B5EF4-FFF2-40B4-BE49-F238E27FC236}">
                <a16:creationId xmlns:a16="http://schemas.microsoft.com/office/drawing/2014/main" id="{AEAF6A4A-4BB8-9DA6-59A8-011466DBD5BC}"/>
              </a:ext>
            </a:extLst>
          </p:cNvPr>
          <p:cNvSpPr>
            <a:spLocks noGrp="1"/>
          </p:cNvSpPr>
          <p:nvPr>
            <p:ph idx="1"/>
          </p:nvPr>
        </p:nvSpPr>
        <p:spPr>
          <a:xfrm>
            <a:off x="228600" y="1051587"/>
            <a:ext cx="8680451" cy="1609063"/>
          </a:xfrm>
        </p:spPr>
        <p:txBody>
          <a:bodyPr>
            <a:normAutofit fontScale="92500" lnSpcReduction="20000"/>
          </a:bodyPr>
          <a:lstStyle/>
          <a:p>
            <a:pPr marR="0" algn="l"/>
            <a:r>
              <a:rPr lang="en-US" sz="2400" b="1" i="0" u="none" strike="noStrike" baseline="0" dirty="0">
                <a:solidFill>
                  <a:srgbClr val="585658"/>
                </a:solidFill>
                <a:latin typeface="Arial" panose="020B0604020202020204" pitchFamily="34" charset="0"/>
              </a:rPr>
              <a:t>AFGROW</a:t>
            </a:r>
            <a:endParaRPr lang="en-US" sz="2400" b="0" i="0" u="none" strike="noStrike" baseline="0" dirty="0">
              <a:solidFill>
                <a:srgbClr val="585658"/>
              </a:solidFill>
              <a:latin typeface="Arial" panose="020B0604020202020204" pitchFamily="34" charset="0"/>
            </a:endParaRPr>
          </a:p>
          <a:p>
            <a:pPr lvl="1"/>
            <a:r>
              <a:rPr lang="en-US" sz="2000" dirty="0">
                <a:solidFill>
                  <a:srgbClr val="585658"/>
                </a:solidFill>
                <a:latin typeface="Arial" panose="020B0604020202020204" pitchFamily="34" charset="0"/>
              </a:rPr>
              <a:t>Filled hole correction (zero interference)</a:t>
            </a:r>
          </a:p>
          <a:p>
            <a:pPr lvl="1"/>
            <a:r>
              <a:rPr lang="en-US" sz="2000" dirty="0">
                <a:solidFill>
                  <a:srgbClr val="585658"/>
                </a:solidFill>
                <a:latin typeface="Arial" panose="020B0604020202020204" pitchFamily="34" charset="0"/>
              </a:rPr>
              <a:t>Description from Help menu below</a:t>
            </a:r>
          </a:p>
          <a:p>
            <a:pPr lvl="2"/>
            <a:r>
              <a:rPr lang="en-US" sz="2000" dirty="0">
                <a:solidFill>
                  <a:srgbClr val="585658"/>
                </a:solidFill>
                <a:latin typeface="Arial" panose="020B0604020202020204" pitchFamily="34" charset="0"/>
              </a:rPr>
              <a:t>Correction factor from approximately 0.9 to 1</a:t>
            </a:r>
          </a:p>
          <a:p>
            <a:pPr lvl="2"/>
            <a:r>
              <a:rPr lang="en-US" sz="2000" dirty="0">
                <a:solidFill>
                  <a:srgbClr val="FF0000"/>
                </a:solidFill>
                <a:latin typeface="Arial" panose="020B0604020202020204" pitchFamily="34" charset="0"/>
              </a:rPr>
              <a:t>Does this factor multiply SIF?</a:t>
            </a:r>
          </a:p>
          <a:p>
            <a:pPr lvl="2"/>
            <a:endParaRPr lang="en-US" sz="2000" dirty="0">
              <a:solidFill>
                <a:srgbClr val="585658"/>
              </a:solidFill>
              <a:latin typeface="Arial" panose="020B0604020202020204" pitchFamily="34" charset="0"/>
            </a:endParaRPr>
          </a:p>
          <a:p>
            <a:endParaRPr lang="en-US" dirty="0"/>
          </a:p>
        </p:txBody>
      </p:sp>
      <p:pic>
        <p:nvPicPr>
          <p:cNvPr id="5" name="Picture 4">
            <a:extLst>
              <a:ext uri="{FF2B5EF4-FFF2-40B4-BE49-F238E27FC236}">
                <a16:creationId xmlns:a16="http://schemas.microsoft.com/office/drawing/2014/main" id="{741F5E82-18C6-AB82-7151-52ED0F2E6083}"/>
              </a:ext>
            </a:extLst>
          </p:cNvPr>
          <p:cNvPicPr>
            <a:picLocks noChangeAspect="1"/>
          </p:cNvPicPr>
          <p:nvPr/>
        </p:nvPicPr>
        <p:blipFill>
          <a:blip r:embed="rId2"/>
          <a:stretch>
            <a:fillRect/>
          </a:stretch>
        </p:blipFill>
        <p:spPr>
          <a:xfrm>
            <a:off x="-3175" y="2784480"/>
            <a:ext cx="9144000" cy="3021933"/>
          </a:xfrm>
          <a:prstGeom prst="rect">
            <a:avLst/>
          </a:prstGeom>
        </p:spPr>
      </p:pic>
      <p:sp>
        <p:nvSpPr>
          <p:cNvPr id="6" name="TextBox 5">
            <a:extLst>
              <a:ext uri="{FF2B5EF4-FFF2-40B4-BE49-F238E27FC236}">
                <a16:creationId xmlns:a16="http://schemas.microsoft.com/office/drawing/2014/main" id="{BD9D887A-1686-B30F-5076-119F3A09B3B7}"/>
              </a:ext>
            </a:extLst>
          </p:cNvPr>
          <p:cNvSpPr txBox="1"/>
          <p:nvPr/>
        </p:nvSpPr>
        <p:spPr>
          <a:xfrm>
            <a:off x="3462500" y="5806413"/>
            <a:ext cx="1598450" cy="200055"/>
          </a:xfrm>
          <a:prstGeom prst="rect">
            <a:avLst/>
          </a:prstGeom>
          <a:solidFill>
            <a:schemeClr val="bg1"/>
          </a:solidFill>
          <a:ln>
            <a:solidFill>
              <a:schemeClr val="tx1"/>
            </a:solidFill>
          </a:ln>
        </p:spPr>
        <p:txBody>
          <a:bodyPr wrap="square">
            <a:spAutoFit/>
          </a:bodyPr>
          <a:lstStyle/>
          <a:p>
            <a:r>
              <a:rPr lang="en-US" sz="700" dirty="0"/>
              <a:t>AFGROW version 5.4.1.25, 2020.</a:t>
            </a:r>
          </a:p>
        </p:txBody>
      </p:sp>
    </p:spTree>
    <p:extLst>
      <p:ext uri="{BB962C8B-B14F-4D97-AF65-F5344CB8AC3E}">
        <p14:creationId xmlns:p14="http://schemas.microsoft.com/office/powerpoint/2010/main" val="2226835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1513"/>
            <a:ext cx="8686800" cy="609600"/>
          </a:xfrm>
        </p:spPr>
        <p:txBody>
          <a:bodyPr/>
          <a:lstStyle/>
          <a:p>
            <a:r>
              <a:rPr lang="en-US" dirty="0"/>
              <a:t>Existing Methods</a:t>
            </a:r>
          </a:p>
        </p:txBody>
      </p:sp>
      <p:sp>
        <p:nvSpPr>
          <p:cNvPr id="3" name="Content Placeholder 2"/>
          <p:cNvSpPr>
            <a:spLocks noGrp="1"/>
          </p:cNvSpPr>
          <p:nvPr>
            <p:ph idx="1"/>
          </p:nvPr>
        </p:nvSpPr>
        <p:spPr>
          <a:xfrm>
            <a:off x="228599" y="1021112"/>
            <a:ext cx="4592801" cy="3002247"/>
          </a:xfrm>
        </p:spPr>
        <p:txBody>
          <a:bodyPr>
            <a:normAutofit fontScale="62500" lnSpcReduction="20000"/>
          </a:bodyPr>
          <a:lstStyle/>
          <a:p>
            <a:r>
              <a:rPr lang="en-US" sz="2700" dirty="0">
                <a:solidFill>
                  <a:srgbClr val="585658"/>
                </a:solidFill>
                <a:latin typeface="Arial" panose="020B0604020202020204" pitchFamily="34" charset="0"/>
              </a:rPr>
              <a:t>NASGRO TC38 – through crack at (offset) hole with interference fit</a:t>
            </a:r>
          </a:p>
          <a:p>
            <a:r>
              <a:rPr lang="en-US" sz="2700" dirty="0">
                <a:solidFill>
                  <a:srgbClr val="585658"/>
                </a:solidFill>
                <a:latin typeface="Arial" panose="020B0604020202020204" pitchFamily="34" charset="0"/>
              </a:rPr>
              <a:t>Developed with 2D finite element models</a:t>
            </a:r>
          </a:p>
          <a:p>
            <a:pPr lvl="1"/>
            <a:r>
              <a:rPr lang="en-US" sz="2100" dirty="0">
                <a:solidFill>
                  <a:srgbClr val="585658"/>
                </a:solidFill>
                <a:latin typeface="Arial" panose="020B0604020202020204" pitchFamily="34" charset="0"/>
              </a:rPr>
              <a:t>Stress intensity factor solutions obtained for wide variety of parameters</a:t>
            </a:r>
          </a:p>
          <a:p>
            <a:pPr lvl="1"/>
            <a:r>
              <a:rPr lang="en-US" sz="2100" dirty="0">
                <a:solidFill>
                  <a:srgbClr val="585658"/>
                </a:solidFill>
                <a:latin typeface="Arial" panose="020B0604020202020204" pitchFamily="34" charset="0"/>
              </a:rPr>
              <a:t>Results show bilinear trend in SIF vs loading</a:t>
            </a:r>
          </a:p>
          <a:p>
            <a:pPr lvl="1"/>
            <a:r>
              <a:rPr lang="en-US" sz="2100" dirty="0">
                <a:solidFill>
                  <a:srgbClr val="585658"/>
                </a:solidFill>
                <a:latin typeface="Arial" panose="020B0604020202020204" pitchFamily="34" charset="0"/>
              </a:rPr>
              <a:t>Used Latin Hypercube Sampling to produce a set of FE solutions to interpolate from</a:t>
            </a:r>
          </a:p>
          <a:p>
            <a:pPr lvl="2"/>
            <a:r>
              <a:rPr lang="en-US" sz="2100" dirty="0">
                <a:solidFill>
                  <a:srgbClr val="585658"/>
                </a:solidFill>
                <a:latin typeface="Arial" panose="020B0604020202020204" pitchFamily="34" charset="0"/>
              </a:rPr>
              <a:t>300 Abaqus models for each load</a:t>
            </a:r>
          </a:p>
          <a:p>
            <a:pPr lvl="2"/>
            <a:r>
              <a:rPr lang="en-US" sz="2100" dirty="0">
                <a:solidFill>
                  <a:srgbClr val="585658"/>
                </a:solidFill>
                <a:latin typeface="Arial" panose="020B0604020202020204" pitchFamily="34" charset="0"/>
              </a:rPr>
              <a:t>Find fit parameters and incorporate in data tables for TC38 solution</a:t>
            </a:r>
          </a:p>
          <a:p>
            <a:pPr lvl="1"/>
            <a:r>
              <a:rPr lang="en-US" sz="2100" dirty="0">
                <a:solidFill>
                  <a:srgbClr val="585658"/>
                </a:solidFill>
                <a:latin typeface="Arial" panose="020B0604020202020204" pitchFamily="34" charset="0"/>
              </a:rPr>
              <a:t>Verification of TC38 done with sets of 2500 random samples using LHS points in the range of acceptable inputs</a:t>
            </a:r>
          </a:p>
        </p:txBody>
      </p:sp>
      <p:pic>
        <p:nvPicPr>
          <p:cNvPr id="6" name="Picture 5">
            <a:extLst>
              <a:ext uri="{FF2B5EF4-FFF2-40B4-BE49-F238E27FC236}">
                <a16:creationId xmlns:a16="http://schemas.microsoft.com/office/drawing/2014/main" id="{5D4AEF84-7EB7-88C5-3C04-33D3F6093447}"/>
              </a:ext>
            </a:extLst>
          </p:cNvPr>
          <p:cNvPicPr>
            <a:picLocks noChangeAspect="1"/>
          </p:cNvPicPr>
          <p:nvPr/>
        </p:nvPicPr>
        <p:blipFill>
          <a:blip r:embed="rId2"/>
          <a:stretch>
            <a:fillRect/>
          </a:stretch>
        </p:blipFill>
        <p:spPr>
          <a:xfrm>
            <a:off x="4821401" y="1137726"/>
            <a:ext cx="3987320" cy="4912235"/>
          </a:xfrm>
          <a:prstGeom prst="rect">
            <a:avLst/>
          </a:prstGeom>
          <a:ln>
            <a:solidFill>
              <a:schemeClr val="tx1"/>
            </a:solidFill>
          </a:ln>
        </p:spPr>
      </p:pic>
      <p:sp>
        <p:nvSpPr>
          <p:cNvPr id="8" name="TextBox 7">
            <a:extLst>
              <a:ext uri="{FF2B5EF4-FFF2-40B4-BE49-F238E27FC236}">
                <a16:creationId xmlns:a16="http://schemas.microsoft.com/office/drawing/2014/main" id="{700B44A1-106A-3104-DDFC-66C83DEDC765}"/>
              </a:ext>
            </a:extLst>
          </p:cNvPr>
          <p:cNvSpPr txBox="1"/>
          <p:nvPr/>
        </p:nvSpPr>
        <p:spPr>
          <a:xfrm>
            <a:off x="4821400" y="6068356"/>
            <a:ext cx="4231159" cy="307777"/>
          </a:xfrm>
          <a:prstGeom prst="rect">
            <a:avLst/>
          </a:prstGeom>
          <a:solidFill>
            <a:schemeClr val="bg1"/>
          </a:solidFill>
          <a:ln>
            <a:solidFill>
              <a:schemeClr val="tx1"/>
            </a:solidFill>
          </a:ln>
        </p:spPr>
        <p:txBody>
          <a:bodyPr wrap="square">
            <a:spAutoFit/>
          </a:bodyPr>
          <a:lstStyle/>
          <a:p>
            <a:r>
              <a:rPr lang="en-US" sz="700" dirty="0"/>
              <a:t>https://member-nasgro.swri.org/system/tdf/nasgro_v10.0f_release_notes_0.pdf?file=1&amp;type=node&amp;id=42026&amp;force=0</a:t>
            </a:r>
          </a:p>
        </p:txBody>
      </p:sp>
      <p:pic>
        <p:nvPicPr>
          <p:cNvPr id="10" name="Picture 9">
            <a:extLst>
              <a:ext uri="{FF2B5EF4-FFF2-40B4-BE49-F238E27FC236}">
                <a16:creationId xmlns:a16="http://schemas.microsoft.com/office/drawing/2014/main" id="{80B148F0-B530-31CE-5DE9-3B119F2817C8}"/>
              </a:ext>
            </a:extLst>
          </p:cNvPr>
          <p:cNvPicPr>
            <a:picLocks noChangeAspect="1"/>
          </p:cNvPicPr>
          <p:nvPr/>
        </p:nvPicPr>
        <p:blipFill>
          <a:blip r:embed="rId3"/>
          <a:stretch>
            <a:fillRect/>
          </a:stretch>
        </p:blipFill>
        <p:spPr>
          <a:xfrm>
            <a:off x="386553" y="3864285"/>
            <a:ext cx="3924300" cy="1957148"/>
          </a:xfrm>
          <a:prstGeom prst="rect">
            <a:avLst/>
          </a:prstGeom>
        </p:spPr>
      </p:pic>
      <p:sp>
        <p:nvSpPr>
          <p:cNvPr id="11" name="TextBox 10">
            <a:extLst>
              <a:ext uri="{FF2B5EF4-FFF2-40B4-BE49-F238E27FC236}">
                <a16:creationId xmlns:a16="http://schemas.microsoft.com/office/drawing/2014/main" id="{7F0F390D-BBEA-15B6-6ED2-73C94656945E}"/>
              </a:ext>
            </a:extLst>
          </p:cNvPr>
          <p:cNvSpPr txBox="1"/>
          <p:nvPr/>
        </p:nvSpPr>
        <p:spPr>
          <a:xfrm>
            <a:off x="114301" y="5791757"/>
            <a:ext cx="4397769" cy="338554"/>
          </a:xfrm>
          <a:prstGeom prst="rect">
            <a:avLst/>
          </a:prstGeom>
          <a:solidFill>
            <a:schemeClr val="bg1"/>
          </a:solidFill>
          <a:ln>
            <a:solidFill>
              <a:schemeClr val="tx1"/>
            </a:solidFill>
          </a:ln>
        </p:spPr>
        <p:txBody>
          <a:bodyPr wrap="square">
            <a:spAutoFit/>
          </a:bodyPr>
          <a:lstStyle/>
          <a:p>
            <a:r>
              <a:rPr lang="en-US" sz="800" dirty="0"/>
              <a:t>Haikal, et al. 2021 ASIP, Austin, TX.</a:t>
            </a:r>
          </a:p>
          <a:p>
            <a:r>
              <a:rPr lang="en-US" sz="800" dirty="0"/>
              <a:t>http://meetingdata.utcdayton.com/agenda/asip/2021/proceedings/presentations/P21565.pdf</a:t>
            </a:r>
          </a:p>
        </p:txBody>
      </p:sp>
    </p:spTree>
    <p:extLst>
      <p:ext uri="{BB962C8B-B14F-4D97-AF65-F5344CB8AC3E}">
        <p14:creationId xmlns:p14="http://schemas.microsoft.com/office/powerpoint/2010/main" val="3828904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1513"/>
            <a:ext cx="8686800" cy="609600"/>
          </a:xfrm>
        </p:spPr>
        <p:txBody>
          <a:bodyPr/>
          <a:lstStyle/>
          <a:p>
            <a:r>
              <a:rPr lang="en-US" dirty="0"/>
              <a:t>Existing Methods</a:t>
            </a:r>
          </a:p>
        </p:txBody>
      </p:sp>
      <p:sp>
        <p:nvSpPr>
          <p:cNvPr id="3" name="Content Placeholder 2"/>
          <p:cNvSpPr>
            <a:spLocks noGrp="1"/>
          </p:cNvSpPr>
          <p:nvPr>
            <p:ph idx="1"/>
          </p:nvPr>
        </p:nvSpPr>
        <p:spPr>
          <a:xfrm>
            <a:off x="228599" y="1021113"/>
            <a:ext cx="7475221" cy="419068"/>
          </a:xfrm>
        </p:spPr>
        <p:txBody>
          <a:bodyPr>
            <a:normAutofit fontScale="92500" lnSpcReduction="20000"/>
          </a:bodyPr>
          <a:lstStyle/>
          <a:p>
            <a:r>
              <a:rPr lang="en-US" sz="2700" dirty="0" err="1">
                <a:solidFill>
                  <a:srgbClr val="585658"/>
                </a:solidFill>
                <a:latin typeface="Arial" panose="020B0604020202020204" pitchFamily="34" charset="0"/>
              </a:rPr>
              <a:t>BAMpF</a:t>
            </a:r>
            <a:r>
              <a:rPr lang="en-US" sz="2700" dirty="0">
                <a:solidFill>
                  <a:srgbClr val="585658"/>
                </a:solidFill>
                <a:latin typeface="Arial" panose="020B0604020202020204" pitchFamily="34" charset="0"/>
              </a:rPr>
              <a:t> K-array</a:t>
            </a:r>
          </a:p>
          <a:p>
            <a:endParaRPr lang="en-US" sz="2100" dirty="0">
              <a:solidFill>
                <a:srgbClr val="585658"/>
              </a:solidFill>
              <a:latin typeface="Arial" panose="020B0604020202020204" pitchFamily="34" charset="0"/>
            </a:endParaRPr>
          </a:p>
        </p:txBody>
      </p:sp>
      <p:pic>
        <p:nvPicPr>
          <p:cNvPr id="7" name="Picture 6">
            <a:extLst>
              <a:ext uri="{FF2B5EF4-FFF2-40B4-BE49-F238E27FC236}">
                <a16:creationId xmlns:a16="http://schemas.microsoft.com/office/drawing/2014/main" id="{E1DF2AAE-5507-F0B6-C2D5-A4D236EE851A}"/>
              </a:ext>
            </a:extLst>
          </p:cNvPr>
          <p:cNvPicPr>
            <a:picLocks noChangeAspect="1"/>
          </p:cNvPicPr>
          <p:nvPr/>
        </p:nvPicPr>
        <p:blipFill>
          <a:blip r:embed="rId2"/>
          <a:stretch>
            <a:fillRect/>
          </a:stretch>
        </p:blipFill>
        <p:spPr>
          <a:xfrm>
            <a:off x="365760" y="1440181"/>
            <a:ext cx="8244433" cy="4567443"/>
          </a:xfrm>
          <a:prstGeom prst="rect">
            <a:avLst/>
          </a:prstGeom>
          <a:ln>
            <a:solidFill>
              <a:schemeClr val="tx1"/>
            </a:solidFill>
          </a:ln>
        </p:spPr>
      </p:pic>
      <p:sp>
        <p:nvSpPr>
          <p:cNvPr id="12" name="TextBox 11">
            <a:extLst>
              <a:ext uri="{FF2B5EF4-FFF2-40B4-BE49-F238E27FC236}">
                <a16:creationId xmlns:a16="http://schemas.microsoft.com/office/drawing/2014/main" id="{5E57ADFE-9BF9-1EC8-A4CB-655D492A24E7}"/>
              </a:ext>
            </a:extLst>
          </p:cNvPr>
          <p:cNvSpPr txBox="1"/>
          <p:nvPr/>
        </p:nvSpPr>
        <p:spPr>
          <a:xfrm>
            <a:off x="2139951" y="5853312"/>
            <a:ext cx="4464049" cy="215444"/>
          </a:xfrm>
          <a:prstGeom prst="rect">
            <a:avLst/>
          </a:prstGeom>
          <a:solidFill>
            <a:schemeClr val="bg1"/>
          </a:solidFill>
          <a:ln>
            <a:solidFill>
              <a:schemeClr val="tx1"/>
            </a:solidFill>
          </a:ln>
        </p:spPr>
        <p:txBody>
          <a:bodyPr wrap="square">
            <a:spAutoFit/>
          </a:bodyPr>
          <a:lstStyle/>
          <a:p>
            <a:r>
              <a:rPr lang="en-US" sz="800" dirty="0"/>
              <a:t>https://www.afgrow.net/workshop/documents/2021/Josh_Hodges_BAMpF-Workshop-2021.pdf</a:t>
            </a:r>
          </a:p>
        </p:txBody>
      </p:sp>
    </p:spTree>
    <p:extLst>
      <p:ext uri="{BB962C8B-B14F-4D97-AF65-F5344CB8AC3E}">
        <p14:creationId xmlns:p14="http://schemas.microsoft.com/office/powerpoint/2010/main" val="1961670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5D5A4-F89B-D137-9F1F-79D77CFB243B}"/>
              </a:ext>
            </a:extLst>
          </p:cNvPr>
          <p:cNvSpPr>
            <a:spLocks noGrp="1"/>
          </p:cNvSpPr>
          <p:nvPr>
            <p:ph type="title"/>
          </p:nvPr>
        </p:nvSpPr>
        <p:spPr/>
        <p:txBody>
          <a:bodyPr/>
          <a:lstStyle/>
          <a:p>
            <a:r>
              <a:rPr lang="en-US" dirty="0"/>
              <a:t>Existing Methods</a:t>
            </a:r>
          </a:p>
        </p:txBody>
      </p:sp>
      <p:sp>
        <p:nvSpPr>
          <p:cNvPr id="3" name="Content Placeholder 2">
            <a:extLst>
              <a:ext uri="{FF2B5EF4-FFF2-40B4-BE49-F238E27FC236}">
                <a16:creationId xmlns:a16="http://schemas.microsoft.com/office/drawing/2014/main" id="{385652FE-EFB9-03B6-7446-7F19976EBF53}"/>
              </a:ext>
            </a:extLst>
          </p:cNvPr>
          <p:cNvSpPr>
            <a:spLocks noGrp="1"/>
          </p:cNvSpPr>
          <p:nvPr>
            <p:ph idx="1"/>
          </p:nvPr>
        </p:nvSpPr>
        <p:spPr>
          <a:xfrm>
            <a:off x="228600" y="1051587"/>
            <a:ext cx="8680451" cy="502893"/>
          </a:xfrm>
        </p:spPr>
        <p:txBody>
          <a:bodyPr/>
          <a:lstStyle/>
          <a:p>
            <a:r>
              <a:rPr lang="en-US" sz="2400" dirty="0" err="1">
                <a:solidFill>
                  <a:srgbClr val="585658"/>
                </a:solidFill>
                <a:latin typeface="Arial" panose="020B0604020202020204" pitchFamily="34" charset="0"/>
              </a:rPr>
              <a:t>BAMpF</a:t>
            </a:r>
            <a:r>
              <a:rPr lang="en-US" sz="2400" dirty="0">
                <a:solidFill>
                  <a:srgbClr val="585658"/>
                </a:solidFill>
                <a:latin typeface="Arial" panose="020B0604020202020204" pitchFamily="34" charset="0"/>
              </a:rPr>
              <a:t> K-array</a:t>
            </a:r>
          </a:p>
          <a:p>
            <a:endParaRPr lang="en-US" dirty="0"/>
          </a:p>
        </p:txBody>
      </p:sp>
      <p:pic>
        <p:nvPicPr>
          <p:cNvPr id="5" name="Picture 4">
            <a:extLst>
              <a:ext uri="{FF2B5EF4-FFF2-40B4-BE49-F238E27FC236}">
                <a16:creationId xmlns:a16="http://schemas.microsoft.com/office/drawing/2014/main" id="{32C91174-0BF4-6CC1-5F8F-412E81E770F7}"/>
              </a:ext>
            </a:extLst>
          </p:cNvPr>
          <p:cNvPicPr>
            <a:picLocks noChangeAspect="1"/>
          </p:cNvPicPr>
          <p:nvPr/>
        </p:nvPicPr>
        <p:blipFill>
          <a:blip r:embed="rId2"/>
          <a:stretch>
            <a:fillRect/>
          </a:stretch>
        </p:blipFill>
        <p:spPr>
          <a:xfrm>
            <a:off x="329029" y="1440180"/>
            <a:ext cx="8479591" cy="4694221"/>
          </a:xfrm>
          <a:prstGeom prst="rect">
            <a:avLst/>
          </a:prstGeom>
          <a:ln>
            <a:solidFill>
              <a:schemeClr val="tx1"/>
            </a:solidFill>
          </a:ln>
        </p:spPr>
      </p:pic>
      <p:sp>
        <p:nvSpPr>
          <p:cNvPr id="6" name="TextBox 5">
            <a:extLst>
              <a:ext uri="{FF2B5EF4-FFF2-40B4-BE49-F238E27FC236}">
                <a16:creationId xmlns:a16="http://schemas.microsoft.com/office/drawing/2014/main" id="{171A1F7F-722B-DB38-68AD-EBC041F60FB0}"/>
              </a:ext>
            </a:extLst>
          </p:cNvPr>
          <p:cNvSpPr txBox="1"/>
          <p:nvPr/>
        </p:nvSpPr>
        <p:spPr>
          <a:xfrm>
            <a:off x="2336799" y="6026679"/>
            <a:ext cx="4464049" cy="215444"/>
          </a:xfrm>
          <a:prstGeom prst="rect">
            <a:avLst/>
          </a:prstGeom>
          <a:solidFill>
            <a:schemeClr val="bg1"/>
          </a:solidFill>
          <a:ln>
            <a:solidFill>
              <a:schemeClr val="tx1"/>
            </a:solidFill>
          </a:ln>
        </p:spPr>
        <p:txBody>
          <a:bodyPr wrap="square">
            <a:spAutoFit/>
          </a:bodyPr>
          <a:lstStyle/>
          <a:p>
            <a:r>
              <a:rPr lang="en-US" sz="800" dirty="0"/>
              <a:t>https://www.afgrow.net/workshop/documents/2021/Josh_Hodges_BAMpF-Workshop-2021.pdf</a:t>
            </a:r>
          </a:p>
        </p:txBody>
      </p:sp>
    </p:spTree>
    <p:extLst>
      <p:ext uri="{BB962C8B-B14F-4D97-AF65-F5344CB8AC3E}">
        <p14:creationId xmlns:p14="http://schemas.microsoft.com/office/powerpoint/2010/main" val="1288283429"/>
      </p:ext>
    </p:extLst>
  </p:cSld>
  <p:clrMapOvr>
    <a:masterClrMapping/>
  </p:clrMapOvr>
</p:sld>
</file>

<file path=ppt/theme/theme1.xml><?xml version="1.0" encoding="utf-8"?>
<a:theme xmlns:a="http://schemas.openxmlformats.org/drawingml/2006/main" name="Default Theme">
  <a:themeElements>
    <a:clrScheme name="Custom 4">
      <a:dk1>
        <a:srgbClr val="595759"/>
      </a:dk1>
      <a:lt1>
        <a:srgbClr val="FFFFFF"/>
      </a:lt1>
      <a:dk2>
        <a:srgbClr val="042D5F"/>
      </a:dk2>
      <a:lt2>
        <a:srgbClr val="595759"/>
      </a:lt2>
      <a:accent1>
        <a:srgbClr val="F9540E"/>
      </a:accent1>
      <a:accent2>
        <a:srgbClr val="4C66B0"/>
      </a:accent2>
      <a:accent3>
        <a:srgbClr val="C47608"/>
      </a:accent3>
      <a:accent4>
        <a:srgbClr val="3C4648"/>
      </a:accent4>
      <a:accent5>
        <a:srgbClr val="7A7066"/>
      </a:accent5>
      <a:accent6>
        <a:srgbClr val="998F73"/>
      </a:accent6>
      <a:hlink>
        <a:srgbClr val="4C66B0"/>
      </a:hlink>
      <a:folHlink>
        <a:srgbClr val="595759"/>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rebuchet MS" pitchFamily="34"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rebuchet MS" pitchFamily="34" charset="0"/>
            <a:ea typeface="ＭＳ Ｐゴシック" pitchFamily="48" charset="-128"/>
          </a:defRPr>
        </a:defPPr>
      </a:lstStyle>
    </a:lnDef>
    <a:txDef>
      <a:spPr>
        <a:solidFill>
          <a:srgbClr val="F9540E"/>
        </a:solidFill>
      </a:spPr>
      <a:bodyPr wrap="square" rtlCol="0">
        <a:spAutoFit/>
      </a:bodyPr>
      <a:lstStyle>
        <a:defPPr>
          <a:defRPr b="1" dirty="0" smtClean="0">
            <a:solidFill>
              <a:schemeClr val="bg1"/>
            </a:solidFill>
            <a:latin typeface="Arial"/>
            <a:cs typeface="Arial"/>
          </a:defRPr>
        </a:defPPr>
      </a:lstStyle>
    </a:txDef>
  </a:objectDefaults>
  <a:extraClrSchemeLst>
    <a:extraClrScheme>
      <a:clrScheme name="HE_template_v052406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HE_template_v052406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HE_template_v052406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134253</TotalTime>
  <Words>1944</Words>
  <Application>Microsoft Office PowerPoint</Application>
  <PresentationFormat>Letter Paper (8.5x11 in)</PresentationFormat>
  <Paragraphs>159</Paragraphs>
  <Slides>18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Lucida Grande</vt:lpstr>
      <vt:lpstr>Times</vt:lpstr>
      <vt:lpstr>Trebuchet MS</vt:lpstr>
      <vt:lpstr>Wingdings</vt:lpstr>
      <vt:lpstr>Default Theme</vt:lpstr>
      <vt:lpstr>Interference Fit Fastener – Working Group</vt:lpstr>
      <vt:lpstr>Agenda</vt:lpstr>
      <vt:lpstr>Physics of IFF Behavior</vt:lpstr>
      <vt:lpstr>Physics of IFF Behavior</vt:lpstr>
      <vt:lpstr>Existing Methods</vt:lpstr>
      <vt:lpstr>Existing Methods</vt:lpstr>
      <vt:lpstr>Existing Methods</vt:lpstr>
      <vt:lpstr>Existing Methods</vt:lpstr>
      <vt:lpstr>Existing Methods</vt:lpstr>
      <vt:lpstr>Existing Methods</vt:lpstr>
      <vt:lpstr>Existing Data</vt:lpstr>
      <vt:lpstr>Key Factors and Gaps in Current Methods/Data </vt:lpstr>
      <vt:lpstr>Key Factors and Gaps in Current Methods/Data </vt:lpstr>
      <vt:lpstr>Working Group Goals/Objectives</vt:lpstr>
      <vt:lpstr>Implementation Plan</vt:lpstr>
      <vt:lpstr>Working Group Members – Responsibilities</vt:lpstr>
      <vt:lpstr>Available Resources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Tear down vs new Large hole Carlson validation plan</dc:title>
  <dc:creator>Michael R Hill</dc:creator>
  <cp:lastModifiedBy>Renan Ribeiro</cp:lastModifiedBy>
  <cp:revision>271</cp:revision>
  <cp:lastPrinted>2019-01-09T17:44:21Z</cp:lastPrinted>
  <dcterms:created xsi:type="dcterms:W3CDTF">2017-09-11T22:44:04Z</dcterms:created>
  <dcterms:modified xsi:type="dcterms:W3CDTF">2022-07-12T21:49:16Z</dcterms:modified>
</cp:coreProperties>
</file>